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13"/>
  </p:notesMasterIdLst>
  <p:sldIdLst>
    <p:sldId id="256" r:id="rId2"/>
    <p:sldId id="1104" r:id="rId3"/>
    <p:sldId id="578" r:id="rId4"/>
    <p:sldId id="1086" r:id="rId5"/>
    <p:sldId id="1087" r:id="rId6"/>
    <p:sldId id="661" r:id="rId7"/>
    <p:sldId id="1240" r:id="rId8"/>
    <p:sldId id="702" r:id="rId9"/>
    <p:sldId id="1041" r:id="rId10"/>
    <p:sldId id="457" r:id="rId11"/>
    <p:sldId id="458" r:id="rId12"/>
    <p:sldId id="1088" r:id="rId13"/>
    <p:sldId id="701" r:id="rId14"/>
    <p:sldId id="1094" r:id="rId15"/>
    <p:sldId id="708" r:id="rId16"/>
    <p:sldId id="710" r:id="rId17"/>
    <p:sldId id="1224" r:id="rId18"/>
    <p:sldId id="1225" r:id="rId19"/>
    <p:sldId id="1090" r:id="rId20"/>
    <p:sldId id="1091" r:id="rId21"/>
    <p:sldId id="1092" r:id="rId22"/>
    <p:sldId id="1081" r:id="rId23"/>
    <p:sldId id="1084" r:id="rId24"/>
    <p:sldId id="1093" r:id="rId25"/>
    <p:sldId id="1065" r:id="rId26"/>
    <p:sldId id="1253" r:id="rId27"/>
    <p:sldId id="715" r:id="rId28"/>
    <p:sldId id="1026" r:id="rId29"/>
    <p:sldId id="1102" r:id="rId30"/>
    <p:sldId id="1103" r:id="rId31"/>
    <p:sldId id="1095" r:id="rId32"/>
    <p:sldId id="1096" r:id="rId33"/>
    <p:sldId id="1227" r:id="rId34"/>
    <p:sldId id="1254" r:id="rId35"/>
    <p:sldId id="1085" r:id="rId36"/>
    <p:sldId id="1097" r:id="rId37"/>
    <p:sldId id="1099" r:id="rId38"/>
    <p:sldId id="1098" r:id="rId39"/>
    <p:sldId id="1069" r:id="rId40"/>
    <p:sldId id="1101" r:id="rId41"/>
    <p:sldId id="1076" r:id="rId42"/>
    <p:sldId id="901" r:id="rId43"/>
    <p:sldId id="863" r:id="rId44"/>
    <p:sldId id="898" r:id="rId45"/>
    <p:sldId id="1228" r:id="rId46"/>
    <p:sldId id="1229" r:id="rId47"/>
    <p:sldId id="883" r:id="rId48"/>
    <p:sldId id="874" r:id="rId49"/>
    <p:sldId id="880" r:id="rId50"/>
    <p:sldId id="881" r:id="rId51"/>
    <p:sldId id="879" r:id="rId52"/>
    <p:sldId id="882" r:id="rId53"/>
    <p:sldId id="900" r:id="rId54"/>
    <p:sldId id="757" r:id="rId55"/>
    <p:sldId id="1232" r:id="rId56"/>
    <p:sldId id="1269" r:id="rId57"/>
    <p:sldId id="1070" r:id="rId58"/>
    <p:sldId id="1268" r:id="rId59"/>
    <p:sldId id="1046" r:id="rId60"/>
    <p:sldId id="1058" r:id="rId61"/>
    <p:sldId id="1045" r:id="rId62"/>
    <p:sldId id="1044" r:id="rId63"/>
    <p:sldId id="1230" r:id="rId64"/>
    <p:sldId id="1231" r:id="rId65"/>
    <p:sldId id="758" r:id="rId66"/>
    <p:sldId id="776" r:id="rId67"/>
    <p:sldId id="1233" r:id="rId68"/>
    <p:sldId id="1234" r:id="rId69"/>
    <p:sldId id="1235" r:id="rId70"/>
    <p:sldId id="1071" r:id="rId71"/>
    <p:sldId id="780" r:id="rId72"/>
    <p:sldId id="1236" r:id="rId73"/>
    <p:sldId id="1237" r:id="rId74"/>
    <p:sldId id="964" r:id="rId75"/>
    <p:sldId id="785" r:id="rId76"/>
    <p:sldId id="966" r:id="rId77"/>
    <p:sldId id="965" r:id="rId78"/>
    <p:sldId id="1263" r:id="rId79"/>
    <p:sldId id="1264" r:id="rId80"/>
    <p:sldId id="784" r:id="rId81"/>
    <p:sldId id="789" r:id="rId82"/>
    <p:sldId id="790" r:id="rId83"/>
    <p:sldId id="791" r:id="rId84"/>
    <p:sldId id="1260" r:id="rId85"/>
    <p:sldId id="792" r:id="rId86"/>
    <p:sldId id="1262" r:id="rId87"/>
    <p:sldId id="949" r:id="rId88"/>
    <p:sldId id="1048" r:id="rId89"/>
    <p:sldId id="967" r:id="rId90"/>
    <p:sldId id="1080" r:id="rId91"/>
    <p:sldId id="1082" r:id="rId92"/>
    <p:sldId id="1049" r:id="rId93"/>
    <p:sldId id="1050" r:id="rId94"/>
    <p:sldId id="1051" r:id="rId95"/>
    <p:sldId id="767" r:id="rId96"/>
    <p:sldId id="824" r:id="rId97"/>
    <p:sldId id="825" r:id="rId98"/>
    <p:sldId id="826" r:id="rId99"/>
    <p:sldId id="986" r:id="rId100"/>
    <p:sldId id="976" r:id="rId101"/>
    <p:sldId id="1238" r:id="rId102"/>
    <p:sldId id="764" r:id="rId103"/>
    <p:sldId id="992" r:id="rId104"/>
    <p:sldId id="993" r:id="rId105"/>
    <p:sldId id="1257" r:id="rId106"/>
    <p:sldId id="1255" r:id="rId107"/>
    <p:sldId id="1256" r:id="rId108"/>
    <p:sldId id="1258" r:id="rId109"/>
    <p:sldId id="1259" r:id="rId110"/>
    <p:sldId id="985" r:id="rId111"/>
    <p:sldId id="1072" r:id="rId112"/>
    <p:sldId id="1073" r:id="rId113"/>
    <p:sldId id="1074" r:id="rId114"/>
    <p:sldId id="979" r:id="rId115"/>
    <p:sldId id="980" r:id="rId116"/>
    <p:sldId id="981" r:id="rId117"/>
    <p:sldId id="983" r:id="rId118"/>
    <p:sldId id="984" r:id="rId119"/>
    <p:sldId id="903" r:id="rId120"/>
    <p:sldId id="997" r:id="rId121"/>
    <p:sldId id="1063" r:id="rId122"/>
    <p:sldId id="1060" r:id="rId123"/>
    <p:sldId id="1061" r:id="rId124"/>
    <p:sldId id="905" r:id="rId125"/>
    <p:sldId id="1226" r:id="rId126"/>
    <p:sldId id="1251" r:id="rId127"/>
    <p:sldId id="904" r:id="rId128"/>
    <p:sldId id="1252" r:id="rId129"/>
    <p:sldId id="1100" r:id="rId130"/>
    <p:sldId id="1116" r:id="rId131"/>
    <p:sldId id="1105" r:id="rId132"/>
    <p:sldId id="1106" r:id="rId133"/>
    <p:sldId id="1107" r:id="rId134"/>
    <p:sldId id="1110" r:id="rId135"/>
    <p:sldId id="1241" r:id="rId136"/>
    <p:sldId id="1243" r:id="rId137"/>
    <p:sldId id="1244" r:id="rId138"/>
    <p:sldId id="1113" r:id="rId139"/>
    <p:sldId id="1265" r:id="rId140"/>
    <p:sldId id="1114" r:id="rId141"/>
    <p:sldId id="1115" r:id="rId142"/>
    <p:sldId id="1242" r:id="rId143"/>
    <p:sldId id="1247" r:id="rId144"/>
    <p:sldId id="1248" r:id="rId145"/>
    <p:sldId id="1249" r:id="rId146"/>
    <p:sldId id="1152" r:id="rId147"/>
    <p:sldId id="1117" r:id="rId148"/>
    <p:sldId id="1119" r:id="rId149"/>
    <p:sldId id="1120" r:id="rId150"/>
    <p:sldId id="1122" r:id="rId151"/>
    <p:sldId id="1124" r:id="rId152"/>
    <p:sldId id="1127" r:id="rId153"/>
    <p:sldId id="1129" r:id="rId154"/>
    <p:sldId id="1153" r:id="rId155"/>
    <p:sldId id="1139" r:id="rId156"/>
    <p:sldId id="1141" r:id="rId157"/>
    <p:sldId id="1142" r:id="rId158"/>
    <p:sldId id="1148" r:id="rId159"/>
    <p:sldId id="1150" r:id="rId160"/>
    <p:sldId id="1266" r:id="rId161"/>
    <p:sldId id="1267" r:id="rId162"/>
    <p:sldId id="1151" r:id="rId163"/>
    <p:sldId id="1239" r:id="rId164"/>
    <p:sldId id="1155" r:id="rId165"/>
    <p:sldId id="1157" r:id="rId166"/>
    <p:sldId id="1158" r:id="rId167"/>
    <p:sldId id="1159" r:id="rId168"/>
    <p:sldId id="1160" r:id="rId169"/>
    <p:sldId id="1161" r:id="rId170"/>
    <p:sldId id="1250" r:id="rId171"/>
    <p:sldId id="1162" r:id="rId172"/>
    <p:sldId id="1163" r:id="rId173"/>
    <p:sldId id="1154" r:id="rId174"/>
    <p:sldId id="1164" r:id="rId175"/>
    <p:sldId id="1165" r:id="rId176"/>
    <p:sldId id="1166" r:id="rId177"/>
    <p:sldId id="1167" r:id="rId178"/>
    <p:sldId id="1168" r:id="rId179"/>
    <p:sldId id="1169" r:id="rId180"/>
    <p:sldId id="1170" r:id="rId181"/>
    <p:sldId id="1171" r:id="rId182"/>
    <p:sldId id="1172" r:id="rId183"/>
    <p:sldId id="1173" r:id="rId184"/>
    <p:sldId id="1174" r:id="rId185"/>
    <p:sldId id="1175" r:id="rId186"/>
    <p:sldId id="1176" r:id="rId187"/>
    <p:sldId id="1177" r:id="rId188"/>
    <p:sldId id="1178" r:id="rId189"/>
    <p:sldId id="1179" r:id="rId190"/>
    <p:sldId id="1180" r:id="rId191"/>
    <p:sldId id="1181" r:id="rId192"/>
    <p:sldId id="1182" r:id="rId193"/>
    <p:sldId id="1183" r:id="rId194"/>
    <p:sldId id="1184" r:id="rId195"/>
    <p:sldId id="1185" r:id="rId196"/>
    <p:sldId id="1186" r:id="rId197"/>
    <p:sldId id="1187" r:id="rId198"/>
    <p:sldId id="1188" r:id="rId199"/>
    <p:sldId id="1223" r:id="rId200"/>
    <p:sldId id="1190" r:id="rId201"/>
    <p:sldId id="1191" r:id="rId202"/>
    <p:sldId id="1193" r:id="rId203"/>
    <p:sldId id="1194" r:id="rId204"/>
    <p:sldId id="1195" r:id="rId205"/>
    <p:sldId id="1200" r:id="rId206"/>
    <p:sldId id="1221" r:id="rId207"/>
    <p:sldId id="1222" r:id="rId208"/>
    <p:sldId id="1083" r:id="rId209"/>
    <p:sldId id="1245" r:id="rId210"/>
    <p:sldId id="1246" r:id="rId211"/>
    <p:sldId id="447" r:id="rId21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默认节" id="{F7C6C2FB-27F1-4C54-84AD-CB6625FEB4C3}">
          <p14:sldIdLst>
            <p14:sldId id="256"/>
            <p14:sldId id="1104"/>
          </p14:sldIdLst>
        </p14:section>
        <p14:section name="概述" id="{9DF868EE-B824-44CC-8826-256FBE934308}">
          <p14:sldIdLst>
            <p14:sldId id="578"/>
            <p14:sldId id="1086"/>
            <p14:sldId id="1087"/>
            <p14:sldId id="661"/>
            <p14:sldId id="1240"/>
          </p14:sldIdLst>
        </p14:section>
        <p14:section name="机器学习概述" id="{0256B5CE-E143-4421-B22E-1AD5866189B6}">
          <p14:sldIdLst>
            <p14:sldId id="702"/>
            <p14:sldId id="1041"/>
            <p14:sldId id="457"/>
            <p14:sldId id="458"/>
            <p14:sldId id="1088"/>
            <p14:sldId id="701"/>
            <p14:sldId id="1094"/>
            <p14:sldId id="708"/>
            <p14:sldId id="710"/>
            <p14:sldId id="1224"/>
            <p14:sldId id="1225"/>
            <p14:sldId id="1090"/>
            <p14:sldId id="1091"/>
            <p14:sldId id="1092"/>
            <p14:sldId id="1081"/>
            <p14:sldId id="1084"/>
            <p14:sldId id="1093"/>
            <p14:sldId id="1065"/>
            <p14:sldId id="1253"/>
          </p14:sldIdLst>
        </p14:section>
        <p14:section name="线性模型" id="{47904774-BB21-455F-88D0-3557B98D232C}">
          <p14:sldIdLst>
            <p14:sldId id="715"/>
            <p14:sldId id="1026"/>
            <p14:sldId id="1102"/>
            <p14:sldId id="1103"/>
            <p14:sldId id="1095"/>
            <p14:sldId id="1096"/>
            <p14:sldId id="1227"/>
            <p14:sldId id="1254"/>
            <p14:sldId id="1085"/>
            <p14:sldId id="1097"/>
            <p14:sldId id="1099"/>
            <p14:sldId id="1098"/>
            <p14:sldId id="1069"/>
            <p14:sldId id="1101"/>
            <p14:sldId id="1076"/>
            <p14:sldId id="901"/>
            <p14:sldId id="863"/>
            <p14:sldId id="898"/>
            <p14:sldId id="1228"/>
            <p14:sldId id="1229"/>
            <p14:sldId id="883"/>
          </p14:sldIdLst>
        </p14:section>
        <p14:section name="神经网络基础" id="{10533507-BB94-469C-A273-3960D1B767AC}">
          <p14:sldIdLst>
            <p14:sldId id="874"/>
            <p14:sldId id="880"/>
            <p14:sldId id="881"/>
            <p14:sldId id="879"/>
            <p14:sldId id="882"/>
            <p14:sldId id="900"/>
            <p14:sldId id="757"/>
            <p14:sldId id="1232"/>
            <p14:sldId id="1269"/>
            <p14:sldId id="1070"/>
            <p14:sldId id="1268"/>
            <p14:sldId id="1046"/>
            <p14:sldId id="1058"/>
            <p14:sldId id="1045"/>
            <p14:sldId id="1044"/>
            <p14:sldId id="1230"/>
            <p14:sldId id="1231"/>
          </p14:sldIdLst>
        </p14:section>
        <p14:section name="卷积神经网络" id="{E43ADCCC-3F36-4914-824D-4FCA4175C77E}">
          <p14:sldIdLst>
            <p14:sldId id="758"/>
            <p14:sldId id="776"/>
            <p14:sldId id="1233"/>
            <p14:sldId id="1234"/>
            <p14:sldId id="1235"/>
            <p14:sldId id="1071"/>
            <p14:sldId id="780"/>
            <p14:sldId id="1236"/>
            <p14:sldId id="1237"/>
            <p14:sldId id="964"/>
            <p14:sldId id="785"/>
            <p14:sldId id="966"/>
            <p14:sldId id="965"/>
            <p14:sldId id="1263"/>
            <p14:sldId id="1264"/>
            <p14:sldId id="784"/>
            <p14:sldId id="789"/>
            <p14:sldId id="790"/>
            <p14:sldId id="791"/>
            <p14:sldId id="1260"/>
            <p14:sldId id="792"/>
            <p14:sldId id="1262"/>
            <p14:sldId id="949"/>
            <p14:sldId id="1048"/>
            <p14:sldId id="967"/>
            <p14:sldId id="1080"/>
            <p14:sldId id="1082"/>
            <p14:sldId id="1049"/>
            <p14:sldId id="1050"/>
            <p14:sldId id="1051"/>
            <p14:sldId id="767"/>
            <p14:sldId id="824"/>
            <p14:sldId id="825"/>
            <p14:sldId id="826"/>
            <p14:sldId id="986"/>
            <p14:sldId id="976"/>
            <p14:sldId id="1238"/>
            <p14:sldId id="764"/>
            <p14:sldId id="992"/>
            <p14:sldId id="993"/>
            <p14:sldId id="1257"/>
            <p14:sldId id="1255"/>
            <p14:sldId id="1256"/>
            <p14:sldId id="1258"/>
            <p14:sldId id="1259"/>
            <p14:sldId id="985"/>
            <p14:sldId id="1072"/>
            <p14:sldId id="1073"/>
            <p14:sldId id="1074"/>
            <p14:sldId id="979"/>
            <p14:sldId id="980"/>
            <p14:sldId id="981"/>
            <p14:sldId id="983"/>
            <p14:sldId id="984"/>
            <p14:sldId id="903"/>
            <p14:sldId id="997"/>
            <p14:sldId id="1063"/>
            <p14:sldId id="1060"/>
            <p14:sldId id="1061"/>
            <p14:sldId id="905"/>
            <p14:sldId id="1226"/>
            <p14:sldId id="1251"/>
            <p14:sldId id="904"/>
            <p14:sldId id="1252"/>
            <p14:sldId id="1100"/>
            <p14:sldId id="1116"/>
            <p14:sldId id="1105"/>
            <p14:sldId id="1106"/>
            <p14:sldId id="1107"/>
            <p14:sldId id="1110"/>
            <p14:sldId id="1241"/>
            <p14:sldId id="1243"/>
            <p14:sldId id="1244"/>
            <p14:sldId id="1113"/>
            <p14:sldId id="1265"/>
            <p14:sldId id="1114"/>
            <p14:sldId id="1115"/>
            <p14:sldId id="1242"/>
            <p14:sldId id="1247"/>
            <p14:sldId id="1248"/>
            <p14:sldId id="1249"/>
            <p14:sldId id="1152"/>
            <p14:sldId id="1117"/>
            <p14:sldId id="1119"/>
            <p14:sldId id="1120"/>
            <p14:sldId id="1122"/>
            <p14:sldId id="1124"/>
            <p14:sldId id="1127"/>
            <p14:sldId id="1129"/>
            <p14:sldId id="1153"/>
            <p14:sldId id="1139"/>
            <p14:sldId id="1141"/>
            <p14:sldId id="1142"/>
            <p14:sldId id="1148"/>
            <p14:sldId id="1150"/>
            <p14:sldId id="1266"/>
            <p14:sldId id="1267"/>
            <p14:sldId id="1151"/>
            <p14:sldId id="1239"/>
          </p14:sldIdLst>
        </p14:section>
        <p14:section name="深度信念网络" id="{2FBD1A8D-7855-45B7-BC35-58691BF46969}">
          <p14:sldIdLst>
            <p14:sldId id="1155"/>
            <p14:sldId id="1157"/>
            <p14:sldId id="1158"/>
            <p14:sldId id="1159"/>
            <p14:sldId id="1160"/>
            <p14:sldId id="1161"/>
            <p14:sldId id="1250"/>
            <p14:sldId id="1162"/>
            <p14:sldId id="1163"/>
            <p14:sldId id="1154"/>
            <p14:sldId id="1164"/>
            <p14:sldId id="1165"/>
            <p14:sldId id="1166"/>
            <p14:sldId id="1167"/>
            <p14:sldId id="1168"/>
            <p14:sldId id="1169"/>
            <p14:sldId id="1170"/>
            <p14:sldId id="1171"/>
            <p14:sldId id="1172"/>
            <p14:sldId id="1173"/>
            <p14:sldId id="1174"/>
            <p14:sldId id="1175"/>
            <p14:sldId id="1176"/>
            <p14:sldId id="1177"/>
            <p14:sldId id="1178"/>
            <p14:sldId id="1179"/>
            <p14:sldId id="1180"/>
            <p14:sldId id="1181"/>
            <p14:sldId id="1182"/>
            <p14:sldId id="1183"/>
            <p14:sldId id="1184"/>
            <p14:sldId id="1185"/>
            <p14:sldId id="1186"/>
            <p14:sldId id="1187"/>
            <p14:sldId id="1188"/>
            <p14:sldId id="1223"/>
            <p14:sldId id="1190"/>
            <p14:sldId id="1191"/>
            <p14:sldId id="1193"/>
            <p14:sldId id="1194"/>
            <p14:sldId id="1195"/>
            <p14:sldId id="1200"/>
            <p14:sldId id="1221"/>
            <p14:sldId id="1222"/>
            <p14:sldId id="1083"/>
            <p14:sldId id="1245"/>
            <p14:sldId id="1246"/>
            <p14:sldId id="44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80" autoAdjust="0"/>
    <p:restoredTop sz="79030" autoAdjust="0"/>
  </p:normalViewPr>
  <p:slideViewPr>
    <p:cSldViewPr>
      <p:cViewPr varScale="1">
        <p:scale>
          <a:sx n="109" d="100"/>
          <a:sy n="109" d="100"/>
        </p:scale>
        <p:origin x="2085" y="55"/>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105" d="100"/>
          <a:sy n="105" d="100"/>
        </p:scale>
        <p:origin x="4269" y="5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diagrams/_rels/data4.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710.png"/><Relationship Id="rId1" Type="http://schemas.openxmlformats.org/officeDocument/2006/relationships/image" Target="../media/image70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AE1026-D2A0-47C2-8B3D-C6B0156D358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CN" altLang="en-US"/>
        </a:p>
      </dgm:t>
    </dgm:pt>
    <dgm:pt modelId="{F2DD335F-F4ED-427B-9143-27BE63843845}">
      <dgm:prSet custT="1"/>
      <dgm:spPr/>
      <dgm:t>
        <a:bodyPr/>
        <a:lstStyle/>
        <a:p>
          <a:pPr rtl="0">
            <a:lnSpc>
              <a:spcPct val="100000"/>
            </a:lnSpc>
            <a:spcBef>
              <a:spcPts val="0"/>
            </a:spcBef>
            <a:spcAft>
              <a:spcPts val="0"/>
            </a:spcAft>
          </a:pPr>
          <a:r>
            <a:rPr lang="zh-CN" altLang="en-US" sz="2000" dirty="0"/>
            <a:t>知识</a:t>
          </a:r>
        </a:p>
      </dgm:t>
    </dgm:pt>
    <dgm:pt modelId="{8889FCFF-0902-4D6E-9951-6CD429DB888B}" type="parTrans" cxnId="{4839C0D2-6618-439C-B7B2-186067D6EEB7}">
      <dgm:prSet/>
      <dgm:spPr/>
      <dgm:t>
        <a:bodyPr/>
        <a:lstStyle/>
        <a:p>
          <a:pPr>
            <a:lnSpc>
              <a:spcPct val="100000"/>
            </a:lnSpc>
            <a:spcBef>
              <a:spcPts val="0"/>
            </a:spcBef>
            <a:spcAft>
              <a:spcPts val="0"/>
            </a:spcAft>
          </a:pPr>
          <a:endParaRPr lang="zh-CN" altLang="en-US" sz="2800"/>
        </a:p>
      </dgm:t>
    </dgm:pt>
    <dgm:pt modelId="{447E591A-B8DE-4930-BE32-F339B98FD4F3}" type="sibTrans" cxnId="{4839C0D2-6618-439C-B7B2-186067D6EEB7}">
      <dgm:prSet/>
      <dgm:spPr/>
      <dgm:t>
        <a:bodyPr/>
        <a:lstStyle/>
        <a:p>
          <a:pPr>
            <a:lnSpc>
              <a:spcPct val="100000"/>
            </a:lnSpc>
            <a:spcBef>
              <a:spcPts val="0"/>
            </a:spcBef>
            <a:spcAft>
              <a:spcPts val="0"/>
            </a:spcAft>
          </a:pPr>
          <a:endParaRPr lang="zh-CN" altLang="en-US" sz="2800"/>
        </a:p>
      </dgm:t>
    </dgm:pt>
    <dgm:pt modelId="{F8A913BF-FF20-4BE3-AB5E-0F7AA51F32B6}">
      <dgm:prSet custT="1"/>
      <dgm:spPr/>
      <dgm:t>
        <a:bodyPr/>
        <a:lstStyle/>
        <a:p>
          <a:pPr rtl="0">
            <a:lnSpc>
              <a:spcPct val="100000"/>
            </a:lnSpc>
            <a:spcBef>
              <a:spcPts val="0"/>
            </a:spcBef>
            <a:spcAft>
              <a:spcPts val="0"/>
            </a:spcAft>
          </a:pPr>
          <a:r>
            <a:rPr lang="zh-CN" sz="2000" dirty="0"/>
            <a:t>知道</a:t>
          </a:r>
          <a:endParaRPr lang="en-US" altLang="zh-CN" sz="2000" dirty="0"/>
        </a:p>
        <a:p>
          <a:pPr rtl="0">
            <a:lnSpc>
              <a:spcPct val="100000"/>
            </a:lnSpc>
            <a:spcBef>
              <a:spcPts val="0"/>
            </a:spcBef>
            <a:spcAft>
              <a:spcPts val="0"/>
            </a:spcAft>
          </a:pPr>
          <a:r>
            <a:rPr lang="zh-CN" altLang="en-US" sz="2000" dirty="0"/>
            <a:t>怎么做</a:t>
          </a:r>
          <a:endParaRPr lang="zh-CN" sz="2000" dirty="0"/>
        </a:p>
      </dgm:t>
    </dgm:pt>
    <dgm:pt modelId="{B94A8C1F-8663-48DC-AFE0-ED9153CDDB04}" type="parTrans" cxnId="{EED8D562-C4D2-45BB-817E-227067307736}">
      <dgm:prSet custT="1"/>
      <dgm:spPr/>
      <dgm:t>
        <a:bodyPr/>
        <a:lstStyle/>
        <a:p>
          <a:pPr>
            <a:lnSpc>
              <a:spcPct val="100000"/>
            </a:lnSpc>
            <a:spcBef>
              <a:spcPts val="0"/>
            </a:spcBef>
            <a:spcAft>
              <a:spcPts val="0"/>
            </a:spcAft>
          </a:pPr>
          <a:endParaRPr lang="zh-CN" altLang="en-US" sz="800"/>
        </a:p>
      </dgm:t>
    </dgm:pt>
    <dgm:pt modelId="{60D3BD74-18BE-4E7C-B4DB-328BDD094F37}" type="sibTrans" cxnId="{EED8D562-C4D2-45BB-817E-227067307736}">
      <dgm:prSet/>
      <dgm:spPr/>
      <dgm:t>
        <a:bodyPr/>
        <a:lstStyle/>
        <a:p>
          <a:pPr>
            <a:lnSpc>
              <a:spcPct val="100000"/>
            </a:lnSpc>
            <a:spcBef>
              <a:spcPts val="0"/>
            </a:spcBef>
            <a:spcAft>
              <a:spcPts val="0"/>
            </a:spcAft>
          </a:pPr>
          <a:endParaRPr lang="zh-CN" altLang="en-US" sz="2800"/>
        </a:p>
      </dgm:t>
    </dgm:pt>
    <dgm:pt modelId="{FA135B7F-2613-4B80-BDFC-5E6ED5D1C14D}">
      <dgm:prSet custT="1"/>
      <dgm:spPr/>
      <dgm:t>
        <a:bodyPr/>
        <a:lstStyle/>
        <a:p>
          <a:pPr rtl="0">
            <a:lnSpc>
              <a:spcPct val="100000"/>
            </a:lnSpc>
            <a:spcBef>
              <a:spcPts val="0"/>
            </a:spcBef>
            <a:spcAft>
              <a:spcPts val="0"/>
            </a:spcAft>
          </a:pPr>
          <a:r>
            <a:rPr lang="zh-CN" sz="2000" dirty="0"/>
            <a:t>不知道</a:t>
          </a:r>
          <a:endParaRPr lang="en-US" altLang="zh-CN" sz="2000" dirty="0"/>
        </a:p>
        <a:p>
          <a:pPr rtl="0">
            <a:lnSpc>
              <a:spcPct val="100000"/>
            </a:lnSpc>
            <a:spcBef>
              <a:spcPts val="0"/>
            </a:spcBef>
            <a:spcAft>
              <a:spcPts val="0"/>
            </a:spcAft>
          </a:pPr>
          <a:r>
            <a:rPr lang="zh-CN" altLang="en-US" sz="2000" dirty="0"/>
            <a:t>怎么做</a:t>
          </a:r>
          <a:endParaRPr lang="zh-CN" sz="2000" dirty="0"/>
        </a:p>
      </dgm:t>
    </dgm:pt>
    <dgm:pt modelId="{9C6E211D-B358-45C5-95D3-C96B3D66FDB2}" type="parTrans" cxnId="{86FEB9FD-0E4A-4361-838D-55E96663BF06}">
      <dgm:prSet custT="1"/>
      <dgm:spPr/>
      <dgm:t>
        <a:bodyPr/>
        <a:lstStyle/>
        <a:p>
          <a:pPr>
            <a:lnSpc>
              <a:spcPct val="100000"/>
            </a:lnSpc>
            <a:spcBef>
              <a:spcPts val="0"/>
            </a:spcBef>
            <a:spcAft>
              <a:spcPts val="0"/>
            </a:spcAft>
          </a:pPr>
          <a:endParaRPr lang="zh-CN" altLang="en-US" sz="800"/>
        </a:p>
      </dgm:t>
    </dgm:pt>
    <dgm:pt modelId="{14C1B338-1697-457F-B7F9-3F005F6B8871}" type="sibTrans" cxnId="{86FEB9FD-0E4A-4361-838D-55E96663BF06}">
      <dgm:prSet/>
      <dgm:spPr/>
      <dgm:t>
        <a:bodyPr/>
        <a:lstStyle/>
        <a:p>
          <a:pPr>
            <a:lnSpc>
              <a:spcPct val="100000"/>
            </a:lnSpc>
            <a:spcBef>
              <a:spcPts val="0"/>
            </a:spcBef>
            <a:spcAft>
              <a:spcPts val="0"/>
            </a:spcAft>
          </a:pPr>
          <a:endParaRPr lang="zh-CN" altLang="en-US" sz="2800"/>
        </a:p>
      </dgm:t>
    </dgm:pt>
    <dgm:pt modelId="{CB36CA1F-DC00-49FC-9F39-3899387403F7}">
      <dgm:prSet custT="1"/>
      <dgm:spPr/>
      <dgm:t>
        <a:bodyPr/>
        <a:lstStyle/>
        <a:p>
          <a:pPr rtl="0">
            <a:lnSpc>
              <a:spcPct val="100000"/>
            </a:lnSpc>
            <a:spcBef>
              <a:spcPts val="0"/>
            </a:spcBef>
            <a:spcAft>
              <a:spcPts val="0"/>
            </a:spcAft>
          </a:pPr>
          <a:r>
            <a:rPr lang="zh-CN" altLang="en-US" sz="2000" dirty="0"/>
            <a:t>专家系统</a:t>
          </a:r>
        </a:p>
      </dgm:t>
    </dgm:pt>
    <dgm:pt modelId="{777E2D03-330E-43C8-A439-09671C3F191F}" type="parTrans" cxnId="{ECF7D460-D68D-4656-BD12-BCC421A71B10}">
      <dgm:prSet custT="1"/>
      <dgm:spPr/>
      <dgm:t>
        <a:bodyPr/>
        <a:lstStyle/>
        <a:p>
          <a:pPr>
            <a:lnSpc>
              <a:spcPct val="100000"/>
            </a:lnSpc>
            <a:spcBef>
              <a:spcPts val="0"/>
            </a:spcBef>
            <a:spcAft>
              <a:spcPts val="0"/>
            </a:spcAft>
          </a:pPr>
          <a:endParaRPr lang="zh-CN" altLang="en-US" sz="800"/>
        </a:p>
      </dgm:t>
    </dgm:pt>
    <dgm:pt modelId="{55354CDE-24BF-4D27-8286-AC0B44E5E01F}" type="sibTrans" cxnId="{ECF7D460-D68D-4656-BD12-BCC421A71B10}">
      <dgm:prSet/>
      <dgm:spPr/>
      <dgm:t>
        <a:bodyPr/>
        <a:lstStyle/>
        <a:p>
          <a:pPr>
            <a:lnSpc>
              <a:spcPct val="100000"/>
            </a:lnSpc>
            <a:spcBef>
              <a:spcPts val="0"/>
            </a:spcBef>
            <a:spcAft>
              <a:spcPts val="0"/>
            </a:spcAft>
          </a:pPr>
          <a:endParaRPr lang="zh-CN" altLang="en-US" sz="2800"/>
        </a:p>
      </dgm:t>
    </dgm:pt>
    <dgm:pt modelId="{2E56F678-C1CE-4892-BC9F-D88898E69FD5}">
      <dgm:prSet custT="1"/>
      <dgm:spPr>
        <a:solidFill>
          <a:srgbClr val="FF0000"/>
        </a:solidFill>
      </dgm:spPr>
      <dgm:t>
        <a:bodyPr/>
        <a:lstStyle/>
        <a:p>
          <a:pPr rtl="0">
            <a:lnSpc>
              <a:spcPct val="100000"/>
            </a:lnSpc>
            <a:spcBef>
              <a:spcPts val="0"/>
            </a:spcBef>
            <a:spcAft>
              <a:spcPts val="0"/>
            </a:spcAft>
          </a:pPr>
          <a:r>
            <a:rPr lang="zh-CN" altLang="en-US" sz="2000" dirty="0"/>
            <a:t>机器学习</a:t>
          </a:r>
        </a:p>
      </dgm:t>
    </dgm:pt>
    <dgm:pt modelId="{D66DAC0E-D6F2-470E-A02F-6C7E94390031}" type="parTrans" cxnId="{BBE05118-6A51-4EE2-ADC1-45AABD8CC483}">
      <dgm:prSet custT="1"/>
      <dgm:spPr/>
      <dgm:t>
        <a:bodyPr/>
        <a:lstStyle/>
        <a:p>
          <a:pPr>
            <a:lnSpc>
              <a:spcPct val="100000"/>
            </a:lnSpc>
            <a:spcBef>
              <a:spcPts val="0"/>
            </a:spcBef>
            <a:spcAft>
              <a:spcPts val="0"/>
            </a:spcAft>
          </a:pPr>
          <a:endParaRPr lang="zh-CN" altLang="en-US" sz="800"/>
        </a:p>
      </dgm:t>
    </dgm:pt>
    <dgm:pt modelId="{F74E17AE-50A3-4D9E-B990-4B9831EAECD6}" type="sibTrans" cxnId="{BBE05118-6A51-4EE2-ADC1-45AABD8CC483}">
      <dgm:prSet/>
      <dgm:spPr/>
      <dgm:t>
        <a:bodyPr/>
        <a:lstStyle/>
        <a:p>
          <a:pPr>
            <a:lnSpc>
              <a:spcPct val="100000"/>
            </a:lnSpc>
            <a:spcBef>
              <a:spcPts val="0"/>
            </a:spcBef>
            <a:spcAft>
              <a:spcPts val="0"/>
            </a:spcAft>
          </a:pPr>
          <a:endParaRPr lang="zh-CN" altLang="en-US" sz="2800"/>
        </a:p>
      </dgm:t>
    </dgm:pt>
    <dgm:pt modelId="{70EB503F-3A9B-46F0-8303-EF97445EEC83}">
      <dgm:prSet custT="1"/>
      <dgm:spPr/>
      <dgm:t>
        <a:bodyPr/>
        <a:lstStyle/>
        <a:p>
          <a:pPr rtl="0">
            <a:lnSpc>
              <a:spcPct val="100000"/>
            </a:lnSpc>
            <a:spcBef>
              <a:spcPts val="0"/>
            </a:spcBef>
            <a:spcAft>
              <a:spcPts val="0"/>
            </a:spcAft>
          </a:pPr>
          <a:r>
            <a:rPr lang="en-US" altLang="zh-CN" sz="2000" dirty="0"/>
            <a:t>…</a:t>
          </a:r>
          <a:endParaRPr lang="zh-CN" sz="2000" dirty="0"/>
        </a:p>
      </dgm:t>
    </dgm:pt>
    <dgm:pt modelId="{FF3DB6AF-A4DE-4E13-AE14-D96D5C0A1A8B}" type="parTrans" cxnId="{76E6D0E2-CAA0-47F4-8F29-FEC4AD627595}">
      <dgm:prSet custT="1"/>
      <dgm:spPr/>
      <dgm:t>
        <a:bodyPr/>
        <a:lstStyle/>
        <a:p>
          <a:pPr>
            <a:lnSpc>
              <a:spcPct val="100000"/>
            </a:lnSpc>
            <a:spcBef>
              <a:spcPts val="0"/>
            </a:spcBef>
            <a:spcAft>
              <a:spcPts val="0"/>
            </a:spcAft>
          </a:pPr>
          <a:endParaRPr lang="zh-CN" altLang="en-US" sz="800"/>
        </a:p>
      </dgm:t>
    </dgm:pt>
    <dgm:pt modelId="{C09D8828-D1EC-4445-AC28-913742F85FBF}" type="sibTrans" cxnId="{76E6D0E2-CAA0-47F4-8F29-FEC4AD627595}">
      <dgm:prSet/>
      <dgm:spPr/>
      <dgm:t>
        <a:bodyPr/>
        <a:lstStyle/>
        <a:p>
          <a:pPr>
            <a:lnSpc>
              <a:spcPct val="100000"/>
            </a:lnSpc>
            <a:spcBef>
              <a:spcPts val="0"/>
            </a:spcBef>
            <a:spcAft>
              <a:spcPts val="0"/>
            </a:spcAft>
          </a:pPr>
          <a:endParaRPr lang="zh-CN" altLang="en-US" sz="2800"/>
        </a:p>
      </dgm:t>
    </dgm:pt>
    <dgm:pt modelId="{9F41907F-BB90-49A4-8E97-05E5E602AA08}">
      <dgm:prSet custT="1"/>
      <dgm:spPr/>
      <dgm:t>
        <a:bodyPr/>
        <a:lstStyle/>
        <a:p>
          <a:pPr rtl="0">
            <a:lnSpc>
              <a:spcPct val="100000"/>
            </a:lnSpc>
            <a:spcBef>
              <a:spcPts val="0"/>
            </a:spcBef>
            <a:spcAft>
              <a:spcPts val="0"/>
            </a:spcAft>
          </a:pPr>
          <a:r>
            <a:rPr lang="zh-CN" altLang="en-US" sz="2000" dirty="0"/>
            <a:t>图像识别</a:t>
          </a:r>
        </a:p>
      </dgm:t>
    </dgm:pt>
    <dgm:pt modelId="{0A9FB55B-D1A7-4307-8A08-CC8062B73331}" type="parTrans" cxnId="{3DD80F62-62FF-4793-8A1C-C01B9DBCAAD9}">
      <dgm:prSet custT="1"/>
      <dgm:spPr/>
      <dgm:t>
        <a:bodyPr/>
        <a:lstStyle/>
        <a:p>
          <a:pPr>
            <a:lnSpc>
              <a:spcPct val="100000"/>
            </a:lnSpc>
            <a:spcBef>
              <a:spcPts val="0"/>
            </a:spcBef>
            <a:spcAft>
              <a:spcPts val="0"/>
            </a:spcAft>
          </a:pPr>
          <a:endParaRPr lang="zh-CN" altLang="en-US" sz="800"/>
        </a:p>
      </dgm:t>
    </dgm:pt>
    <dgm:pt modelId="{CA45A301-B28A-4F99-A0E1-05C0281E7D20}" type="sibTrans" cxnId="{3DD80F62-62FF-4793-8A1C-C01B9DBCAAD9}">
      <dgm:prSet/>
      <dgm:spPr/>
      <dgm:t>
        <a:bodyPr/>
        <a:lstStyle/>
        <a:p>
          <a:pPr>
            <a:lnSpc>
              <a:spcPct val="100000"/>
            </a:lnSpc>
            <a:spcBef>
              <a:spcPts val="0"/>
            </a:spcBef>
            <a:spcAft>
              <a:spcPts val="0"/>
            </a:spcAft>
          </a:pPr>
          <a:endParaRPr lang="zh-CN" altLang="en-US" sz="2800"/>
        </a:p>
      </dgm:t>
    </dgm:pt>
    <dgm:pt modelId="{05CD4DBB-775F-4F64-B7B3-2A8FB6878FB6}">
      <dgm:prSet custT="1"/>
      <dgm:spPr/>
      <dgm:t>
        <a:bodyPr/>
        <a:lstStyle/>
        <a:p>
          <a:pPr rtl="0">
            <a:lnSpc>
              <a:spcPct val="100000"/>
            </a:lnSpc>
            <a:spcBef>
              <a:spcPts val="0"/>
            </a:spcBef>
            <a:spcAft>
              <a:spcPts val="0"/>
            </a:spcAft>
          </a:pPr>
          <a:r>
            <a:rPr lang="zh-CN" altLang="en-US" sz="2000" dirty="0"/>
            <a:t>文本分类</a:t>
          </a:r>
        </a:p>
      </dgm:t>
    </dgm:pt>
    <dgm:pt modelId="{7E301767-8ADB-4167-BA15-EC4ED536CDF3}" type="parTrans" cxnId="{92A0EDDC-2ADD-4592-9705-18201C0D7A77}">
      <dgm:prSet custT="1"/>
      <dgm:spPr/>
      <dgm:t>
        <a:bodyPr/>
        <a:lstStyle/>
        <a:p>
          <a:pPr>
            <a:lnSpc>
              <a:spcPct val="100000"/>
            </a:lnSpc>
            <a:spcBef>
              <a:spcPts val="0"/>
            </a:spcBef>
            <a:spcAft>
              <a:spcPts val="0"/>
            </a:spcAft>
          </a:pPr>
          <a:endParaRPr lang="zh-CN" altLang="en-US" sz="800"/>
        </a:p>
      </dgm:t>
    </dgm:pt>
    <dgm:pt modelId="{BA73F853-FE33-4BBC-8D45-84658BD94781}" type="sibTrans" cxnId="{92A0EDDC-2ADD-4592-9705-18201C0D7A77}">
      <dgm:prSet/>
      <dgm:spPr/>
      <dgm:t>
        <a:bodyPr/>
        <a:lstStyle/>
        <a:p>
          <a:pPr>
            <a:lnSpc>
              <a:spcPct val="100000"/>
            </a:lnSpc>
            <a:spcBef>
              <a:spcPts val="0"/>
            </a:spcBef>
            <a:spcAft>
              <a:spcPts val="0"/>
            </a:spcAft>
          </a:pPr>
          <a:endParaRPr lang="zh-CN" altLang="en-US" sz="2800"/>
        </a:p>
      </dgm:t>
    </dgm:pt>
    <dgm:pt modelId="{AB428304-461C-4EF2-8AB5-72E61F1D457B}">
      <dgm:prSet custT="1"/>
      <dgm:spPr/>
      <dgm:t>
        <a:bodyPr/>
        <a:lstStyle/>
        <a:p>
          <a:pPr rtl="0">
            <a:lnSpc>
              <a:spcPct val="100000"/>
            </a:lnSpc>
            <a:spcBef>
              <a:spcPts val="0"/>
            </a:spcBef>
            <a:spcAft>
              <a:spcPts val="0"/>
            </a:spcAft>
          </a:pPr>
          <a:r>
            <a:rPr lang="zh-CN" altLang="en-US" sz="2000" dirty="0"/>
            <a:t>语音识别</a:t>
          </a:r>
        </a:p>
      </dgm:t>
    </dgm:pt>
    <dgm:pt modelId="{151543BC-AEBE-4068-BE93-39163CC15B0C}" type="parTrans" cxnId="{C0C9B3D1-A740-4616-A98F-5A4A0EC01948}">
      <dgm:prSet custT="1"/>
      <dgm:spPr/>
      <dgm:t>
        <a:bodyPr/>
        <a:lstStyle/>
        <a:p>
          <a:pPr>
            <a:lnSpc>
              <a:spcPct val="100000"/>
            </a:lnSpc>
            <a:spcBef>
              <a:spcPts val="0"/>
            </a:spcBef>
            <a:spcAft>
              <a:spcPts val="0"/>
            </a:spcAft>
          </a:pPr>
          <a:endParaRPr lang="zh-CN" altLang="en-US" sz="800"/>
        </a:p>
      </dgm:t>
    </dgm:pt>
    <dgm:pt modelId="{3A0F74E7-D9A7-4A57-8BC0-85238CF5478F}" type="sibTrans" cxnId="{C0C9B3D1-A740-4616-A98F-5A4A0EC01948}">
      <dgm:prSet/>
      <dgm:spPr/>
      <dgm:t>
        <a:bodyPr/>
        <a:lstStyle/>
        <a:p>
          <a:pPr>
            <a:lnSpc>
              <a:spcPct val="100000"/>
            </a:lnSpc>
            <a:spcBef>
              <a:spcPts val="0"/>
            </a:spcBef>
            <a:spcAft>
              <a:spcPts val="0"/>
            </a:spcAft>
          </a:pPr>
          <a:endParaRPr lang="zh-CN" altLang="en-US" sz="2800"/>
        </a:p>
      </dgm:t>
    </dgm:pt>
    <dgm:pt modelId="{0417665F-05DB-447F-B5CF-5767FCC0E66D}">
      <dgm:prSet custT="1"/>
      <dgm:spPr/>
      <dgm:t>
        <a:bodyPr/>
        <a:lstStyle/>
        <a:p>
          <a:pPr rtl="0">
            <a:lnSpc>
              <a:spcPct val="100000"/>
            </a:lnSpc>
            <a:spcBef>
              <a:spcPts val="0"/>
            </a:spcBef>
            <a:spcAft>
              <a:spcPts val="0"/>
            </a:spcAft>
          </a:pPr>
          <a:r>
            <a:rPr lang="zh-CN" altLang="en-US" sz="2000" dirty="0"/>
            <a:t>不容易做</a:t>
          </a:r>
        </a:p>
      </dgm:t>
    </dgm:pt>
    <dgm:pt modelId="{11F84FE5-D2A8-4928-A291-B5915D3D9955}" type="parTrans" cxnId="{89C2492B-4899-4876-8F13-F2FD8936FB46}">
      <dgm:prSet custT="1"/>
      <dgm:spPr/>
      <dgm:t>
        <a:bodyPr/>
        <a:lstStyle/>
        <a:p>
          <a:pPr>
            <a:lnSpc>
              <a:spcPct val="100000"/>
            </a:lnSpc>
            <a:spcBef>
              <a:spcPts val="0"/>
            </a:spcBef>
            <a:spcAft>
              <a:spcPts val="0"/>
            </a:spcAft>
          </a:pPr>
          <a:endParaRPr lang="zh-CN" altLang="en-US" sz="800"/>
        </a:p>
      </dgm:t>
    </dgm:pt>
    <dgm:pt modelId="{BF6BB68F-2C69-49CC-A414-9F5F03650CF8}" type="sibTrans" cxnId="{89C2492B-4899-4876-8F13-F2FD8936FB46}">
      <dgm:prSet/>
      <dgm:spPr/>
      <dgm:t>
        <a:bodyPr/>
        <a:lstStyle/>
        <a:p>
          <a:pPr>
            <a:lnSpc>
              <a:spcPct val="100000"/>
            </a:lnSpc>
            <a:spcBef>
              <a:spcPts val="0"/>
            </a:spcBef>
            <a:spcAft>
              <a:spcPts val="0"/>
            </a:spcAft>
          </a:pPr>
          <a:endParaRPr lang="zh-CN" altLang="en-US" sz="2800"/>
        </a:p>
      </dgm:t>
    </dgm:pt>
    <dgm:pt modelId="{0520DB01-5CDA-4B89-ABBB-14C2DA83042A}">
      <dgm:prSet custT="1"/>
      <dgm:spPr>
        <a:solidFill>
          <a:schemeClr val="accent1"/>
        </a:solidFill>
      </dgm:spPr>
      <dgm:t>
        <a:bodyPr/>
        <a:lstStyle/>
        <a:p>
          <a:pPr rtl="0">
            <a:lnSpc>
              <a:spcPct val="100000"/>
            </a:lnSpc>
            <a:spcBef>
              <a:spcPts val="0"/>
            </a:spcBef>
            <a:spcAft>
              <a:spcPts val="0"/>
            </a:spcAft>
          </a:pPr>
          <a:r>
            <a:rPr lang="zh-CN" altLang="en-US" sz="2000" dirty="0"/>
            <a:t>容易做</a:t>
          </a:r>
        </a:p>
      </dgm:t>
    </dgm:pt>
    <dgm:pt modelId="{7AA7E7C8-28F5-4795-AD69-71F96663B848}" type="parTrans" cxnId="{798E3BF1-89A4-4EAC-BF19-C5E5A968BEE3}">
      <dgm:prSet custT="1"/>
      <dgm:spPr/>
      <dgm:t>
        <a:bodyPr/>
        <a:lstStyle/>
        <a:p>
          <a:pPr>
            <a:lnSpc>
              <a:spcPct val="100000"/>
            </a:lnSpc>
            <a:spcBef>
              <a:spcPts val="0"/>
            </a:spcBef>
            <a:spcAft>
              <a:spcPts val="0"/>
            </a:spcAft>
          </a:pPr>
          <a:endParaRPr lang="zh-CN" altLang="en-US" sz="800"/>
        </a:p>
      </dgm:t>
    </dgm:pt>
    <dgm:pt modelId="{9965978E-C79C-411E-9C9B-DD5223ACF6B8}" type="sibTrans" cxnId="{798E3BF1-89A4-4EAC-BF19-C5E5A968BEE3}">
      <dgm:prSet/>
      <dgm:spPr/>
      <dgm:t>
        <a:bodyPr/>
        <a:lstStyle/>
        <a:p>
          <a:pPr>
            <a:lnSpc>
              <a:spcPct val="100000"/>
            </a:lnSpc>
            <a:spcBef>
              <a:spcPts val="0"/>
            </a:spcBef>
            <a:spcAft>
              <a:spcPts val="0"/>
            </a:spcAft>
          </a:pPr>
          <a:endParaRPr lang="zh-CN" altLang="en-US" sz="2800"/>
        </a:p>
      </dgm:t>
    </dgm:pt>
    <dgm:pt modelId="{20A65034-31C8-4FB9-B35A-01908CBDDB35}">
      <dgm:prSet custT="1"/>
      <dgm:spPr/>
      <dgm:t>
        <a:bodyPr/>
        <a:lstStyle/>
        <a:p>
          <a:pPr rtl="0">
            <a:lnSpc>
              <a:spcPct val="100000"/>
            </a:lnSpc>
            <a:spcBef>
              <a:spcPts val="0"/>
            </a:spcBef>
            <a:spcAft>
              <a:spcPts val="0"/>
            </a:spcAft>
          </a:pPr>
          <a:r>
            <a:rPr lang="zh-CN" altLang="en-US" sz="2000" dirty="0"/>
            <a:t>强化学习</a:t>
          </a:r>
        </a:p>
      </dgm:t>
    </dgm:pt>
    <dgm:pt modelId="{36061C26-038C-48A2-8176-FC82F637E77E}" type="parTrans" cxnId="{C0486979-4AA4-4DD0-BE83-89FBB6E59BAD}">
      <dgm:prSet custT="1"/>
      <dgm:spPr/>
      <dgm:t>
        <a:bodyPr/>
        <a:lstStyle/>
        <a:p>
          <a:pPr>
            <a:lnSpc>
              <a:spcPct val="100000"/>
            </a:lnSpc>
            <a:spcBef>
              <a:spcPts val="0"/>
            </a:spcBef>
            <a:spcAft>
              <a:spcPts val="0"/>
            </a:spcAft>
          </a:pPr>
          <a:endParaRPr lang="zh-CN" altLang="en-US" sz="800"/>
        </a:p>
      </dgm:t>
    </dgm:pt>
    <dgm:pt modelId="{82371B03-B973-4BE5-8950-B7F0D1CAA83F}" type="sibTrans" cxnId="{C0486979-4AA4-4DD0-BE83-89FBB6E59BAD}">
      <dgm:prSet/>
      <dgm:spPr/>
      <dgm:t>
        <a:bodyPr/>
        <a:lstStyle/>
        <a:p>
          <a:pPr>
            <a:lnSpc>
              <a:spcPct val="100000"/>
            </a:lnSpc>
            <a:spcBef>
              <a:spcPts val="0"/>
            </a:spcBef>
            <a:spcAft>
              <a:spcPts val="0"/>
            </a:spcAft>
          </a:pPr>
          <a:endParaRPr lang="zh-CN" altLang="en-US" sz="2800"/>
        </a:p>
      </dgm:t>
    </dgm:pt>
    <dgm:pt modelId="{F77BAF7A-175C-4003-A6AA-24E76EF32702}">
      <dgm:prSet custT="1"/>
      <dgm:spPr/>
      <dgm:t>
        <a:bodyPr/>
        <a:lstStyle/>
        <a:p>
          <a:pPr rtl="0">
            <a:lnSpc>
              <a:spcPct val="100000"/>
            </a:lnSpc>
            <a:spcBef>
              <a:spcPts val="0"/>
            </a:spcBef>
            <a:spcAft>
              <a:spcPts val="0"/>
            </a:spcAft>
          </a:pPr>
          <a:r>
            <a:rPr lang="zh-CN" altLang="en-US" sz="2000" dirty="0"/>
            <a:t>围棋</a:t>
          </a:r>
        </a:p>
      </dgm:t>
    </dgm:pt>
    <dgm:pt modelId="{06E1B8E6-917A-4BFE-B4CD-67A90C88741F}" type="parTrans" cxnId="{E76AA94C-DDC6-46E9-9B32-37C5F5299BC9}">
      <dgm:prSet custT="1"/>
      <dgm:spPr/>
      <dgm:t>
        <a:bodyPr/>
        <a:lstStyle/>
        <a:p>
          <a:pPr>
            <a:lnSpc>
              <a:spcPct val="100000"/>
            </a:lnSpc>
            <a:spcBef>
              <a:spcPts val="0"/>
            </a:spcBef>
            <a:spcAft>
              <a:spcPts val="0"/>
            </a:spcAft>
          </a:pPr>
          <a:endParaRPr lang="zh-CN" altLang="en-US" sz="800"/>
        </a:p>
      </dgm:t>
    </dgm:pt>
    <dgm:pt modelId="{5418DC28-54AB-4167-B8C4-10240D4FCB1D}" type="sibTrans" cxnId="{E76AA94C-DDC6-46E9-9B32-37C5F5299BC9}">
      <dgm:prSet/>
      <dgm:spPr/>
      <dgm:t>
        <a:bodyPr/>
        <a:lstStyle/>
        <a:p>
          <a:pPr>
            <a:lnSpc>
              <a:spcPct val="100000"/>
            </a:lnSpc>
            <a:spcBef>
              <a:spcPts val="0"/>
            </a:spcBef>
            <a:spcAft>
              <a:spcPts val="0"/>
            </a:spcAft>
          </a:pPr>
          <a:endParaRPr lang="zh-CN" altLang="en-US" sz="2800"/>
        </a:p>
      </dgm:t>
    </dgm:pt>
    <dgm:pt modelId="{6CDEF2D0-E275-4921-BA3B-84ABC851091F}" type="pres">
      <dgm:prSet presAssocID="{B1AE1026-D2A0-47C2-8B3D-C6B0156D358B}" presName="diagram" presStyleCnt="0">
        <dgm:presLayoutVars>
          <dgm:chPref val="1"/>
          <dgm:dir/>
          <dgm:animOne val="branch"/>
          <dgm:animLvl val="lvl"/>
          <dgm:resizeHandles val="exact"/>
        </dgm:presLayoutVars>
      </dgm:prSet>
      <dgm:spPr/>
    </dgm:pt>
    <dgm:pt modelId="{6BD5A947-8166-447A-B304-C2F64D6C456A}" type="pres">
      <dgm:prSet presAssocID="{F2DD335F-F4ED-427B-9143-27BE63843845}" presName="root1" presStyleCnt="0"/>
      <dgm:spPr/>
    </dgm:pt>
    <dgm:pt modelId="{398C20A5-A9D8-4D3E-B587-799A3BB16507}" type="pres">
      <dgm:prSet presAssocID="{F2DD335F-F4ED-427B-9143-27BE63843845}" presName="LevelOneTextNode" presStyleLbl="node0" presStyleIdx="0" presStyleCnt="1">
        <dgm:presLayoutVars>
          <dgm:chPref val="3"/>
        </dgm:presLayoutVars>
      </dgm:prSet>
      <dgm:spPr/>
    </dgm:pt>
    <dgm:pt modelId="{E5EECC48-296F-4977-9549-5478D27AA71E}" type="pres">
      <dgm:prSet presAssocID="{F2DD335F-F4ED-427B-9143-27BE63843845}" presName="level2hierChild" presStyleCnt="0"/>
      <dgm:spPr/>
    </dgm:pt>
    <dgm:pt modelId="{E701DB57-D095-4995-BA9F-3DC318F851BB}" type="pres">
      <dgm:prSet presAssocID="{B94A8C1F-8663-48DC-AFE0-ED9153CDDB04}" presName="conn2-1" presStyleLbl="parChTrans1D2" presStyleIdx="0" presStyleCnt="2"/>
      <dgm:spPr/>
    </dgm:pt>
    <dgm:pt modelId="{8532DA87-15CF-41DC-A6ED-D536B73B26D5}" type="pres">
      <dgm:prSet presAssocID="{B94A8C1F-8663-48DC-AFE0-ED9153CDDB04}" presName="connTx" presStyleLbl="parChTrans1D2" presStyleIdx="0" presStyleCnt="2"/>
      <dgm:spPr/>
    </dgm:pt>
    <dgm:pt modelId="{66E6AE2D-E424-401E-BE98-13D9C7C8E64F}" type="pres">
      <dgm:prSet presAssocID="{F8A913BF-FF20-4BE3-AB5E-0F7AA51F32B6}" presName="root2" presStyleCnt="0"/>
      <dgm:spPr/>
    </dgm:pt>
    <dgm:pt modelId="{037CC688-649A-434F-9080-67500DD1A79D}" type="pres">
      <dgm:prSet presAssocID="{F8A913BF-FF20-4BE3-AB5E-0F7AA51F32B6}" presName="LevelTwoTextNode" presStyleLbl="node2" presStyleIdx="0" presStyleCnt="2">
        <dgm:presLayoutVars>
          <dgm:chPref val="3"/>
        </dgm:presLayoutVars>
      </dgm:prSet>
      <dgm:spPr/>
    </dgm:pt>
    <dgm:pt modelId="{C0952350-77B3-4279-8F92-FF05E01C1691}" type="pres">
      <dgm:prSet presAssocID="{F8A913BF-FF20-4BE3-AB5E-0F7AA51F32B6}" presName="level3hierChild" presStyleCnt="0"/>
      <dgm:spPr/>
    </dgm:pt>
    <dgm:pt modelId="{33B9F075-4423-4B3D-A2BD-A73956F1955D}" type="pres">
      <dgm:prSet presAssocID="{777E2D03-330E-43C8-A439-09671C3F191F}" presName="conn2-1" presStyleLbl="parChTrans1D3" presStyleIdx="0" presStyleCnt="3"/>
      <dgm:spPr/>
    </dgm:pt>
    <dgm:pt modelId="{D409D1B5-8445-4A64-8086-7FE53A8B3E24}" type="pres">
      <dgm:prSet presAssocID="{777E2D03-330E-43C8-A439-09671C3F191F}" presName="connTx" presStyleLbl="parChTrans1D3" presStyleIdx="0" presStyleCnt="3"/>
      <dgm:spPr/>
    </dgm:pt>
    <dgm:pt modelId="{C7214047-2809-48BC-9810-4DD98B40D464}" type="pres">
      <dgm:prSet presAssocID="{CB36CA1F-DC00-49FC-9F39-3899387403F7}" presName="root2" presStyleCnt="0"/>
      <dgm:spPr/>
    </dgm:pt>
    <dgm:pt modelId="{66091779-FD2E-4FDC-86F2-2AC227D5816C}" type="pres">
      <dgm:prSet presAssocID="{CB36CA1F-DC00-49FC-9F39-3899387403F7}" presName="LevelTwoTextNode" presStyleLbl="node3" presStyleIdx="0" presStyleCnt="3">
        <dgm:presLayoutVars>
          <dgm:chPref val="3"/>
        </dgm:presLayoutVars>
      </dgm:prSet>
      <dgm:spPr/>
    </dgm:pt>
    <dgm:pt modelId="{6E3562EA-6D04-4E9B-A3D1-A1F6DC869A7B}" type="pres">
      <dgm:prSet presAssocID="{CB36CA1F-DC00-49FC-9F39-3899387403F7}" presName="level3hierChild" presStyleCnt="0"/>
      <dgm:spPr/>
    </dgm:pt>
    <dgm:pt modelId="{69ABC5AB-FD09-427D-B12C-5C8B1CBD2726}" type="pres">
      <dgm:prSet presAssocID="{FF3DB6AF-A4DE-4E13-AE14-D96D5C0A1A8B}" presName="conn2-1" presStyleLbl="parChTrans1D4" presStyleIdx="0" presStyleCnt="7"/>
      <dgm:spPr/>
    </dgm:pt>
    <dgm:pt modelId="{5156EE79-8EF5-461E-AB61-DF6007AD0779}" type="pres">
      <dgm:prSet presAssocID="{FF3DB6AF-A4DE-4E13-AE14-D96D5C0A1A8B}" presName="connTx" presStyleLbl="parChTrans1D4" presStyleIdx="0" presStyleCnt="7"/>
      <dgm:spPr/>
    </dgm:pt>
    <dgm:pt modelId="{C27DD1E1-701E-4C8F-8174-E6B8B2DC4D15}" type="pres">
      <dgm:prSet presAssocID="{70EB503F-3A9B-46F0-8303-EF97445EEC83}" presName="root2" presStyleCnt="0"/>
      <dgm:spPr/>
    </dgm:pt>
    <dgm:pt modelId="{5B8380FE-0DCB-4F6C-B2BC-0BBB10FD4D3D}" type="pres">
      <dgm:prSet presAssocID="{70EB503F-3A9B-46F0-8303-EF97445EEC83}" presName="LevelTwoTextNode" presStyleLbl="node4" presStyleIdx="0" presStyleCnt="7">
        <dgm:presLayoutVars>
          <dgm:chPref val="3"/>
        </dgm:presLayoutVars>
      </dgm:prSet>
      <dgm:spPr/>
    </dgm:pt>
    <dgm:pt modelId="{364F520D-3FEF-4E8D-A45A-CCC229C7AAAB}" type="pres">
      <dgm:prSet presAssocID="{70EB503F-3A9B-46F0-8303-EF97445EEC83}" presName="level3hierChild" presStyleCnt="0"/>
      <dgm:spPr/>
    </dgm:pt>
    <dgm:pt modelId="{42EAD14C-C4CD-43F4-BBC5-79864427DD73}" type="pres">
      <dgm:prSet presAssocID="{9C6E211D-B358-45C5-95D3-C96B3D66FDB2}" presName="conn2-1" presStyleLbl="parChTrans1D2" presStyleIdx="1" presStyleCnt="2"/>
      <dgm:spPr/>
    </dgm:pt>
    <dgm:pt modelId="{2D5F6FEF-BACB-4FE7-B689-8A9CFA42D76E}" type="pres">
      <dgm:prSet presAssocID="{9C6E211D-B358-45C5-95D3-C96B3D66FDB2}" presName="connTx" presStyleLbl="parChTrans1D2" presStyleIdx="1" presStyleCnt="2"/>
      <dgm:spPr/>
    </dgm:pt>
    <dgm:pt modelId="{81B8013D-90D5-45A9-8B4B-BF7D3BD54942}" type="pres">
      <dgm:prSet presAssocID="{FA135B7F-2613-4B80-BDFC-5E6ED5D1C14D}" presName="root2" presStyleCnt="0"/>
      <dgm:spPr/>
    </dgm:pt>
    <dgm:pt modelId="{78FFD0A5-EFF7-4D75-9190-24A2A39A0A14}" type="pres">
      <dgm:prSet presAssocID="{FA135B7F-2613-4B80-BDFC-5E6ED5D1C14D}" presName="LevelTwoTextNode" presStyleLbl="node2" presStyleIdx="1" presStyleCnt="2">
        <dgm:presLayoutVars>
          <dgm:chPref val="3"/>
        </dgm:presLayoutVars>
      </dgm:prSet>
      <dgm:spPr/>
    </dgm:pt>
    <dgm:pt modelId="{2B786ED4-C331-4CCB-A219-049FDEC12BC1}" type="pres">
      <dgm:prSet presAssocID="{FA135B7F-2613-4B80-BDFC-5E6ED5D1C14D}" presName="level3hierChild" presStyleCnt="0"/>
      <dgm:spPr/>
    </dgm:pt>
    <dgm:pt modelId="{E8CC1104-E240-42BE-900E-835E00B649B3}" type="pres">
      <dgm:prSet presAssocID="{7AA7E7C8-28F5-4795-AD69-71F96663B848}" presName="conn2-1" presStyleLbl="parChTrans1D3" presStyleIdx="1" presStyleCnt="3"/>
      <dgm:spPr/>
    </dgm:pt>
    <dgm:pt modelId="{DB6F332D-DB1E-42F9-B0F5-86DE58B9A006}" type="pres">
      <dgm:prSet presAssocID="{7AA7E7C8-28F5-4795-AD69-71F96663B848}" presName="connTx" presStyleLbl="parChTrans1D3" presStyleIdx="1" presStyleCnt="3"/>
      <dgm:spPr/>
    </dgm:pt>
    <dgm:pt modelId="{12A24013-BD94-4075-B65C-E72D4CC5DA9F}" type="pres">
      <dgm:prSet presAssocID="{0520DB01-5CDA-4B89-ABBB-14C2DA83042A}" presName="root2" presStyleCnt="0"/>
      <dgm:spPr/>
    </dgm:pt>
    <dgm:pt modelId="{B8B76B01-ABE5-4B2A-967E-5B81E7EB1BEB}" type="pres">
      <dgm:prSet presAssocID="{0520DB01-5CDA-4B89-ABBB-14C2DA83042A}" presName="LevelTwoTextNode" presStyleLbl="node3" presStyleIdx="1" presStyleCnt="3">
        <dgm:presLayoutVars>
          <dgm:chPref val="3"/>
        </dgm:presLayoutVars>
      </dgm:prSet>
      <dgm:spPr/>
    </dgm:pt>
    <dgm:pt modelId="{153D918C-2E6B-4614-A103-50E828FE18BA}" type="pres">
      <dgm:prSet presAssocID="{0520DB01-5CDA-4B89-ABBB-14C2DA83042A}" presName="level3hierChild" presStyleCnt="0"/>
      <dgm:spPr/>
    </dgm:pt>
    <dgm:pt modelId="{5F5B8F60-B6E3-4D33-8006-A534B5219659}" type="pres">
      <dgm:prSet presAssocID="{D66DAC0E-D6F2-470E-A02F-6C7E94390031}" presName="conn2-1" presStyleLbl="parChTrans1D4" presStyleIdx="1" presStyleCnt="7"/>
      <dgm:spPr/>
    </dgm:pt>
    <dgm:pt modelId="{974EA6F0-7E42-4CD5-BFEE-3A3BF1F9DA7E}" type="pres">
      <dgm:prSet presAssocID="{D66DAC0E-D6F2-470E-A02F-6C7E94390031}" presName="connTx" presStyleLbl="parChTrans1D4" presStyleIdx="1" presStyleCnt="7"/>
      <dgm:spPr/>
    </dgm:pt>
    <dgm:pt modelId="{538F3372-CE0D-4542-85F9-3B6CD7763FB3}" type="pres">
      <dgm:prSet presAssocID="{2E56F678-C1CE-4892-BC9F-D88898E69FD5}" presName="root2" presStyleCnt="0"/>
      <dgm:spPr/>
    </dgm:pt>
    <dgm:pt modelId="{484FF441-C91D-4E7A-BC24-9D042BC822F3}" type="pres">
      <dgm:prSet presAssocID="{2E56F678-C1CE-4892-BC9F-D88898E69FD5}" presName="LevelTwoTextNode" presStyleLbl="node4" presStyleIdx="1" presStyleCnt="7">
        <dgm:presLayoutVars>
          <dgm:chPref val="3"/>
        </dgm:presLayoutVars>
      </dgm:prSet>
      <dgm:spPr/>
    </dgm:pt>
    <dgm:pt modelId="{9ECE1F91-50F5-4017-B313-AE0D00533061}" type="pres">
      <dgm:prSet presAssocID="{2E56F678-C1CE-4892-BC9F-D88898E69FD5}" presName="level3hierChild" presStyleCnt="0"/>
      <dgm:spPr/>
    </dgm:pt>
    <dgm:pt modelId="{52C33EA9-1F67-42E9-95A3-083353CEDF6A}" type="pres">
      <dgm:prSet presAssocID="{0A9FB55B-D1A7-4307-8A08-CC8062B73331}" presName="conn2-1" presStyleLbl="parChTrans1D4" presStyleIdx="2" presStyleCnt="7"/>
      <dgm:spPr/>
    </dgm:pt>
    <dgm:pt modelId="{A8E92269-108D-40EB-979D-DA3CEFA1FF1C}" type="pres">
      <dgm:prSet presAssocID="{0A9FB55B-D1A7-4307-8A08-CC8062B73331}" presName="connTx" presStyleLbl="parChTrans1D4" presStyleIdx="2" presStyleCnt="7"/>
      <dgm:spPr/>
    </dgm:pt>
    <dgm:pt modelId="{C8753729-E2B8-450F-9128-731EC0602952}" type="pres">
      <dgm:prSet presAssocID="{9F41907F-BB90-49A4-8E97-05E5E602AA08}" presName="root2" presStyleCnt="0"/>
      <dgm:spPr/>
    </dgm:pt>
    <dgm:pt modelId="{2456E607-9E9A-461B-9DA8-D9F7AFDF1055}" type="pres">
      <dgm:prSet presAssocID="{9F41907F-BB90-49A4-8E97-05E5E602AA08}" presName="LevelTwoTextNode" presStyleLbl="node4" presStyleIdx="2" presStyleCnt="7">
        <dgm:presLayoutVars>
          <dgm:chPref val="3"/>
        </dgm:presLayoutVars>
      </dgm:prSet>
      <dgm:spPr/>
    </dgm:pt>
    <dgm:pt modelId="{F581CF7D-63D0-46D6-BD41-50B5A9048593}" type="pres">
      <dgm:prSet presAssocID="{9F41907F-BB90-49A4-8E97-05E5E602AA08}" presName="level3hierChild" presStyleCnt="0"/>
      <dgm:spPr/>
    </dgm:pt>
    <dgm:pt modelId="{E11CDAD6-EF43-4F94-BA41-40CBC44693B1}" type="pres">
      <dgm:prSet presAssocID="{7E301767-8ADB-4167-BA15-EC4ED536CDF3}" presName="conn2-1" presStyleLbl="parChTrans1D4" presStyleIdx="3" presStyleCnt="7"/>
      <dgm:spPr/>
    </dgm:pt>
    <dgm:pt modelId="{068C6179-719E-4B47-9EBE-F32060C437F0}" type="pres">
      <dgm:prSet presAssocID="{7E301767-8ADB-4167-BA15-EC4ED536CDF3}" presName="connTx" presStyleLbl="parChTrans1D4" presStyleIdx="3" presStyleCnt="7"/>
      <dgm:spPr/>
    </dgm:pt>
    <dgm:pt modelId="{74CBADCE-7DBB-49C9-AB2B-4F4E54499CFA}" type="pres">
      <dgm:prSet presAssocID="{05CD4DBB-775F-4F64-B7B3-2A8FB6878FB6}" presName="root2" presStyleCnt="0"/>
      <dgm:spPr/>
    </dgm:pt>
    <dgm:pt modelId="{FE57452C-E001-4B6F-B3D9-B5C2BCE6A1ED}" type="pres">
      <dgm:prSet presAssocID="{05CD4DBB-775F-4F64-B7B3-2A8FB6878FB6}" presName="LevelTwoTextNode" presStyleLbl="node4" presStyleIdx="3" presStyleCnt="7">
        <dgm:presLayoutVars>
          <dgm:chPref val="3"/>
        </dgm:presLayoutVars>
      </dgm:prSet>
      <dgm:spPr/>
    </dgm:pt>
    <dgm:pt modelId="{B0A9A8DF-F323-4D69-9E2D-187487BA5A16}" type="pres">
      <dgm:prSet presAssocID="{05CD4DBB-775F-4F64-B7B3-2A8FB6878FB6}" presName="level3hierChild" presStyleCnt="0"/>
      <dgm:spPr/>
    </dgm:pt>
    <dgm:pt modelId="{68A85DED-C01F-403C-9517-F2C92D2E1D99}" type="pres">
      <dgm:prSet presAssocID="{151543BC-AEBE-4068-BE93-39163CC15B0C}" presName="conn2-1" presStyleLbl="parChTrans1D4" presStyleIdx="4" presStyleCnt="7"/>
      <dgm:spPr/>
    </dgm:pt>
    <dgm:pt modelId="{67A478BE-7EDA-4AC0-9240-BEECD2C1B112}" type="pres">
      <dgm:prSet presAssocID="{151543BC-AEBE-4068-BE93-39163CC15B0C}" presName="connTx" presStyleLbl="parChTrans1D4" presStyleIdx="4" presStyleCnt="7"/>
      <dgm:spPr/>
    </dgm:pt>
    <dgm:pt modelId="{ECB87CAF-2DB1-4330-A83A-E171394034A5}" type="pres">
      <dgm:prSet presAssocID="{AB428304-461C-4EF2-8AB5-72E61F1D457B}" presName="root2" presStyleCnt="0"/>
      <dgm:spPr/>
    </dgm:pt>
    <dgm:pt modelId="{E5B3CEF5-212B-4333-BDA5-5231AF422114}" type="pres">
      <dgm:prSet presAssocID="{AB428304-461C-4EF2-8AB5-72E61F1D457B}" presName="LevelTwoTextNode" presStyleLbl="node4" presStyleIdx="4" presStyleCnt="7">
        <dgm:presLayoutVars>
          <dgm:chPref val="3"/>
        </dgm:presLayoutVars>
      </dgm:prSet>
      <dgm:spPr/>
    </dgm:pt>
    <dgm:pt modelId="{21C1B8C2-43C8-48BF-9746-CB1D67DECABF}" type="pres">
      <dgm:prSet presAssocID="{AB428304-461C-4EF2-8AB5-72E61F1D457B}" presName="level3hierChild" presStyleCnt="0"/>
      <dgm:spPr/>
    </dgm:pt>
    <dgm:pt modelId="{AC917292-0880-4240-9CF8-AB0D0F2B0832}" type="pres">
      <dgm:prSet presAssocID="{11F84FE5-D2A8-4928-A291-B5915D3D9955}" presName="conn2-1" presStyleLbl="parChTrans1D3" presStyleIdx="2" presStyleCnt="3"/>
      <dgm:spPr/>
    </dgm:pt>
    <dgm:pt modelId="{E4BF694D-E775-4639-8D69-EA549226CA94}" type="pres">
      <dgm:prSet presAssocID="{11F84FE5-D2A8-4928-A291-B5915D3D9955}" presName="connTx" presStyleLbl="parChTrans1D3" presStyleIdx="2" presStyleCnt="3"/>
      <dgm:spPr/>
    </dgm:pt>
    <dgm:pt modelId="{37B81F9F-4D8B-4846-8416-F2DF3B678FAA}" type="pres">
      <dgm:prSet presAssocID="{0417665F-05DB-447F-B5CF-5767FCC0E66D}" presName="root2" presStyleCnt="0"/>
      <dgm:spPr/>
    </dgm:pt>
    <dgm:pt modelId="{3D4DFC46-14FD-44CF-889B-312D881097D2}" type="pres">
      <dgm:prSet presAssocID="{0417665F-05DB-447F-B5CF-5767FCC0E66D}" presName="LevelTwoTextNode" presStyleLbl="node3" presStyleIdx="2" presStyleCnt="3">
        <dgm:presLayoutVars>
          <dgm:chPref val="3"/>
        </dgm:presLayoutVars>
      </dgm:prSet>
      <dgm:spPr/>
    </dgm:pt>
    <dgm:pt modelId="{917D5023-7B29-411C-A5D9-8EC5EA9E9182}" type="pres">
      <dgm:prSet presAssocID="{0417665F-05DB-447F-B5CF-5767FCC0E66D}" presName="level3hierChild" presStyleCnt="0"/>
      <dgm:spPr/>
    </dgm:pt>
    <dgm:pt modelId="{4D5C558E-2E7D-4D1A-ABA2-D5D2DD86206F}" type="pres">
      <dgm:prSet presAssocID="{36061C26-038C-48A2-8176-FC82F637E77E}" presName="conn2-1" presStyleLbl="parChTrans1D4" presStyleIdx="5" presStyleCnt="7"/>
      <dgm:spPr/>
    </dgm:pt>
    <dgm:pt modelId="{EC993B32-D076-4951-AEE7-4200E341C468}" type="pres">
      <dgm:prSet presAssocID="{36061C26-038C-48A2-8176-FC82F637E77E}" presName="connTx" presStyleLbl="parChTrans1D4" presStyleIdx="5" presStyleCnt="7"/>
      <dgm:spPr/>
    </dgm:pt>
    <dgm:pt modelId="{2E1CE949-7538-4875-A596-272E93252598}" type="pres">
      <dgm:prSet presAssocID="{20A65034-31C8-4FB9-B35A-01908CBDDB35}" presName="root2" presStyleCnt="0"/>
      <dgm:spPr/>
    </dgm:pt>
    <dgm:pt modelId="{7CFDB172-E668-43FE-B146-64584C675B7A}" type="pres">
      <dgm:prSet presAssocID="{20A65034-31C8-4FB9-B35A-01908CBDDB35}" presName="LevelTwoTextNode" presStyleLbl="node4" presStyleIdx="5" presStyleCnt="7">
        <dgm:presLayoutVars>
          <dgm:chPref val="3"/>
        </dgm:presLayoutVars>
      </dgm:prSet>
      <dgm:spPr/>
    </dgm:pt>
    <dgm:pt modelId="{36379834-7B61-43DE-BE71-A16800DF47B8}" type="pres">
      <dgm:prSet presAssocID="{20A65034-31C8-4FB9-B35A-01908CBDDB35}" presName="level3hierChild" presStyleCnt="0"/>
      <dgm:spPr/>
    </dgm:pt>
    <dgm:pt modelId="{AF3A758F-4CD4-4A21-B44A-EE5D60432290}" type="pres">
      <dgm:prSet presAssocID="{06E1B8E6-917A-4BFE-B4CD-67A90C88741F}" presName="conn2-1" presStyleLbl="parChTrans1D4" presStyleIdx="6" presStyleCnt="7"/>
      <dgm:spPr/>
    </dgm:pt>
    <dgm:pt modelId="{938E7890-3687-42DC-855E-CB4ABC65476D}" type="pres">
      <dgm:prSet presAssocID="{06E1B8E6-917A-4BFE-B4CD-67A90C88741F}" presName="connTx" presStyleLbl="parChTrans1D4" presStyleIdx="6" presStyleCnt="7"/>
      <dgm:spPr/>
    </dgm:pt>
    <dgm:pt modelId="{4B7B71BA-84E6-4924-AA79-3886DCAFA119}" type="pres">
      <dgm:prSet presAssocID="{F77BAF7A-175C-4003-A6AA-24E76EF32702}" presName="root2" presStyleCnt="0"/>
      <dgm:spPr/>
    </dgm:pt>
    <dgm:pt modelId="{EAD3BB15-FD98-48A1-AE91-B49E6520FB73}" type="pres">
      <dgm:prSet presAssocID="{F77BAF7A-175C-4003-A6AA-24E76EF32702}" presName="LevelTwoTextNode" presStyleLbl="node4" presStyleIdx="6" presStyleCnt="7">
        <dgm:presLayoutVars>
          <dgm:chPref val="3"/>
        </dgm:presLayoutVars>
      </dgm:prSet>
      <dgm:spPr/>
    </dgm:pt>
    <dgm:pt modelId="{18D337E8-52AE-4734-9779-0B4151CCD775}" type="pres">
      <dgm:prSet presAssocID="{F77BAF7A-175C-4003-A6AA-24E76EF32702}" presName="level3hierChild" presStyleCnt="0"/>
      <dgm:spPr/>
    </dgm:pt>
  </dgm:ptLst>
  <dgm:cxnLst>
    <dgm:cxn modelId="{E49B5004-6E21-4811-9C1F-6002F0B93B1C}" type="presOf" srcId="{7E301767-8ADB-4167-BA15-EC4ED536CDF3}" destId="{E11CDAD6-EF43-4F94-BA41-40CBC44693B1}" srcOrd="0" destOrd="0" presId="urn:microsoft.com/office/officeart/2005/8/layout/hierarchy2"/>
    <dgm:cxn modelId="{D874D105-8E31-46CE-ABE4-3795E22DCD84}" type="presOf" srcId="{B94A8C1F-8663-48DC-AFE0-ED9153CDDB04}" destId="{8532DA87-15CF-41DC-A6ED-D536B73B26D5}" srcOrd="1" destOrd="0" presId="urn:microsoft.com/office/officeart/2005/8/layout/hierarchy2"/>
    <dgm:cxn modelId="{6B5EC607-BA16-4CDF-BDDC-B61BD01B912F}" type="presOf" srcId="{F77BAF7A-175C-4003-A6AA-24E76EF32702}" destId="{EAD3BB15-FD98-48A1-AE91-B49E6520FB73}" srcOrd="0" destOrd="0" presId="urn:microsoft.com/office/officeart/2005/8/layout/hierarchy2"/>
    <dgm:cxn modelId="{442DED0C-569A-4E1E-8F81-7CF88C6CE1F9}" type="presOf" srcId="{AB428304-461C-4EF2-8AB5-72E61F1D457B}" destId="{E5B3CEF5-212B-4333-BDA5-5231AF422114}" srcOrd="0" destOrd="0" presId="urn:microsoft.com/office/officeart/2005/8/layout/hierarchy2"/>
    <dgm:cxn modelId="{B891380F-DEBE-485B-8244-C62FE7DF23BE}" type="presOf" srcId="{7AA7E7C8-28F5-4795-AD69-71F96663B848}" destId="{DB6F332D-DB1E-42F9-B0F5-86DE58B9A006}" srcOrd="1" destOrd="0" presId="urn:microsoft.com/office/officeart/2005/8/layout/hierarchy2"/>
    <dgm:cxn modelId="{BBE05118-6A51-4EE2-ADC1-45AABD8CC483}" srcId="{0520DB01-5CDA-4B89-ABBB-14C2DA83042A}" destId="{2E56F678-C1CE-4892-BC9F-D88898E69FD5}" srcOrd="0" destOrd="0" parTransId="{D66DAC0E-D6F2-470E-A02F-6C7E94390031}" sibTransId="{F74E17AE-50A3-4D9E-B990-4B9831EAECD6}"/>
    <dgm:cxn modelId="{E7B9AF1B-80F3-4E70-B8E8-51CC335CDF38}" type="presOf" srcId="{06E1B8E6-917A-4BFE-B4CD-67A90C88741F}" destId="{AF3A758F-4CD4-4A21-B44A-EE5D60432290}" srcOrd="0" destOrd="0" presId="urn:microsoft.com/office/officeart/2005/8/layout/hierarchy2"/>
    <dgm:cxn modelId="{C6838324-6AB8-4BE3-8AF2-1A2AA95B126A}" type="presOf" srcId="{FF3DB6AF-A4DE-4E13-AE14-D96D5C0A1A8B}" destId="{69ABC5AB-FD09-427D-B12C-5C8B1CBD2726}" srcOrd="0" destOrd="0" presId="urn:microsoft.com/office/officeart/2005/8/layout/hierarchy2"/>
    <dgm:cxn modelId="{62A27227-BCC3-4930-A1FE-25552AF40EF4}" type="presOf" srcId="{70EB503F-3A9B-46F0-8303-EF97445EEC83}" destId="{5B8380FE-0DCB-4F6C-B2BC-0BBB10FD4D3D}" srcOrd="0" destOrd="0" presId="urn:microsoft.com/office/officeart/2005/8/layout/hierarchy2"/>
    <dgm:cxn modelId="{89C2492B-4899-4876-8F13-F2FD8936FB46}" srcId="{FA135B7F-2613-4B80-BDFC-5E6ED5D1C14D}" destId="{0417665F-05DB-447F-B5CF-5767FCC0E66D}" srcOrd="1" destOrd="0" parTransId="{11F84FE5-D2A8-4928-A291-B5915D3D9955}" sibTransId="{BF6BB68F-2C69-49CC-A414-9F5F03650CF8}"/>
    <dgm:cxn modelId="{4951DE2F-7B5C-47D3-97D4-87C840D88F5D}" type="presOf" srcId="{7AA7E7C8-28F5-4795-AD69-71F96663B848}" destId="{E8CC1104-E240-42BE-900E-835E00B649B3}" srcOrd="0" destOrd="0" presId="urn:microsoft.com/office/officeart/2005/8/layout/hierarchy2"/>
    <dgm:cxn modelId="{0071CB30-8F8B-4323-94C3-31468A5CCB34}" type="presOf" srcId="{CB36CA1F-DC00-49FC-9F39-3899387403F7}" destId="{66091779-FD2E-4FDC-86F2-2AC227D5816C}" srcOrd="0" destOrd="0" presId="urn:microsoft.com/office/officeart/2005/8/layout/hierarchy2"/>
    <dgm:cxn modelId="{9DEBA337-6500-45B2-A1BB-7BE2240A9182}" type="presOf" srcId="{0520DB01-5CDA-4B89-ABBB-14C2DA83042A}" destId="{B8B76B01-ABE5-4B2A-967E-5B81E7EB1BEB}" srcOrd="0" destOrd="0" presId="urn:microsoft.com/office/officeart/2005/8/layout/hierarchy2"/>
    <dgm:cxn modelId="{69265C3C-0E1C-4EDF-B6C6-E5587E1DA0BE}" type="presOf" srcId="{36061C26-038C-48A2-8176-FC82F637E77E}" destId="{EC993B32-D076-4951-AEE7-4200E341C468}" srcOrd="1" destOrd="0" presId="urn:microsoft.com/office/officeart/2005/8/layout/hierarchy2"/>
    <dgm:cxn modelId="{6EE5873E-84C1-4CBA-9377-9B5716D1C74C}" type="presOf" srcId="{0A9FB55B-D1A7-4307-8A08-CC8062B73331}" destId="{52C33EA9-1F67-42E9-95A3-083353CEDF6A}" srcOrd="0" destOrd="0" presId="urn:microsoft.com/office/officeart/2005/8/layout/hierarchy2"/>
    <dgm:cxn modelId="{0824DD5B-4720-4B73-8247-DA516509E796}" type="presOf" srcId="{777E2D03-330E-43C8-A439-09671C3F191F}" destId="{D409D1B5-8445-4A64-8086-7FE53A8B3E24}" srcOrd="1" destOrd="0" presId="urn:microsoft.com/office/officeart/2005/8/layout/hierarchy2"/>
    <dgm:cxn modelId="{3C98985D-827E-4418-813D-FC835F920BE3}" type="presOf" srcId="{11F84FE5-D2A8-4928-A291-B5915D3D9955}" destId="{E4BF694D-E775-4639-8D69-EA549226CA94}" srcOrd="1" destOrd="0" presId="urn:microsoft.com/office/officeart/2005/8/layout/hierarchy2"/>
    <dgm:cxn modelId="{ECF7D460-D68D-4656-BD12-BCC421A71B10}" srcId="{F8A913BF-FF20-4BE3-AB5E-0F7AA51F32B6}" destId="{CB36CA1F-DC00-49FC-9F39-3899387403F7}" srcOrd="0" destOrd="0" parTransId="{777E2D03-330E-43C8-A439-09671C3F191F}" sibTransId="{55354CDE-24BF-4D27-8286-AC0B44E5E01F}"/>
    <dgm:cxn modelId="{3DD80F62-62FF-4793-8A1C-C01B9DBCAAD9}" srcId="{2E56F678-C1CE-4892-BC9F-D88898E69FD5}" destId="{9F41907F-BB90-49A4-8E97-05E5E602AA08}" srcOrd="0" destOrd="0" parTransId="{0A9FB55B-D1A7-4307-8A08-CC8062B73331}" sibTransId="{CA45A301-B28A-4F99-A0E1-05C0281E7D20}"/>
    <dgm:cxn modelId="{EED8D562-C4D2-45BB-817E-227067307736}" srcId="{F2DD335F-F4ED-427B-9143-27BE63843845}" destId="{F8A913BF-FF20-4BE3-AB5E-0F7AA51F32B6}" srcOrd="0" destOrd="0" parTransId="{B94A8C1F-8663-48DC-AFE0-ED9153CDDB04}" sibTransId="{60D3BD74-18BE-4E7C-B4DB-328BDD094F37}"/>
    <dgm:cxn modelId="{329FA446-1FDD-4A0E-9441-6914A3904DB3}" type="presOf" srcId="{151543BC-AEBE-4068-BE93-39163CC15B0C}" destId="{67A478BE-7EDA-4AC0-9240-BEECD2C1B112}" srcOrd="1" destOrd="0" presId="urn:microsoft.com/office/officeart/2005/8/layout/hierarchy2"/>
    <dgm:cxn modelId="{D47E3F49-94AB-465C-AACE-F945EB1F9BA4}" type="presOf" srcId="{FF3DB6AF-A4DE-4E13-AE14-D96D5C0A1A8B}" destId="{5156EE79-8EF5-461E-AB61-DF6007AD0779}" srcOrd="1" destOrd="0" presId="urn:microsoft.com/office/officeart/2005/8/layout/hierarchy2"/>
    <dgm:cxn modelId="{0082456A-71B1-4BF0-8C7C-3119CEEC6AAE}" type="presOf" srcId="{F8A913BF-FF20-4BE3-AB5E-0F7AA51F32B6}" destId="{037CC688-649A-434F-9080-67500DD1A79D}" srcOrd="0" destOrd="0" presId="urn:microsoft.com/office/officeart/2005/8/layout/hierarchy2"/>
    <dgm:cxn modelId="{E76AA94C-DDC6-46E9-9B32-37C5F5299BC9}" srcId="{20A65034-31C8-4FB9-B35A-01908CBDDB35}" destId="{F77BAF7A-175C-4003-A6AA-24E76EF32702}" srcOrd="0" destOrd="0" parTransId="{06E1B8E6-917A-4BFE-B4CD-67A90C88741F}" sibTransId="{5418DC28-54AB-4167-B8C4-10240D4FCB1D}"/>
    <dgm:cxn modelId="{070B5E4F-8062-42BA-BBB0-464E50DCDB9D}" type="presOf" srcId="{20A65034-31C8-4FB9-B35A-01908CBDDB35}" destId="{7CFDB172-E668-43FE-B146-64584C675B7A}" srcOrd="0" destOrd="0" presId="urn:microsoft.com/office/officeart/2005/8/layout/hierarchy2"/>
    <dgm:cxn modelId="{913EA752-AAC5-4DC3-8396-33E249EBEBA0}" type="presOf" srcId="{36061C26-038C-48A2-8176-FC82F637E77E}" destId="{4D5C558E-2E7D-4D1A-ABA2-D5D2DD86206F}" srcOrd="0" destOrd="0" presId="urn:microsoft.com/office/officeart/2005/8/layout/hierarchy2"/>
    <dgm:cxn modelId="{36FDD673-AD85-4573-BB5A-6232ED1BE70C}" type="presOf" srcId="{7E301767-8ADB-4167-BA15-EC4ED536CDF3}" destId="{068C6179-719E-4B47-9EBE-F32060C437F0}" srcOrd="1" destOrd="0" presId="urn:microsoft.com/office/officeart/2005/8/layout/hierarchy2"/>
    <dgm:cxn modelId="{A30AB156-21A4-4740-ABBE-DD7998798B1F}" type="presOf" srcId="{FA135B7F-2613-4B80-BDFC-5E6ED5D1C14D}" destId="{78FFD0A5-EFF7-4D75-9190-24A2A39A0A14}" srcOrd="0" destOrd="0" presId="urn:microsoft.com/office/officeart/2005/8/layout/hierarchy2"/>
    <dgm:cxn modelId="{005F5477-816A-4C77-91D3-EE85041AFD2F}" type="presOf" srcId="{151543BC-AEBE-4068-BE93-39163CC15B0C}" destId="{68A85DED-C01F-403C-9517-F2C92D2E1D99}" srcOrd="0" destOrd="0" presId="urn:microsoft.com/office/officeart/2005/8/layout/hierarchy2"/>
    <dgm:cxn modelId="{C0486979-4AA4-4DD0-BE83-89FBB6E59BAD}" srcId="{0417665F-05DB-447F-B5CF-5767FCC0E66D}" destId="{20A65034-31C8-4FB9-B35A-01908CBDDB35}" srcOrd="0" destOrd="0" parTransId="{36061C26-038C-48A2-8176-FC82F637E77E}" sibTransId="{82371B03-B973-4BE5-8950-B7F0D1CAA83F}"/>
    <dgm:cxn modelId="{D34CAC80-206F-497F-970B-A39B06FADD2C}" type="presOf" srcId="{B1AE1026-D2A0-47C2-8B3D-C6B0156D358B}" destId="{6CDEF2D0-E275-4921-BA3B-84ABC851091F}" srcOrd="0" destOrd="0" presId="urn:microsoft.com/office/officeart/2005/8/layout/hierarchy2"/>
    <dgm:cxn modelId="{00AB788A-792D-4147-8436-4B06D89FCD1B}" type="presOf" srcId="{0417665F-05DB-447F-B5CF-5767FCC0E66D}" destId="{3D4DFC46-14FD-44CF-889B-312D881097D2}" srcOrd="0" destOrd="0" presId="urn:microsoft.com/office/officeart/2005/8/layout/hierarchy2"/>
    <dgm:cxn modelId="{AED34FA7-357A-4736-AAFC-70A1B66A8925}" type="presOf" srcId="{06E1B8E6-917A-4BFE-B4CD-67A90C88741F}" destId="{938E7890-3687-42DC-855E-CB4ABC65476D}" srcOrd="1" destOrd="0" presId="urn:microsoft.com/office/officeart/2005/8/layout/hierarchy2"/>
    <dgm:cxn modelId="{29F6EEB2-A122-4A98-AFBD-83511EBF5CD3}" type="presOf" srcId="{2E56F678-C1CE-4892-BC9F-D88898E69FD5}" destId="{484FF441-C91D-4E7A-BC24-9D042BC822F3}" srcOrd="0" destOrd="0" presId="urn:microsoft.com/office/officeart/2005/8/layout/hierarchy2"/>
    <dgm:cxn modelId="{E18B8FB4-B860-4E74-A870-F6554E301CD2}" type="presOf" srcId="{9C6E211D-B358-45C5-95D3-C96B3D66FDB2}" destId="{42EAD14C-C4CD-43F4-BBC5-79864427DD73}" srcOrd="0" destOrd="0" presId="urn:microsoft.com/office/officeart/2005/8/layout/hierarchy2"/>
    <dgm:cxn modelId="{F6280BC0-E4AE-4BFC-938A-510262354F90}" type="presOf" srcId="{0A9FB55B-D1A7-4307-8A08-CC8062B73331}" destId="{A8E92269-108D-40EB-979D-DA3CEFA1FF1C}" srcOrd="1" destOrd="0" presId="urn:microsoft.com/office/officeart/2005/8/layout/hierarchy2"/>
    <dgm:cxn modelId="{D19D93C6-86D4-443D-9CA0-6490B1D18616}" type="presOf" srcId="{F2DD335F-F4ED-427B-9143-27BE63843845}" destId="{398C20A5-A9D8-4D3E-B587-799A3BB16507}" srcOrd="0" destOrd="0" presId="urn:microsoft.com/office/officeart/2005/8/layout/hierarchy2"/>
    <dgm:cxn modelId="{C0C9B3D1-A740-4616-A98F-5A4A0EC01948}" srcId="{2E56F678-C1CE-4892-BC9F-D88898E69FD5}" destId="{AB428304-461C-4EF2-8AB5-72E61F1D457B}" srcOrd="2" destOrd="0" parTransId="{151543BC-AEBE-4068-BE93-39163CC15B0C}" sibTransId="{3A0F74E7-D9A7-4A57-8BC0-85238CF5478F}"/>
    <dgm:cxn modelId="{C14EDBD1-A735-4FED-AE92-495AC30A48E4}" type="presOf" srcId="{9F41907F-BB90-49A4-8E97-05E5E602AA08}" destId="{2456E607-9E9A-461B-9DA8-D9F7AFDF1055}" srcOrd="0" destOrd="0" presId="urn:microsoft.com/office/officeart/2005/8/layout/hierarchy2"/>
    <dgm:cxn modelId="{4839C0D2-6618-439C-B7B2-186067D6EEB7}" srcId="{B1AE1026-D2A0-47C2-8B3D-C6B0156D358B}" destId="{F2DD335F-F4ED-427B-9143-27BE63843845}" srcOrd="0" destOrd="0" parTransId="{8889FCFF-0902-4D6E-9951-6CD429DB888B}" sibTransId="{447E591A-B8DE-4930-BE32-F339B98FD4F3}"/>
    <dgm:cxn modelId="{6BBD61D8-73FE-4E58-93BF-FDFEF4B836AD}" type="presOf" srcId="{B94A8C1F-8663-48DC-AFE0-ED9153CDDB04}" destId="{E701DB57-D095-4995-BA9F-3DC318F851BB}" srcOrd="0" destOrd="0" presId="urn:microsoft.com/office/officeart/2005/8/layout/hierarchy2"/>
    <dgm:cxn modelId="{2C152BD9-AB8F-4DA3-970C-6B9B48702F8B}" type="presOf" srcId="{777E2D03-330E-43C8-A439-09671C3F191F}" destId="{33B9F075-4423-4B3D-A2BD-A73956F1955D}" srcOrd="0" destOrd="0" presId="urn:microsoft.com/office/officeart/2005/8/layout/hierarchy2"/>
    <dgm:cxn modelId="{92A0EDDC-2ADD-4592-9705-18201C0D7A77}" srcId="{2E56F678-C1CE-4892-BC9F-D88898E69FD5}" destId="{05CD4DBB-775F-4F64-B7B3-2A8FB6878FB6}" srcOrd="1" destOrd="0" parTransId="{7E301767-8ADB-4167-BA15-EC4ED536CDF3}" sibTransId="{BA73F853-FE33-4BBC-8D45-84658BD94781}"/>
    <dgm:cxn modelId="{9C1AEADF-F50B-4331-9D25-19AEDF04AC92}" type="presOf" srcId="{9C6E211D-B358-45C5-95D3-C96B3D66FDB2}" destId="{2D5F6FEF-BACB-4FE7-B689-8A9CFA42D76E}" srcOrd="1" destOrd="0" presId="urn:microsoft.com/office/officeart/2005/8/layout/hierarchy2"/>
    <dgm:cxn modelId="{76E6D0E2-CAA0-47F4-8F29-FEC4AD627595}" srcId="{CB36CA1F-DC00-49FC-9F39-3899387403F7}" destId="{70EB503F-3A9B-46F0-8303-EF97445EEC83}" srcOrd="0" destOrd="0" parTransId="{FF3DB6AF-A4DE-4E13-AE14-D96D5C0A1A8B}" sibTransId="{C09D8828-D1EC-4445-AC28-913742F85FBF}"/>
    <dgm:cxn modelId="{5CE56FE7-CD00-4654-A079-0F55D64818D8}" type="presOf" srcId="{05CD4DBB-775F-4F64-B7B3-2A8FB6878FB6}" destId="{FE57452C-E001-4B6F-B3D9-B5C2BCE6A1ED}" srcOrd="0" destOrd="0" presId="urn:microsoft.com/office/officeart/2005/8/layout/hierarchy2"/>
    <dgm:cxn modelId="{9168C7F0-18A0-4503-B77D-2800B629C312}" type="presOf" srcId="{11F84FE5-D2A8-4928-A291-B5915D3D9955}" destId="{AC917292-0880-4240-9CF8-AB0D0F2B0832}" srcOrd="0" destOrd="0" presId="urn:microsoft.com/office/officeart/2005/8/layout/hierarchy2"/>
    <dgm:cxn modelId="{B6D60DF1-8A9D-43A8-9226-172F5D18A382}" type="presOf" srcId="{D66DAC0E-D6F2-470E-A02F-6C7E94390031}" destId="{5F5B8F60-B6E3-4D33-8006-A534B5219659}" srcOrd="0" destOrd="0" presId="urn:microsoft.com/office/officeart/2005/8/layout/hierarchy2"/>
    <dgm:cxn modelId="{798E3BF1-89A4-4EAC-BF19-C5E5A968BEE3}" srcId="{FA135B7F-2613-4B80-BDFC-5E6ED5D1C14D}" destId="{0520DB01-5CDA-4B89-ABBB-14C2DA83042A}" srcOrd="0" destOrd="0" parTransId="{7AA7E7C8-28F5-4795-AD69-71F96663B848}" sibTransId="{9965978E-C79C-411E-9C9B-DD5223ACF6B8}"/>
    <dgm:cxn modelId="{A3FC66FD-7842-41C6-B8BF-E836BD8387BD}" type="presOf" srcId="{D66DAC0E-D6F2-470E-A02F-6C7E94390031}" destId="{974EA6F0-7E42-4CD5-BFEE-3A3BF1F9DA7E}" srcOrd="1" destOrd="0" presId="urn:microsoft.com/office/officeart/2005/8/layout/hierarchy2"/>
    <dgm:cxn modelId="{86FEB9FD-0E4A-4361-838D-55E96663BF06}" srcId="{F2DD335F-F4ED-427B-9143-27BE63843845}" destId="{FA135B7F-2613-4B80-BDFC-5E6ED5D1C14D}" srcOrd="1" destOrd="0" parTransId="{9C6E211D-B358-45C5-95D3-C96B3D66FDB2}" sibTransId="{14C1B338-1697-457F-B7F9-3F005F6B8871}"/>
    <dgm:cxn modelId="{94345929-E09C-4CE6-BAAC-97005FC6C0EC}" type="presParOf" srcId="{6CDEF2D0-E275-4921-BA3B-84ABC851091F}" destId="{6BD5A947-8166-447A-B304-C2F64D6C456A}" srcOrd="0" destOrd="0" presId="urn:microsoft.com/office/officeart/2005/8/layout/hierarchy2"/>
    <dgm:cxn modelId="{4085F9ED-E667-4405-9042-6389E75FE004}" type="presParOf" srcId="{6BD5A947-8166-447A-B304-C2F64D6C456A}" destId="{398C20A5-A9D8-4D3E-B587-799A3BB16507}" srcOrd="0" destOrd="0" presId="urn:microsoft.com/office/officeart/2005/8/layout/hierarchy2"/>
    <dgm:cxn modelId="{DA17A97C-BDF5-4E07-8018-53217C28773C}" type="presParOf" srcId="{6BD5A947-8166-447A-B304-C2F64D6C456A}" destId="{E5EECC48-296F-4977-9549-5478D27AA71E}" srcOrd="1" destOrd="0" presId="urn:microsoft.com/office/officeart/2005/8/layout/hierarchy2"/>
    <dgm:cxn modelId="{0195C1B1-0219-4B5B-B4E4-1A3B8751F3C4}" type="presParOf" srcId="{E5EECC48-296F-4977-9549-5478D27AA71E}" destId="{E701DB57-D095-4995-BA9F-3DC318F851BB}" srcOrd="0" destOrd="0" presId="urn:microsoft.com/office/officeart/2005/8/layout/hierarchy2"/>
    <dgm:cxn modelId="{AC0439F0-117C-4308-A075-53F8CE8DF46D}" type="presParOf" srcId="{E701DB57-D095-4995-BA9F-3DC318F851BB}" destId="{8532DA87-15CF-41DC-A6ED-D536B73B26D5}" srcOrd="0" destOrd="0" presId="urn:microsoft.com/office/officeart/2005/8/layout/hierarchy2"/>
    <dgm:cxn modelId="{DE0254E8-7F61-4109-AE1C-3CBC6807241F}" type="presParOf" srcId="{E5EECC48-296F-4977-9549-5478D27AA71E}" destId="{66E6AE2D-E424-401E-BE98-13D9C7C8E64F}" srcOrd="1" destOrd="0" presId="urn:microsoft.com/office/officeart/2005/8/layout/hierarchy2"/>
    <dgm:cxn modelId="{585288A0-A643-41BE-B799-F2CB911AB827}" type="presParOf" srcId="{66E6AE2D-E424-401E-BE98-13D9C7C8E64F}" destId="{037CC688-649A-434F-9080-67500DD1A79D}" srcOrd="0" destOrd="0" presId="urn:microsoft.com/office/officeart/2005/8/layout/hierarchy2"/>
    <dgm:cxn modelId="{867B5E5F-12F2-4BA5-8DA4-B6BCC6372FA8}" type="presParOf" srcId="{66E6AE2D-E424-401E-BE98-13D9C7C8E64F}" destId="{C0952350-77B3-4279-8F92-FF05E01C1691}" srcOrd="1" destOrd="0" presId="urn:microsoft.com/office/officeart/2005/8/layout/hierarchy2"/>
    <dgm:cxn modelId="{01729D0F-9200-48B8-904B-C498C80D63D6}" type="presParOf" srcId="{C0952350-77B3-4279-8F92-FF05E01C1691}" destId="{33B9F075-4423-4B3D-A2BD-A73956F1955D}" srcOrd="0" destOrd="0" presId="urn:microsoft.com/office/officeart/2005/8/layout/hierarchy2"/>
    <dgm:cxn modelId="{381DC385-54FB-4CEB-84B4-8595A2526F86}" type="presParOf" srcId="{33B9F075-4423-4B3D-A2BD-A73956F1955D}" destId="{D409D1B5-8445-4A64-8086-7FE53A8B3E24}" srcOrd="0" destOrd="0" presId="urn:microsoft.com/office/officeart/2005/8/layout/hierarchy2"/>
    <dgm:cxn modelId="{1F36CB35-5DB4-4AAD-ADC6-7C8E24AE4AC9}" type="presParOf" srcId="{C0952350-77B3-4279-8F92-FF05E01C1691}" destId="{C7214047-2809-48BC-9810-4DD98B40D464}" srcOrd="1" destOrd="0" presId="urn:microsoft.com/office/officeart/2005/8/layout/hierarchy2"/>
    <dgm:cxn modelId="{AD65D5B5-DB60-452A-8225-9DC02DFF7A81}" type="presParOf" srcId="{C7214047-2809-48BC-9810-4DD98B40D464}" destId="{66091779-FD2E-4FDC-86F2-2AC227D5816C}" srcOrd="0" destOrd="0" presId="urn:microsoft.com/office/officeart/2005/8/layout/hierarchy2"/>
    <dgm:cxn modelId="{F16E90AE-9DEA-4CC7-808E-5069158CA875}" type="presParOf" srcId="{C7214047-2809-48BC-9810-4DD98B40D464}" destId="{6E3562EA-6D04-4E9B-A3D1-A1F6DC869A7B}" srcOrd="1" destOrd="0" presId="urn:microsoft.com/office/officeart/2005/8/layout/hierarchy2"/>
    <dgm:cxn modelId="{4ED22EFB-0374-46DB-8A4A-2A90BFDE466E}" type="presParOf" srcId="{6E3562EA-6D04-4E9B-A3D1-A1F6DC869A7B}" destId="{69ABC5AB-FD09-427D-B12C-5C8B1CBD2726}" srcOrd="0" destOrd="0" presId="urn:microsoft.com/office/officeart/2005/8/layout/hierarchy2"/>
    <dgm:cxn modelId="{6956D341-34C9-4D58-9C76-570300407915}" type="presParOf" srcId="{69ABC5AB-FD09-427D-B12C-5C8B1CBD2726}" destId="{5156EE79-8EF5-461E-AB61-DF6007AD0779}" srcOrd="0" destOrd="0" presId="urn:microsoft.com/office/officeart/2005/8/layout/hierarchy2"/>
    <dgm:cxn modelId="{12A5BBBC-C885-4416-8E2B-1E88C0BE4531}" type="presParOf" srcId="{6E3562EA-6D04-4E9B-A3D1-A1F6DC869A7B}" destId="{C27DD1E1-701E-4C8F-8174-E6B8B2DC4D15}" srcOrd="1" destOrd="0" presId="urn:microsoft.com/office/officeart/2005/8/layout/hierarchy2"/>
    <dgm:cxn modelId="{72CFA053-BEEA-45F2-ABAB-90F244519195}" type="presParOf" srcId="{C27DD1E1-701E-4C8F-8174-E6B8B2DC4D15}" destId="{5B8380FE-0DCB-4F6C-B2BC-0BBB10FD4D3D}" srcOrd="0" destOrd="0" presId="urn:microsoft.com/office/officeart/2005/8/layout/hierarchy2"/>
    <dgm:cxn modelId="{99BF444A-8715-4CC5-A9FA-0AF4C57DF362}" type="presParOf" srcId="{C27DD1E1-701E-4C8F-8174-E6B8B2DC4D15}" destId="{364F520D-3FEF-4E8D-A45A-CCC229C7AAAB}" srcOrd="1" destOrd="0" presId="urn:microsoft.com/office/officeart/2005/8/layout/hierarchy2"/>
    <dgm:cxn modelId="{16511238-1BC2-45A1-BC67-5954B2F02753}" type="presParOf" srcId="{E5EECC48-296F-4977-9549-5478D27AA71E}" destId="{42EAD14C-C4CD-43F4-BBC5-79864427DD73}" srcOrd="2" destOrd="0" presId="urn:microsoft.com/office/officeart/2005/8/layout/hierarchy2"/>
    <dgm:cxn modelId="{FF6DEB0A-39A3-4001-9636-16F36B109237}" type="presParOf" srcId="{42EAD14C-C4CD-43F4-BBC5-79864427DD73}" destId="{2D5F6FEF-BACB-4FE7-B689-8A9CFA42D76E}" srcOrd="0" destOrd="0" presId="urn:microsoft.com/office/officeart/2005/8/layout/hierarchy2"/>
    <dgm:cxn modelId="{F9152E3C-CA4E-4B34-BCA1-0AFFBB2AFA61}" type="presParOf" srcId="{E5EECC48-296F-4977-9549-5478D27AA71E}" destId="{81B8013D-90D5-45A9-8B4B-BF7D3BD54942}" srcOrd="3" destOrd="0" presId="urn:microsoft.com/office/officeart/2005/8/layout/hierarchy2"/>
    <dgm:cxn modelId="{D46B5314-1213-4C84-96C2-E5C6F13E5B97}" type="presParOf" srcId="{81B8013D-90D5-45A9-8B4B-BF7D3BD54942}" destId="{78FFD0A5-EFF7-4D75-9190-24A2A39A0A14}" srcOrd="0" destOrd="0" presId="urn:microsoft.com/office/officeart/2005/8/layout/hierarchy2"/>
    <dgm:cxn modelId="{63230BD2-996B-492A-B97C-CF3E30F53A86}" type="presParOf" srcId="{81B8013D-90D5-45A9-8B4B-BF7D3BD54942}" destId="{2B786ED4-C331-4CCB-A219-049FDEC12BC1}" srcOrd="1" destOrd="0" presId="urn:microsoft.com/office/officeart/2005/8/layout/hierarchy2"/>
    <dgm:cxn modelId="{DC21766B-7C6F-44FA-A01E-1CE05AEDF45B}" type="presParOf" srcId="{2B786ED4-C331-4CCB-A219-049FDEC12BC1}" destId="{E8CC1104-E240-42BE-900E-835E00B649B3}" srcOrd="0" destOrd="0" presId="urn:microsoft.com/office/officeart/2005/8/layout/hierarchy2"/>
    <dgm:cxn modelId="{00631ABA-BF8D-40B6-825E-3B98EE092C17}" type="presParOf" srcId="{E8CC1104-E240-42BE-900E-835E00B649B3}" destId="{DB6F332D-DB1E-42F9-B0F5-86DE58B9A006}" srcOrd="0" destOrd="0" presId="urn:microsoft.com/office/officeart/2005/8/layout/hierarchy2"/>
    <dgm:cxn modelId="{66BE95FD-C832-468A-A123-32BA56620E2A}" type="presParOf" srcId="{2B786ED4-C331-4CCB-A219-049FDEC12BC1}" destId="{12A24013-BD94-4075-B65C-E72D4CC5DA9F}" srcOrd="1" destOrd="0" presId="urn:microsoft.com/office/officeart/2005/8/layout/hierarchy2"/>
    <dgm:cxn modelId="{83E96A93-E61E-41CE-AEED-68CD3D3E9554}" type="presParOf" srcId="{12A24013-BD94-4075-B65C-E72D4CC5DA9F}" destId="{B8B76B01-ABE5-4B2A-967E-5B81E7EB1BEB}" srcOrd="0" destOrd="0" presId="urn:microsoft.com/office/officeart/2005/8/layout/hierarchy2"/>
    <dgm:cxn modelId="{2390B178-E5BA-4797-A869-D894E18B8BE7}" type="presParOf" srcId="{12A24013-BD94-4075-B65C-E72D4CC5DA9F}" destId="{153D918C-2E6B-4614-A103-50E828FE18BA}" srcOrd="1" destOrd="0" presId="urn:microsoft.com/office/officeart/2005/8/layout/hierarchy2"/>
    <dgm:cxn modelId="{605C0DCD-8014-4532-9B25-C8589352B6DA}" type="presParOf" srcId="{153D918C-2E6B-4614-A103-50E828FE18BA}" destId="{5F5B8F60-B6E3-4D33-8006-A534B5219659}" srcOrd="0" destOrd="0" presId="urn:microsoft.com/office/officeart/2005/8/layout/hierarchy2"/>
    <dgm:cxn modelId="{32B72603-58ED-402C-82CA-7DBAE3263DC3}" type="presParOf" srcId="{5F5B8F60-B6E3-4D33-8006-A534B5219659}" destId="{974EA6F0-7E42-4CD5-BFEE-3A3BF1F9DA7E}" srcOrd="0" destOrd="0" presId="urn:microsoft.com/office/officeart/2005/8/layout/hierarchy2"/>
    <dgm:cxn modelId="{01351134-5B24-4C71-9E4F-7D0015D260F4}" type="presParOf" srcId="{153D918C-2E6B-4614-A103-50E828FE18BA}" destId="{538F3372-CE0D-4542-85F9-3B6CD7763FB3}" srcOrd="1" destOrd="0" presId="urn:microsoft.com/office/officeart/2005/8/layout/hierarchy2"/>
    <dgm:cxn modelId="{5E2BA61E-42E8-431A-998D-2749655B87C7}" type="presParOf" srcId="{538F3372-CE0D-4542-85F9-3B6CD7763FB3}" destId="{484FF441-C91D-4E7A-BC24-9D042BC822F3}" srcOrd="0" destOrd="0" presId="urn:microsoft.com/office/officeart/2005/8/layout/hierarchy2"/>
    <dgm:cxn modelId="{B9CF5182-36AF-4349-9D1F-8B01B7960D15}" type="presParOf" srcId="{538F3372-CE0D-4542-85F9-3B6CD7763FB3}" destId="{9ECE1F91-50F5-4017-B313-AE0D00533061}" srcOrd="1" destOrd="0" presId="urn:microsoft.com/office/officeart/2005/8/layout/hierarchy2"/>
    <dgm:cxn modelId="{0AA600A8-52E3-4D0E-8106-0501B7712F59}" type="presParOf" srcId="{9ECE1F91-50F5-4017-B313-AE0D00533061}" destId="{52C33EA9-1F67-42E9-95A3-083353CEDF6A}" srcOrd="0" destOrd="0" presId="urn:microsoft.com/office/officeart/2005/8/layout/hierarchy2"/>
    <dgm:cxn modelId="{2C645C70-E028-4CA0-86BE-36BA59BA2405}" type="presParOf" srcId="{52C33EA9-1F67-42E9-95A3-083353CEDF6A}" destId="{A8E92269-108D-40EB-979D-DA3CEFA1FF1C}" srcOrd="0" destOrd="0" presId="urn:microsoft.com/office/officeart/2005/8/layout/hierarchy2"/>
    <dgm:cxn modelId="{A722CF5E-7E1B-4098-B32E-F44EA7AAEF50}" type="presParOf" srcId="{9ECE1F91-50F5-4017-B313-AE0D00533061}" destId="{C8753729-E2B8-450F-9128-731EC0602952}" srcOrd="1" destOrd="0" presId="urn:microsoft.com/office/officeart/2005/8/layout/hierarchy2"/>
    <dgm:cxn modelId="{95748031-3B4E-462E-8977-F850698C7B79}" type="presParOf" srcId="{C8753729-E2B8-450F-9128-731EC0602952}" destId="{2456E607-9E9A-461B-9DA8-D9F7AFDF1055}" srcOrd="0" destOrd="0" presId="urn:microsoft.com/office/officeart/2005/8/layout/hierarchy2"/>
    <dgm:cxn modelId="{1AEDFA4B-6557-40E7-B021-84C879955C06}" type="presParOf" srcId="{C8753729-E2B8-450F-9128-731EC0602952}" destId="{F581CF7D-63D0-46D6-BD41-50B5A9048593}" srcOrd="1" destOrd="0" presId="urn:microsoft.com/office/officeart/2005/8/layout/hierarchy2"/>
    <dgm:cxn modelId="{73EAF567-377F-44EF-82B1-118431D16B49}" type="presParOf" srcId="{9ECE1F91-50F5-4017-B313-AE0D00533061}" destId="{E11CDAD6-EF43-4F94-BA41-40CBC44693B1}" srcOrd="2" destOrd="0" presId="urn:microsoft.com/office/officeart/2005/8/layout/hierarchy2"/>
    <dgm:cxn modelId="{CCA282B7-BAA7-4F58-BF63-4364441181D5}" type="presParOf" srcId="{E11CDAD6-EF43-4F94-BA41-40CBC44693B1}" destId="{068C6179-719E-4B47-9EBE-F32060C437F0}" srcOrd="0" destOrd="0" presId="urn:microsoft.com/office/officeart/2005/8/layout/hierarchy2"/>
    <dgm:cxn modelId="{A7EECB15-BB89-4218-9B6A-828BDE785D62}" type="presParOf" srcId="{9ECE1F91-50F5-4017-B313-AE0D00533061}" destId="{74CBADCE-7DBB-49C9-AB2B-4F4E54499CFA}" srcOrd="3" destOrd="0" presId="urn:microsoft.com/office/officeart/2005/8/layout/hierarchy2"/>
    <dgm:cxn modelId="{71991261-68CD-4052-9C02-2FA96EF86DB2}" type="presParOf" srcId="{74CBADCE-7DBB-49C9-AB2B-4F4E54499CFA}" destId="{FE57452C-E001-4B6F-B3D9-B5C2BCE6A1ED}" srcOrd="0" destOrd="0" presId="urn:microsoft.com/office/officeart/2005/8/layout/hierarchy2"/>
    <dgm:cxn modelId="{8322BC54-59BF-4F92-8A38-31B5C1777708}" type="presParOf" srcId="{74CBADCE-7DBB-49C9-AB2B-4F4E54499CFA}" destId="{B0A9A8DF-F323-4D69-9E2D-187487BA5A16}" srcOrd="1" destOrd="0" presId="urn:microsoft.com/office/officeart/2005/8/layout/hierarchy2"/>
    <dgm:cxn modelId="{AC5E3E87-99DF-410B-884D-5387BE8BF27E}" type="presParOf" srcId="{9ECE1F91-50F5-4017-B313-AE0D00533061}" destId="{68A85DED-C01F-403C-9517-F2C92D2E1D99}" srcOrd="4" destOrd="0" presId="urn:microsoft.com/office/officeart/2005/8/layout/hierarchy2"/>
    <dgm:cxn modelId="{0F428C0F-4F49-45B7-8B90-52606DFE37E3}" type="presParOf" srcId="{68A85DED-C01F-403C-9517-F2C92D2E1D99}" destId="{67A478BE-7EDA-4AC0-9240-BEECD2C1B112}" srcOrd="0" destOrd="0" presId="urn:microsoft.com/office/officeart/2005/8/layout/hierarchy2"/>
    <dgm:cxn modelId="{0CCC9EC5-D980-48B3-85C4-E6417302E502}" type="presParOf" srcId="{9ECE1F91-50F5-4017-B313-AE0D00533061}" destId="{ECB87CAF-2DB1-4330-A83A-E171394034A5}" srcOrd="5" destOrd="0" presId="urn:microsoft.com/office/officeart/2005/8/layout/hierarchy2"/>
    <dgm:cxn modelId="{5F08FF8A-1363-4ADC-ADAA-BBE814FD38D8}" type="presParOf" srcId="{ECB87CAF-2DB1-4330-A83A-E171394034A5}" destId="{E5B3CEF5-212B-4333-BDA5-5231AF422114}" srcOrd="0" destOrd="0" presId="urn:microsoft.com/office/officeart/2005/8/layout/hierarchy2"/>
    <dgm:cxn modelId="{C44E6BA1-4CE2-4FA4-97BB-2CFB7DFB8A5C}" type="presParOf" srcId="{ECB87CAF-2DB1-4330-A83A-E171394034A5}" destId="{21C1B8C2-43C8-48BF-9746-CB1D67DECABF}" srcOrd="1" destOrd="0" presId="urn:microsoft.com/office/officeart/2005/8/layout/hierarchy2"/>
    <dgm:cxn modelId="{EC60D6AA-F813-467B-8D4A-3037889785DB}" type="presParOf" srcId="{2B786ED4-C331-4CCB-A219-049FDEC12BC1}" destId="{AC917292-0880-4240-9CF8-AB0D0F2B0832}" srcOrd="2" destOrd="0" presId="urn:microsoft.com/office/officeart/2005/8/layout/hierarchy2"/>
    <dgm:cxn modelId="{0EA3C7E5-B3D8-42B3-AD8C-9AC35B3D296A}" type="presParOf" srcId="{AC917292-0880-4240-9CF8-AB0D0F2B0832}" destId="{E4BF694D-E775-4639-8D69-EA549226CA94}" srcOrd="0" destOrd="0" presId="urn:microsoft.com/office/officeart/2005/8/layout/hierarchy2"/>
    <dgm:cxn modelId="{05244670-F56F-4E14-BE19-4FB9BAA68C65}" type="presParOf" srcId="{2B786ED4-C331-4CCB-A219-049FDEC12BC1}" destId="{37B81F9F-4D8B-4846-8416-F2DF3B678FAA}" srcOrd="3" destOrd="0" presId="urn:microsoft.com/office/officeart/2005/8/layout/hierarchy2"/>
    <dgm:cxn modelId="{6871B613-A784-4D7E-8341-4C29CB3B6D3C}" type="presParOf" srcId="{37B81F9F-4D8B-4846-8416-F2DF3B678FAA}" destId="{3D4DFC46-14FD-44CF-889B-312D881097D2}" srcOrd="0" destOrd="0" presId="urn:microsoft.com/office/officeart/2005/8/layout/hierarchy2"/>
    <dgm:cxn modelId="{7BE0AD6A-2439-429A-89BE-E274F9205FA6}" type="presParOf" srcId="{37B81F9F-4D8B-4846-8416-F2DF3B678FAA}" destId="{917D5023-7B29-411C-A5D9-8EC5EA9E9182}" srcOrd="1" destOrd="0" presId="urn:microsoft.com/office/officeart/2005/8/layout/hierarchy2"/>
    <dgm:cxn modelId="{18867677-60D4-489B-80B4-09B88776CA1C}" type="presParOf" srcId="{917D5023-7B29-411C-A5D9-8EC5EA9E9182}" destId="{4D5C558E-2E7D-4D1A-ABA2-D5D2DD86206F}" srcOrd="0" destOrd="0" presId="urn:microsoft.com/office/officeart/2005/8/layout/hierarchy2"/>
    <dgm:cxn modelId="{0F018217-FC4B-48D8-923D-74FFB846A6CA}" type="presParOf" srcId="{4D5C558E-2E7D-4D1A-ABA2-D5D2DD86206F}" destId="{EC993B32-D076-4951-AEE7-4200E341C468}" srcOrd="0" destOrd="0" presId="urn:microsoft.com/office/officeart/2005/8/layout/hierarchy2"/>
    <dgm:cxn modelId="{433ACF3E-B545-468A-95C7-3C51573E235F}" type="presParOf" srcId="{917D5023-7B29-411C-A5D9-8EC5EA9E9182}" destId="{2E1CE949-7538-4875-A596-272E93252598}" srcOrd="1" destOrd="0" presId="urn:microsoft.com/office/officeart/2005/8/layout/hierarchy2"/>
    <dgm:cxn modelId="{F573143D-9F2C-48C3-9388-9D27E0A1FB8D}" type="presParOf" srcId="{2E1CE949-7538-4875-A596-272E93252598}" destId="{7CFDB172-E668-43FE-B146-64584C675B7A}" srcOrd="0" destOrd="0" presId="urn:microsoft.com/office/officeart/2005/8/layout/hierarchy2"/>
    <dgm:cxn modelId="{A44D3BE0-99B3-4DA8-8A96-B11F499B4E6A}" type="presParOf" srcId="{2E1CE949-7538-4875-A596-272E93252598}" destId="{36379834-7B61-43DE-BE71-A16800DF47B8}" srcOrd="1" destOrd="0" presId="urn:microsoft.com/office/officeart/2005/8/layout/hierarchy2"/>
    <dgm:cxn modelId="{C22CF9F5-3B3B-4356-9E41-E51636FF4BDE}" type="presParOf" srcId="{36379834-7B61-43DE-BE71-A16800DF47B8}" destId="{AF3A758F-4CD4-4A21-B44A-EE5D60432290}" srcOrd="0" destOrd="0" presId="urn:microsoft.com/office/officeart/2005/8/layout/hierarchy2"/>
    <dgm:cxn modelId="{6388CF2F-1C64-4081-B4FD-D7C2DB2D9176}" type="presParOf" srcId="{AF3A758F-4CD4-4A21-B44A-EE5D60432290}" destId="{938E7890-3687-42DC-855E-CB4ABC65476D}" srcOrd="0" destOrd="0" presId="urn:microsoft.com/office/officeart/2005/8/layout/hierarchy2"/>
    <dgm:cxn modelId="{10AC88F1-5734-4DE8-A33E-CB28E2F446F0}" type="presParOf" srcId="{36379834-7B61-43DE-BE71-A16800DF47B8}" destId="{4B7B71BA-84E6-4924-AA79-3886DCAFA119}" srcOrd="1" destOrd="0" presId="urn:microsoft.com/office/officeart/2005/8/layout/hierarchy2"/>
    <dgm:cxn modelId="{02EFD368-6530-4D81-8DEC-A3BB0861EB60}" type="presParOf" srcId="{4B7B71BA-84E6-4924-AA79-3886DCAFA119}" destId="{EAD3BB15-FD98-48A1-AE91-B49E6520FB73}" srcOrd="0" destOrd="0" presId="urn:microsoft.com/office/officeart/2005/8/layout/hierarchy2"/>
    <dgm:cxn modelId="{5FDE2925-7A17-4087-AB7C-8D2589A7EFA3}" type="presParOf" srcId="{4B7B71BA-84E6-4924-AA79-3886DCAFA119}" destId="{18D337E8-52AE-4734-9779-0B4151CCD77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FB202F-FB08-4046-B511-8154FB49289C}" type="doc">
      <dgm:prSet loTypeId="urn:microsoft.com/office/officeart/2005/8/layout/orgChart1" loCatId="hierarchy" qsTypeId="urn:microsoft.com/office/officeart/2005/8/quickstyle/simple1" qsCatId="simple" csTypeId="urn:microsoft.com/office/officeart/2005/8/colors/accent3_1" csCatId="accent3" phldr="1"/>
      <dgm:spPr/>
      <dgm:t>
        <a:bodyPr/>
        <a:lstStyle/>
        <a:p>
          <a:endParaRPr lang="zh-CN" altLang="en-US"/>
        </a:p>
      </dgm:t>
    </dgm:pt>
    <dgm:pt modelId="{5B2E383B-9F26-4DA9-983E-E153C7FFFA10}">
      <dgm:prSet custT="1"/>
      <dgm:spPr/>
      <dgm:t>
        <a:bodyPr/>
        <a:lstStyle/>
        <a:p>
          <a:pPr rtl="0"/>
          <a:r>
            <a:rPr lang="zh-CN" altLang="en-US" sz="2400" dirty="0"/>
            <a:t>所有损害优化的方法都是正则化。</a:t>
          </a:r>
        </a:p>
      </dgm:t>
    </dgm:pt>
    <dgm:pt modelId="{1C7A80F1-86C4-424F-9840-90BCB07D654B}" type="sibTrans" cxnId="{C81B5CC3-E7EF-4012-9950-B3EC99F54573}">
      <dgm:prSet/>
      <dgm:spPr/>
      <dgm:t>
        <a:bodyPr/>
        <a:lstStyle/>
        <a:p>
          <a:endParaRPr lang="zh-CN" altLang="en-US" sz="1000"/>
        </a:p>
      </dgm:t>
    </dgm:pt>
    <dgm:pt modelId="{0BDF28E4-3DD2-49C4-ADA0-8A4D042CDCAA}" type="parTrans" cxnId="{C81B5CC3-E7EF-4012-9950-B3EC99F54573}">
      <dgm:prSet/>
      <dgm:spPr/>
      <dgm:t>
        <a:bodyPr/>
        <a:lstStyle/>
        <a:p>
          <a:endParaRPr lang="zh-CN" altLang="en-US" sz="1000"/>
        </a:p>
      </dgm:t>
    </dgm:pt>
    <dgm:pt modelId="{DB307B8E-5B07-4FB9-927C-FCB1686BA255}">
      <dgm:prSet custT="1"/>
      <dgm:spPr/>
      <dgm:t>
        <a:bodyPr/>
        <a:lstStyle/>
        <a:p>
          <a:pPr rtl="0"/>
          <a:r>
            <a:rPr lang="zh-CN" altLang="en-US" sz="2000" dirty="0"/>
            <a:t>增加优化约束</a:t>
          </a:r>
          <a:endParaRPr lang="en-US" altLang="zh-CN" sz="2000" dirty="0"/>
        </a:p>
      </dgm:t>
    </dgm:pt>
    <dgm:pt modelId="{A9229453-57E9-4A0C-9186-0D49225E969E}" type="sibTrans" cxnId="{DA53CB38-9F6B-4C21-BD28-D1F63551230E}">
      <dgm:prSet/>
      <dgm:spPr/>
      <dgm:t>
        <a:bodyPr/>
        <a:lstStyle/>
        <a:p>
          <a:endParaRPr lang="zh-CN" altLang="en-US" sz="1000"/>
        </a:p>
      </dgm:t>
    </dgm:pt>
    <dgm:pt modelId="{40A169F2-70EE-4009-97A2-C1E2CA251AE8}" type="parTrans" cxnId="{DA53CB38-9F6B-4C21-BD28-D1F63551230E}">
      <dgm:prSet/>
      <dgm:spPr/>
      <dgm:t>
        <a:bodyPr/>
        <a:lstStyle/>
        <a:p>
          <a:endParaRPr lang="zh-CN" altLang="en-US" sz="1000"/>
        </a:p>
      </dgm:t>
    </dgm:pt>
    <dgm:pt modelId="{3A66B05C-C306-4566-ADB4-BD58EF99E13F}">
      <dgm:prSet custT="1"/>
      <dgm:spPr/>
      <dgm:t>
        <a:bodyPr/>
        <a:lstStyle/>
        <a:p>
          <a:pPr rtl="0"/>
          <a:r>
            <a:rPr lang="zh-CN" altLang="en-US" sz="2000" dirty="0"/>
            <a:t>干扰优化过程</a:t>
          </a:r>
        </a:p>
      </dgm:t>
    </dgm:pt>
    <dgm:pt modelId="{C0EB23F3-E30C-4600-81D9-825401C2251F}" type="sibTrans" cxnId="{B37680F7-BA20-4DD0-BBFC-22FFC6988DAB}">
      <dgm:prSet/>
      <dgm:spPr/>
      <dgm:t>
        <a:bodyPr/>
        <a:lstStyle/>
        <a:p>
          <a:endParaRPr lang="zh-CN" altLang="en-US" sz="1000"/>
        </a:p>
      </dgm:t>
    </dgm:pt>
    <dgm:pt modelId="{013B59AA-A8DF-4C7C-9DB4-7BB8FC4371C0}" type="parTrans" cxnId="{B37680F7-BA20-4DD0-BBFC-22FFC6988DAB}">
      <dgm:prSet/>
      <dgm:spPr/>
      <dgm:t>
        <a:bodyPr/>
        <a:lstStyle/>
        <a:p>
          <a:endParaRPr lang="zh-CN" altLang="en-US" sz="1000"/>
        </a:p>
      </dgm:t>
    </dgm:pt>
    <dgm:pt modelId="{674A3CB7-FDA9-44AE-915F-54F6508BD0EE}" type="pres">
      <dgm:prSet presAssocID="{F6FB202F-FB08-4046-B511-8154FB49289C}" presName="hierChild1" presStyleCnt="0">
        <dgm:presLayoutVars>
          <dgm:orgChart val="1"/>
          <dgm:chPref val="1"/>
          <dgm:dir/>
          <dgm:animOne val="branch"/>
          <dgm:animLvl val="lvl"/>
          <dgm:resizeHandles/>
        </dgm:presLayoutVars>
      </dgm:prSet>
      <dgm:spPr/>
    </dgm:pt>
    <dgm:pt modelId="{D8A5553F-946F-42F6-B0C2-579C504334D7}" type="pres">
      <dgm:prSet presAssocID="{5B2E383B-9F26-4DA9-983E-E153C7FFFA10}" presName="hierRoot1" presStyleCnt="0">
        <dgm:presLayoutVars>
          <dgm:hierBranch val="init"/>
        </dgm:presLayoutVars>
      </dgm:prSet>
      <dgm:spPr/>
    </dgm:pt>
    <dgm:pt modelId="{D50CC31B-43F6-4201-B273-994815EA301A}" type="pres">
      <dgm:prSet presAssocID="{5B2E383B-9F26-4DA9-983E-E153C7FFFA10}" presName="rootComposite1" presStyleCnt="0"/>
      <dgm:spPr/>
    </dgm:pt>
    <dgm:pt modelId="{D05EC9E0-8F5D-45CB-A733-A5612A87189B}" type="pres">
      <dgm:prSet presAssocID="{5B2E383B-9F26-4DA9-983E-E153C7FFFA10}" presName="rootText1" presStyleLbl="node0" presStyleIdx="0" presStyleCnt="1" custScaleX="150755" custScaleY="34804">
        <dgm:presLayoutVars>
          <dgm:chPref val="3"/>
        </dgm:presLayoutVars>
      </dgm:prSet>
      <dgm:spPr/>
    </dgm:pt>
    <dgm:pt modelId="{0A43440D-1F09-40F2-B6E7-0FC9C4298197}" type="pres">
      <dgm:prSet presAssocID="{5B2E383B-9F26-4DA9-983E-E153C7FFFA10}" presName="rootConnector1" presStyleLbl="node1" presStyleIdx="0" presStyleCnt="0"/>
      <dgm:spPr/>
    </dgm:pt>
    <dgm:pt modelId="{5D01162B-4530-4E40-A0F9-1F982BE9578B}" type="pres">
      <dgm:prSet presAssocID="{5B2E383B-9F26-4DA9-983E-E153C7FFFA10}" presName="hierChild2" presStyleCnt="0"/>
      <dgm:spPr/>
    </dgm:pt>
    <dgm:pt modelId="{AF461715-315F-4B67-AE64-A74F48E9AF89}" type="pres">
      <dgm:prSet presAssocID="{40A169F2-70EE-4009-97A2-C1E2CA251AE8}" presName="Name37" presStyleLbl="parChTrans1D2" presStyleIdx="0" presStyleCnt="2"/>
      <dgm:spPr/>
    </dgm:pt>
    <dgm:pt modelId="{10C067CD-E0A3-4180-9A83-FAE111F9A168}" type="pres">
      <dgm:prSet presAssocID="{DB307B8E-5B07-4FB9-927C-FCB1686BA255}" presName="hierRoot2" presStyleCnt="0">
        <dgm:presLayoutVars>
          <dgm:hierBranch val="init"/>
        </dgm:presLayoutVars>
      </dgm:prSet>
      <dgm:spPr/>
    </dgm:pt>
    <dgm:pt modelId="{5AB19431-C5EF-439D-8E18-25FA79D57CB7}" type="pres">
      <dgm:prSet presAssocID="{DB307B8E-5B07-4FB9-927C-FCB1686BA255}" presName="rootComposite" presStyleCnt="0"/>
      <dgm:spPr/>
    </dgm:pt>
    <dgm:pt modelId="{D2B477F3-791F-46FC-A50D-FA3601860E25}" type="pres">
      <dgm:prSet presAssocID="{DB307B8E-5B07-4FB9-927C-FCB1686BA255}" presName="rootText" presStyleLbl="node2" presStyleIdx="0" presStyleCnt="2" custScaleY="34615">
        <dgm:presLayoutVars>
          <dgm:chPref val="3"/>
        </dgm:presLayoutVars>
      </dgm:prSet>
      <dgm:spPr/>
    </dgm:pt>
    <dgm:pt modelId="{3E20DBAE-BE56-4FE8-B27C-7A331CE5D7F0}" type="pres">
      <dgm:prSet presAssocID="{DB307B8E-5B07-4FB9-927C-FCB1686BA255}" presName="rootConnector" presStyleLbl="node2" presStyleIdx="0" presStyleCnt="2"/>
      <dgm:spPr/>
    </dgm:pt>
    <dgm:pt modelId="{65DB62D2-7EC5-482F-AC65-C0B9E2943960}" type="pres">
      <dgm:prSet presAssocID="{DB307B8E-5B07-4FB9-927C-FCB1686BA255}" presName="hierChild4" presStyleCnt="0"/>
      <dgm:spPr/>
    </dgm:pt>
    <dgm:pt modelId="{229FEED3-1781-4CCD-9286-7FD2B3B2E358}" type="pres">
      <dgm:prSet presAssocID="{DB307B8E-5B07-4FB9-927C-FCB1686BA255}" presName="hierChild5" presStyleCnt="0"/>
      <dgm:spPr/>
    </dgm:pt>
    <dgm:pt modelId="{E5BF9C94-5509-4F79-AC82-D0991D6614CC}" type="pres">
      <dgm:prSet presAssocID="{013B59AA-A8DF-4C7C-9DB4-7BB8FC4371C0}" presName="Name37" presStyleLbl="parChTrans1D2" presStyleIdx="1" presStyleCnt="2"/>
      <dgm:spPr/>
    </dgm:pt>
    <dgm:pt modelId="{1C1CF193-258F-4481-B8DE-A7777F3305D8}" type="pres">
      <dgm:prSet presAssocID="{3A66B05C-C306-4566-ADB4-BD58EF99E13F}" presName="hierRoot2" presStyleCnt="0">
        <dgm:presLayoutVars>
          <dgm:hierBranch val="init"/>
        </dgm:presLayoutVars>
      </dgm:prSet>
      <dgm:spPr/>
    </dgm:pt>
    <dgm:pt modelId="{9E3C3702-DC4A-43B6-A3E2-DADBF31B21CF}" type="pres">
      <dgm:prSet presAssocID="{3A66B05C-C306-4566-ADB4-BD58EF99E13F}" presName="rootComposite" presStyleCnt="0"/>
      <dgm:spPr/>
    </dgm:pt>
    <dgm:pt modelId="{7509D6B6-898D-4FC7-8441-00720BF18D07}" type="pres">
      <dgm:prSet presAssocID="{3A66B05C-C306-4566-ADB4-BD58EF99E13F}" presName="rootText" presStyleLbl="node2" presStyleIdx="1" presStyleCnt="2" custScaleY="33749">
        <dgm:presLayoutVars>
          <dgm:chPref val="3"/>
        </dgm:presLayoutVars>
      </dgm:prSet>
      <dgm:spPr/>
    </dgm:pt>
    <dgm:pt modelId="{9A3819C4-B074-4F09-9908-28A73234B65F}" type="pres">
      <dgm:prSet presAssocID="{3A66B05C-C306-4566-ADB4-BD58EF99E13F}" presName="rootConnector" presStyleLbl="node2" presStyleIdx="1" presStyleCnt="2"/>
      <dgm:spPr/>
    </dgm:pt>
    <dgm:pt modelId="{137C4903-F1AB-4060-9A22-B1B7A38EE454}" type="pres">
      <dgm:prSet presAssocID="{3A66B05C-C306-4566-ADB4-BD58EF99E13F}" presName="hierChild4" presStyleCnt="0"/>
      <dgm:spPr/>
    </dgm:pt>
    <dgm:pt modelId="{B497FEF9-BFC3-4C64-82D5-9CA965BE9AEE}" type="pres">
      <dgm:prSet presAssocID="{3A66B05C-C306-4566-ADB4-BD58EF99E13F}" presName="hierChild5" presStyleCnt="0"/>
      <dgm:spPr/>
    </dgm:pt>
    <dgm:pt modelId="{F596C27B-3FC2-44CD-99BD-6CB3BDC98BE1}" type="pres">
      <dgm:prSet presAssocID="{5B2E383B-9F26-4DA9-983E-E153C7FFFA10}" presName="hierChild3" presStyleCnt="0"/>
      <dgm:spPr/>
    </dgm:pt>
  </dgm:ptLst>
  <dgm:cxnLst>
    <dgm:cxn modelId="{36FB4D0B-6E75-4594-9473-CB7A73DE5504}" type="presOf" srcId="{3A66B05C-C306-4566-ADB4-BD58EF99E13F}" destId="{7509D6B6-898D-4FC7-8441-00720BF18D07}" srcOrd="0" destOrd="0" presId="urn:microsoft.com/office/officeart/2005/8/layout/orgChart1"/>
    <dgm:cxn modelId="{6654731C-A0C1-47C8-838A-15E501E44BA8}" type="presOf" srcId="{DB307B8E-5B07-4FB9-927C-FCB1686BA255}" destId="{3E20DBAE-BE56-4FE8-B27C-7A331CE5D7F0}" srcOrd="1" destOrd="0" presId="urn:microsoft.com/office/officeart/2005/8/layout/orgChart1"/>
    <dgm:cxn modelId="{427C0627-9AAC-4073-AE52-5F3B8739AC38}" type="presOf" srcId="{40A169F2-70EE-4009-97A2-C1E2CA251AE8}" destId="{AF461715-315F-4B67-AE64-A74F48E9AF89}" srcOrd="0" destOrd="0" presId="urn:microsoft.com/office/officeart/2005/8/layout/orgChart1"/>
    <dgm:cxn modelId="{C368E529-D3E7-482C-9A8D-1C3C5958F504}" type="presOf" srcId="{5B2E383B-9F26-4DA9-983E-E153C7FFFA10}" destId="{D05EC9E0-8F5D-45CB-A733-A5612A87189B}" srcOrd="0" destOrd="0" presId="urn:microsoft.com/office/officeart/2005/8/layout/orgChart1"/>
    <dgm:cxn modelId="{7195E82B-8D5F-4392-B8BE-4E0E1FF07FAB}" type="presOf" srcId="{3A66B05C-C306-4566-ADB4-BD58EF99E13F}" destId="{9A3819C4-B074-4F09-9908-28A73234B65F}" srcOrd="1" destOrd="0" presId="urn:microsoft.com/office/officeart/2005/8/layout/orgChart1"/>
    <dgm:cxn modelId="{DA53CB38-9F6B-4C21-BD28-D1F63551230E}" srcId="{5B2E383B-9F26-4DA9-983E-E153C7FFFA10}" destId="{DB307B8E-5B07-4FB9-927C-FCB1686BA255}" srcOrd="0" destOrd="0" parTransId="{40A169F2-70EE-4009-97A2-C1E2CA251AE8}" sibTransId="{A9229453-57E9-4A0C-9186-0D49225E969E}"/>
    <dgm:cxn modelId="{95258471-3EC3-4E26-A09A-7D644341A566}" type="presOf" srcId="{DB307B8E-5B07-4FB9-927C-FCB1686BA255}" destId="{D2B477F3-791F-46FC-A50D-FA3601860E25}" srcOrd="0" destOrd="0" presId="urn:microsoft.com/office/officeart/2005/8/layout/orgChart1"/>
    <dgm:cxn modelId="{31C936BC-FB27-4336-980E-9471750D1238}" type="presOf" srcId="{5B2E383B-9F26-4DA9-983E-E153C7FFFA10}" destId="{0A43440D-1F09-40F2-B6E7-0FC9C4298197}" srcOrd="1" destOrd="0" presId="urn:microsoft.com/office/officeart/2005/8/layout/orgChart1"/>
    <dgm:cxn modelId="{C81B5CC3-E7EF-4012-9950-B3EC99F54573}" srcId="{F6FB202F-FB08-4046-B511-8154FB49289C}" destId="{5B2E383B-9F26-4DA9-983E-E153C7FFFA10}" srcOrd="0" destOrd="0" parTransId="{0BDF28E4-3DD2-49C4-ADA0-8A4D042CDCAA}" sibTransId="{1C7A80F1-86C4-424F-9840-90BCB07D654B}"/>
    <dgm:cxn modelId="{F98C9DC3-DA36-491B-BE8A-49718298771D}" type="presOf" srcId="{013B59AA-A8DF-4C7C-9DB4-7BB8FC4371C0}" destId="{E5BF9C94-5509-4F79-AC82-D0991D6614CC}" srcOrd="0" destOrd="0" presId="urn:microsoft.com/office/officeart/2005/8/layout/orgChart1"/>
    <dgm:cxn modelId="{E85F0AE4-1E42-488C-8540-8269B15AB553}" type="presOf" srcId="{F6FB202F-FB08-4046-B511-8154FB49289C}" destId="{674A3CB7-FDA9-44AE-915F-54F6508BD0EE}" srcOrd="0" destOrd="0" presId="urn:microsoft.com/office/officeart/2005/8/layout/orgChart1"/>
    <dgm:cxn modelId="{B37680F7-BA20-4DD0-BBFC-22FFC6988DAB}" srcId="{5B2E383B-9F26-4DA9-983E-E153C7FFFA10}" destId="{3A66B05C-C306-4566-ADB4-BD58EF99E13F}" srcOrd="1" destOrd="0" parTransId="{013B59AA-A8DF-4C7C-9DB4-7BB8FC4371C0}" sibTransId="{C0EB23F3-E30C-4600-81D9-825401C2251F}"/>
    <dgm:cxn modelId="{2FA9753B-29B0-493D-92E5-557749249353}" type="presParOf" srcId="{674A3CB7-FDA9-44AE-915F-54F6508BD0EE}" destId="{D8A5553F-946F-42F6-B0C2-579C504334D7}" srcOrd="0" destOrd="0" presId="urn:microsoft.com/office/officeart/2005/8/layout/orgChart1"/>
    <dgm:cxn modelId="{B0DF0D19-AFBB-43CD-A198-CC1DE0405EFE}" type="presParOf" srcId="{D8A5553F-946F-42F6-B0C2-579C504334D7}" destId="{D50CC31B-43F6-4201-B273-994815EA301A}" srcOrd="0" destOrd="0" presId="urn:microsoft.com/office/officeart/2005/8/layout/orgChart1"/>
    <dgm:cxn modelId="{F9AE60C6-B311-4649-8FD4-D97CB622E98D}" type="presParOf" srcId="{D50CC31B-43F6-4201-B273-994815EA301A}" destId="{D05EC9E0-8F5D-45CB-A733-A5612A87189B}" srcOrd="0" destOrd="0" presId="urn:microsoft.com/office/officeart/2005/8/layout/orgChart1"/>
    <dgm:cxn modelId="{2A1159F2-69D0-4472-B3F6-FD3CB5B31A09}" type="presParOf" srcId="{D50CC31B-43F6-4201-B273-994815EA301A}" destId="{0A43440D-1F09-40F2-B6E7-0FC9C4298197}" srcOrd="1" destOrd="0" presId="urn:microsoft.com/office/officeart/2005/8/layout/orgChart1"/>
    <dgm:cxn modelId="{DE206A20-A518-43CC-9817-EFFB038FF251}" type="presParOf" srcId="{D8A5553F-946F-42F6-B0C2-579C504334D7}" destId="{5D01162B-4530-4E40-A0F9-1F982BE9578B}" srcOrd="1" destOrd="0" presId="urn:microsoft.com/office/officeart/2005/8/layout/orgChart1"/>
    <dgm:cxn modelId="{7C6170A1-2253-4E72-A60A-DB42E1E8F2BF}" type="presParOf" srcId="{5D01162B-4530-4E40-A0F9-1F982BE9578B}" destId="{AF461715-315F-4B67-AE64-A74F48E9AF89}" srcOrd="0" destOrd="0" presId="urn:microsoft.com/office/officeart/2005/8/layout/orgChart1"/>
    <dgm:cxn modelId="{702D16E9-AA5D-4D8A-8C72-C4EAB4DA237B}" type="presParOf" srcId="{5D01162B-4530-4E40-A0F9-1F982BE9578B}" destId="{10C067CD-E0A3-4180-9A83-FAE111F9A168}" srcOrd="1" destOrd="0" presId="urn:microsoft.com/office/officeart/2005/8/layout/orgChart1"/>
    <dgm:cxn modelId="{264DADD9-AB17-444E-AA59-4B97A37BFAB9}" type="presParOf" srcId="{10C067CD-E0A3-4180-9A83-FAE111F9A168}" destId="{5AB19431-C5EF-439D-8E18-25FA79D57CB7}" srcOrd="0" destOrd="0" presId="urn:microsoft.com/office/officeart/2005/8/layout/orgChart1"/>
    <dgm:cxn modelId="{9C8D79CE-B2AF-42B8-B3B5-2BA1D5ED5728}" type="presParOf" srcId="{5AB19431-C5EF-439D-8E18-25FA79D57CB7}" destId="{D2B477F3-791F-46FC-A50D-FA3601860E25}" srcOrd="0" destOrd="0" presId="urn:microsoft.com/office/officeart/2005/8/layout/orgChart1"/>
    <dgm:cxn modelId="{DF2538B9-2F08-4098-870B-6FDD59738EE1}" type="presParOf" srcId="{5AB19431-C5EF-439D-8E18-25FA79D57CB7}" destId="{3E20DBAE-BE56-4FE8-B27C-7A331CE5D7F0}" srcOrd="1" destOrd="0" presId="urn:microsoft.com/office/officeart/2005/8/layout/orgChart1"/>
    <dgm:cxn modelId="{3EAF8DF3-B37E-4D34-97B7-D793BD1B4DEC}" type="presParOf" srcId="{10C067CD-E0A3-4180-9A83-FAE111F9A168}" destId="{65DB62D2-7EC5-482F-AC65-C0B9E2943960}" srcOrd="1" destOrd="0" presId="urn:microsoft.com/office/officeart/2005/8/layout/orgChart1"/>
    <dgm:cxn modelId="{942B9EB6-D729-425B-A48C-522FB928DE7F}" type="presParOf" srcId="{10C067CD-E0A3-4180-9A83-FAE111F9A168}" destId="{229FEED3-1781-4CCD-9286-7FD2B3B2E358}" srcOrd="2" destOrd="0" presId="urn:microsoft.com/office/officeart/2005/8/layout/orgChart1"/>
    <dgm:cxn modelId="{C15837D0-87A5-4814-8019-BBD69AA18396}" type="presParOf" srcId="{5D01162B-4530-4E40-A0F9-1F982BE9578B}" destId="{E5BF9C94-5509-4F79-AC82-D0991D6614CC}" srcOrd="2" destOrd="0" presId="urn:microsoft.com/office/officeart/2005/8/layout/orgChart1"/>
    <dgm:cxn modelId="{26CD19A9-B004-478C-93C1-5EE801E2E7B1}" type="presParOf" srcId="{5D01162B-4530-4E40-A0F9-1F982BE9578B}" destId="{1C1CF193-258F-4481-B8DE-A7777F3305D8}" srcOrd="3" destOrd="0" presId="urn:microsoft.com/office/officeart/2005/8/layout/orgChart1"/>
    <dgm:cxn modelId="{0AE45914-BAF4-453A-82EC-10105A8ADC9B}" type="presParOf" srcId="{1C1CF193-258F-4481-B8DE-A7777F3305D8}" destId="{9E3C3702-DC4A-43B6-A3E2-DADBF31B21CF}" srcOrd="0" destOrd="0" presId="urn:microsoft.com/office/officeart/2005/8/layout/orgChart1"/>
    <dgm:cxn modelId="{DC0029A2-C535-4CFF-A665-233F8DBD5ACF}" type="presParOf" srcId="{9E3C3702-DC4A-43B6-A3E2-DADBF31B21CF}" destId="{7509D6B6-898D-4FC7-8441-00720BF18D07}" srcOrd="0" destOrd="0" presId="urn:microsoft.com/office/officeart/2005/8/layout/orgChart1"/>
    <dgm:cxn modelId="{1F1173CE-FDC9-4581-9E88-FB21D25F15FF}" type="presParOf" srcId="{9E3C3702-DC4A-43B6-A3E2-DADBF31B21CF}" destId="{9A3819C4-B074-4F09-9908-28A73234B65F}" srcOrd="1" destOrd="0" presId="urn:microsoft.com/office/officeart/2005/8/layout/orgChart1"/>
    <dgm:cxn modelId="{F2E6235A-13DC-4F25-B4D4-2CDE0545C9ED}" type="presParOf" srcId="{1C1CF193-258F-4481-B8DE-A7777F3305D8}" destId="{137C4903-F1AB-4060-9A22-B1B7A38EE454}" srcOrd="1" destOrd="0" presId="urn:microsoft.com/office/officeart/2005/8/layout/orgChart1"/>
    <dgm:cxn modelId="{7C6DACA4-5D8D-4D73-88A6-1865A2CDB89F}" type="presParOf" srcId="{1C1CF193-258F-4481-B8DE-A7777F3305D8}" destId="{B497FEF9-BFC3-4C64-82D5-9CA965BE9AEE}" srcOrd="2" destOrd="0" presId="urn:microsoft.com/office/officeart/2005/8/layout/orgChart1"/>
    <dgm:cxn modelId="{AB3A4BE4-8473-4E95-B6D5-CFED9DAD8462}" type="presParOf" srcId="{D8A5553F-946F-42F6-B0C2-579C504334D7}" destId="{F596C27B-3FC2-44CD-99BD-6CB3BDC98BE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94B9D6-14D9-464B-AB87-9AA8661B9B7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zh-CN" altLang="en-US"/>
        </a:p>
      </dgm:t>
    </dgm:pt>
    <mc:AlternateContent xmlns:mc="http://schemas.openxmlformats.org/markup-compatibility/2006" xmlns:a14="http://schemas.microsoft.com/office/drawing/2010/main">
      <mc:Choice Requires="a14">
        <dgm:pt modelId="{C1DD56FD-8541-4B87-B289-BB4A9F4FE4EA}">
          <dgm:prSet custT="1"/>
          <dgm:spPr/>
          <dgm:t>
            <a:bodyPr/>
            <a:lstStyle/>
            <a:p>
              <a:pPr rtl="0"/>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𝑦</m:t>
                    </m:r>
                    <m:r>
                      <a:rPr lang="en-US" sz="2000" i="1" smtClean="0">
                        <a:latin typeface="Cambria Math" panose="02040503050406030204" pitchFamily="18" charset="0"/>
                        <a:ea typeface="Cambria Math" panose="02040503050406030204" pitchFamily="18" charset="0"/>
                      </a:rPr>
                      <m:t>=</m:t>
                    </m:r>
                    <m:r>
                      <a:rPr lang="pt-BR" sz="2000" i="1" smtClean="0">
                        <a:latin typeface="Cambria Math" panose="02040503050406030204" pitchFamily="18" charset="0"/>
                        <a:ea typeface="Cambria Math" panose="02040503050406030204" pitchFamily="18" charset="0"/>
                      </a:rPr>
                      <m:t>𝑓</m:t>
                    </m:r>
                    <m:d>
                      <m:dPr>
                        <m:ctrlPr>
                          <a:rPr lang="pt-BR" sz="2000" i="1">
                            <a:latin typeface="Cambria Math" panose="02040503050406030204" pitchFamily="18" charset="0"/>
                            <a:ea typeface="Cambria Math" panose="02040503050406030204" pitchFamily="18" charset="0"/>
                          </a:rPr>
                        </m:ctrlPr>
                      </m:dPr>
                      <m:e>
                        <m:r>
                          <a:rPr lang="pt-BR" sz="2000" i="1">
                            <a:latin typeface="Cambria Math" panose="02040503050406030204" pitchFamily="18" charset="0"/>
                            <a:ea typeface="Cambria Math" panose="02040503050406030204" pitchFamily="18" charset="0"/>
                          </a:rPr>
                          <m:t>𝑥</m:t>
                        </m:r>
                      </m:e>
                    </m:d>
                  </m:oMath>
                </m:oMathPara>
              </a14:m>
              <a:endParaRPr lang="zh-CN" sz="2000" i="1" dirty="0">
                <a:latin typeface="Cambria Math" panose="02040503050406030204" pitchFamily="18" charset="0"/>
              </a:endParaRPr>
            </a:p>
          </dgm:t>
        </dgm:pt>
      </mc:Choice>
      <mc:Fallback xmlns="">
        <dgm:pt modelId="{C1DD56FD-8541-4B87-B289-BB4A9F4FE4EA}">
          <dgm:prSet custT="1"/>
          <dgm:spPr/>
          <dgm:t>
            <a:bodyPr/>
            <a:lstStyle/>
            <a:p>
              <a:pPr rtl="0"/>
              <a:r>
                <a:rPr lang="en-US" sz="2000" i="0" smtClean="0">
                  <a:latin typeface="Cambria Math" panose="02040503050406030204" pitchFamily="18" charset="0"/>
                  <a:ea typeface="Cambria Math" panose="02040503050406030204" pitchFamily="18" charset="0"/>
                </a:rPr>
                <a:t>𝑦=</a:t>
              </a:r>
              <a:r>
                <a:rPr lang="pt-BR" sz="2000" i="0" smtClean="0">
                  <a:latin typeface="Cambria Math" panose="02040503050406030204" pitchFamily="18" charset="0"/>
                  <a:ea typeface="Cambria Math" panose="02040503050406030204" pitchFamily="18" charset="0"/>
                </a:rPr>
                <a:t>𝑓</a:t>
              </a:r>
              <a:r>
                <a:rPr lang="pt-BR" altLang="zh-CN" sz="2000" i="0">
                  <a:latin typeface="Cambria Math" panose="02040503050406030204" pitchFamily="18" charset="0"/>
                  <a:ea typeface="Cambria Math" panose="02040503050406030204" pitchFamily="18" charset="0"/>
                </a:rPr>
                <a:t>(</a:t>
              </a:r>
              <a:r>
                <a:rPr lang="pt-BR" sz="2000" i="0">
                  <a:latin typeface="Cambria Math" panose="02040503050406030204" pitchFamily="18" charset="0"/>
                  <a:ea typeface="Cambria Math" panose="02040503050406030204" pitchFamily="18" charset="0"/>
                </a:rPr>
                <a:t>𝑥)</a:t>
              </a:r>
              <a:endParaRPr lang="zh-CN" sz="2000" i="1" dirty="0">
                <a:latin typeface="Cambria Math" panose="02040503050406030204" pitchFamily="18" charset="0"/>
              </a:endParaRPr>
            </a:p>
          </dgm:t>
        </dgm:pt>
      </mc:Fallback>
    </mc:AlternateContent>
    <dgm:pt modelId="{A089A9E3-F74C-474E-BFB4-AE768D330D4E}" type="parTrans" cxnId="{CFED224F-682C-44C9-A793-0C8FAA63B0D6}">
      <dgm:prSet/>
      <dgm:spPr/>
      <dgm:t>
        <a:bodyPr/>
        <a:lstStyle/>
        <a:p>
          <a:endParaRPr lang="zh-CN" altLang="en-US" sz="3200"/>
        </a:p>
      </dgm:t>
    </dgm:pt>
    <dgm:pt modelId="{A28EAEE1-B752-49BF-8918-B4E358A0C6CC}" type="sibTrans" cxnId="{CFED224F-682C-44C9-A793-0C8FAA63B0D6}">
      <dgm:prSet custT="1"/>
      <dgm:spPr/>
      <dgm:t>
        <a:bodyPr/>
        <a:lstStyle/>
        <a:p>
          <a:endParaRPr lang="zh-CN" altLang="en-US" sz="1400"/>
        </a:p>
      </dgm:t>
    </dgm:pt>
    <mc:AlternateContent xmlns:mc="http://schemas.openxmlformats.org/markup-compatibility/2006" xmlns:a14="http://schemas.microsoft.com/office/drawing/2010/main">
      <mc:Choice Requires="a14">
        <dgm:pt modelId="{41F2C266-4A97-41BB-BF31-B7B52A7B3260}">
          <dgm:prSet custT="1"/>
          <dgm:spPr/>
          <dgm:t>
            <a:bodyPr/>
            <a:lstStyle/>
            <a:p>
              <a:pPr rtl="0"/>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𝑦</m:t>
                    </m:r>
                    <m:r>
                      <a:rPr lang="en-US" sz="200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𝑓</m:t>
                    </m:r>
                    <m:r>
                      <a:rPr lang="en-US" sz="2000" b="0" i="1" baseline="30000" smtClean="0">
                        <a:latin typeface="Cambria Math" panose="02040503050406030204" pitchFamily="18" charset="0"/>
                        <a:ea typeface="Cambria Math" panose="02040503050406030204" pitchFamily="18" charset="0"/>
                      </a:rPr>
                      <m:t>2</m:t>
                    </m:r>
                    <m:r>
                      <a:rPr lang="en-US" sz="2000" i="1" smtClean="0">
                        <a:latin typeface="Cambria Math" panose="02040503050406030204" pitchFamily="18" charset="0"/>
                        <a:ea typeface="Cambria Math" panose="02040503050406030204" pitchFamily="18" charset="0"/>
                      </a:rPr>
                      <m:t>(</m:t>
                    </m:r>
                    <m:r>
                      <a:rPr lang="pt-BR" sz="2000" i="1">
                        <a:latin typeface="Cambria Math" panose="02040503050406030204" pitchFamily="18" charset="0"/>
                        <a:ea typeface="Cambria Math" panose="02040503050406030204" pitchFamily="18" charset="0"/>
                      </a:rPr>
                      <m:t>𝑓</m:t>
                    </m:r>
                    <m:r>
                      <a:rPr lang="en-US" sz="2000" b="0" i="1" baseline="30000" smtClean="0">
                        <a:latin typeface="Cambria Math" panose="02040503050406030204" pitchFamily="18" charset="0"/>
                        <a:ea typeface="Cambria Math" panose="02040503050406030204" pitchFamily="18" charset="0"/>
                      </a:rPr>
                      <m:t>1</m:t>
                    </m:r>
                    <m:d>
                      <m:dPr>
                        <m:ctrlPr>
                          <a:rPr lang="pt-BR" sz="2000" i="1">
                            <a:latin typeface="Cambria Math" panose="02040503050406030204" pitchFamily="18" charset="0"/>
                            <a:ea typeface="Cambria Math" panose="02040503050406030204" pitchFamily="18" charset="0"/>
                          </a:rPr>
                        </m:ctrlPr>
                      </m:dPr>
                      <m:e>
                        <m:r>
                          <a:rPr lang="pt-BR" sz="2000" i="1">
                            <a:latin typeface="Cambria Math" panose="02040503050406030204" pitchFamily="18" charset="0"/>
                            <a:ea typeface="Cambria Math" panose="02040503050406030204" pitchFamily="18" charset="0"/>
                          </a:rPr>
                          <m:t>𝑥</m:t>
                        </m:r>
                      </m:e>
                    </m:d>
                    <m:r>
                      <a:rPr lang="en-US" sz="2000" i="1">
                        <a:latin typeface="Cambria Math" panose="02040503050406030204" pitchFamily="18" charset="0"/>
                        <a:ea typeface="Cambria Math" panose="02040503050406030204" pitchFamily="18" charset="0"/>
                      </a:rPr>
                      <m:t>)</m:t>
                    </m:r>
                  </m:oMath>
                </m:oMathPara>
              </a14:m>
              <a:endParaRPr lang="zh-CN" sz="2000" i="1" dirty="0">
                <a:latin typeface="Cambria Math" panose="02040503050406030204" pitchFamily="18" charset="0"/>
              </a:endParaRPr>
            </a:p>
          </dgm:t>
        </dgm:pt>
      </mc:Choice>
      <mc:Fallback xmlns="">
        <dgm:pt modelId="{41F2C266-4A97-41BB-BF31-B7B52A7B3260}">
          <dgm:prSet custT="1"/>
          <dgm:spPr/>
          <dgm:t>
            <a:bodyPr/>
            <a:lstStyle/>
            <a:p>
              <a:pPr rtl="0"/>
              <a:r>
                <a:rPr lang="en-US" sz="2000" i="0" smtClean="0">
                  <a:latin typeface="Cambria Math" panose="02040503050406030204" pitchFamily="18" charset="0"/>
                  <a:ea typeface="Cambria Math" panose="02040503050406030204" pitchFamily="18" charset="0"/>
                </a:rPr>
                <a:t>𝑦=</a:t>
              </a:r>
              <a:r>
                <a:rPr lang="en-US" sz="2000" i="0" smtClean="0">
                  <a:latin typeface="Cambria Math" panose="02040503050406030204" pitchFamily="18" charset="0"/>
                  <a:ea typeface="Cambria Math" panose="02040503050406030204" pitchFamily="18" charset="0"/>
                </a:rPr>
                <a:t>𝑓</a:t>
              </a:r>
              <a:r>
                <a:rPr lang="en-US" sz="2000" b="0" i="0" baseline="30000" smtClean="0">
                  <a:latin typeface="Cambria Math" panose="02040503050406030204" pitchFamily="18" charset="0"/>
                  <a:ea typeface="Cambria Math" panose="02040503050406030204" pitchFamily="18" charset="0"/>
                </a:rPr>
                <a:t>2</a:t>
              </a:r>
              <a:r>
                <a:rPr lang="en-US" sz="2000" i="0" smtClean="0">
                  <a:latin typeface="Cambria Math" panose="02040503050406030204" pitchFamily="18" charset="0"/>
                  <a:ea typeface="Cambria Math" panose="02040503050406030204" pitchFamily="18" charset="0"/>
                </a:rPr>
                <a:t>(</a:t>
              </a:r>
              <a:r>
                <a:rPr lang="pt-BR" sz="2000" i="0">
                  <a:latin typeface="Cambria Math" panose="02040503050406030204" pitchFamily="18" charset="0"/>
                  <a:ea typeface="Cambria Math" panose="02040503050406030204" pitchFamily="18" charset="0"/>
                </a:rPr>
                <a:t>𝑓</a:t>
              </a:r>
              <a:r>
                <a:rPr lang="en-US" sz="2000" b="0" i="0" baseline="30000" smtClean="0">
                  <a:latin typeface="Cambria Math" panose="02040503050406030204" pitchFamily="18" charset="0"/>
                  <a:ea typeface="Cambria Math" panose="02040503050406030204" pitchFamily="18" charset="0"/>
                </a:rPr>
                <a:t>1</a:t>
              </a:r>
              <a:r>
                <a:rPr lang="pt-BR" altLang="zh-CN" sz="2000" i="0">
                  <a:latin typeface="Cambria Math" panose="02040503050406030204" pitchFamily="18" charset="0"/>
                  <a:ea typeface="Cambria Math" panose="02040503050406030204" pitchFamily="18" charset="0"/>
                </a:rPr>
                <a:t>(</a:t>
              </a:r>
              <a:r>
                <a:rPr lang="pt-BR" sz="2000" i="0">
                  <a:latin typeface="Cambria Math" panose="02040503050406030204" pitchFamily="18" charset="0"/>
                  <a:ea typeface="Cambria Math" panose="02040503050406030204" pitchFamily="18" charset="0"/>
                </a:rPr>
                <a:t>𝑥)</a:t>
              </a:r>
              <a:r>
                <a:rPr lang="en-US" sz="2000" i="0">
                  <a:latin typeface="Cambria Math" panose="02040503050406030204" pitchFamily="18" charset="0"/>
                  <a:ea typeface="Cambria Math" panose="02040503050406030204" pitchFamily="18" charset="0"/>
                </a:rPr>
                <a:t>)</a:t>
              </a:r>
              <a:endParaRPr lang="zh-CN" sz="2000" i="1" dirty="0">
                <a:latin typeface="Cambria Math" panose="02040503050406030204" pitchFamily="18" charset="0"/>
              </a:endParaRPr>
            </a:p>
          </dgm:t>
        </dgm:pt>
      </mc:Fallback>
    </mc:AlternateContent>
    <dgm:pt modelId="{46CCE478-BBB2-45F4-8D80-08CD5EA0C277}" type="parTrans" cxnId="{BBADCC05-D4CA-4A47-95E2-20D9E9A3F702}">
      <dgm:prSet/>
      <dgm:spPr/>
      <dgm:t>
        <a:bodyPr/>
        <a:lstStyle/>
        <a:p>
          <a:endParaRPr lang="zh-CN" altLang="en-US" sz="3200"/>
        </a:p>
      </dgm:t>
    </dgm:pt>
    <dgm:pt modelId="{38CF7023-AFD3-4111-89A1-5FACC591B24B}" type="sibTrans" cxnId="{BBADCC05-D4CA-4A47-95E2-20D9E9A3F702}">
      <dgm:prSet custT="1"/>
      <dgm:spPr/>
      <dgm:t>
        <a:bodyPr/>
        <a:lstStyle/>
        <a:p>
          <a:endParaRPr lang="zh-CN" altLang="en-US" sz="1400"/>
        </a:p>
      </dgm:t>
    </dgm:pt>
    <mc:AlternateContent xmlns:mc="http://schemas.openxmlformats.org/markup-compatibility/2006" xmlns:a14="http://schemas.microsoft.com/office/drawing/2010/main">
      <mc:Choice Requires="a14">
        <dgm:pt modelId="{912FECB8-3D85-4C27-B4A1-FE45042E4604}">
          <dgm:prSet custT="1"/>
          <dgm:spPr/>
          <dgm:t>
            <a:bodyPr/>
            <a:lstStyle/>
            <a:p>
              <a:pPr rtl="0"/>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𝑦</m:t>
                    </m:r>
                    <m:r>
                      <a:rPr lang="en-US" sz="200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𝑓</m:t>
                    </m:r>
                    <m:r>
                      <a:rPr lang="en-US" sz="2000" b="0" i="1" baseline="30000" smtClean="0">
                        <a:latin typeface="Cambria Math" panose="02040503050406030204" pitchFamily="18" charset="0"/>
                        <a:ea typeface="Cambria Math" panose="02040503050406030204" pitchFamily="18" charset="0"/>
                      </a:rPr>
                      <m:t>5</m:t>
                    </m:r>
                    <m:r>
                      <a:rPr lang="en-US" sz="200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𝑓</m:t>
                    </m:r>
                    <m:r>
                      <a:rPr lang="en-US" sz="2000" b="0" i="1" baseline="30000" smtClean="0">
                        <a:latin typeface="Cambria Math" panose="02040503050406030204" pitchFamily="18" charset="0"/>
                        <a:ea typeface="Cambria Math" panose="02040503050406030204" pitchFamily="18" charset="0"/>
                      </a:rPr>
                      <m:t>4</m:t>
                    </m:r>
                    <m:r>
                      <a:rPr lang="en-US" sz="200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𝑓</m:t>
                    </m:r>
                    <m:r>
                      <a:rPr lang="en-US" sz="2000" b="0" i="1" baseline="30000" smtClean="0">
                        <a:latin typeface="Cambria Math" panose="02040503050406030204" pitchFamily="18" charset="0"/>
                        <a:ea typeface="Cambria Math" panose="02040503050406030204" pitchFamily="18" charset="0"/>
                      </a:rPr>
                      <m:t>3</m:t>
                    </m:r>
                    <m:r>
                      <a:rPr lang="en-US" sz="200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𝑓</m:t>
                    </m:r>
                    <m:r>
                      <a:rPr lang="en-US" sz="2000" b="0" i="1" baseline="30000" smtClean="0">
                        <a:latin typeface="Cambria Math" panose="02040503050406030204" pitchFamily="18" charset="0"/>
                        <a:ea typeface="Cambria Math" panose="02040503050406030204" pitchFamily="18" charset="0"/>
                      </a:rPr>
                      <m:t>2</m:t>
                    </m:r>
                    <m:r>
                      <a:rPr lang="en-US" sz="2000" i="1" smtClean="0">
                        <a:latin typeface="Cambria Math" panose="02040503050406030204" pitchFamily="18" charset="0"/>
                        <a:ea typeface="Cambria Math" panose="02040503050406030204" pitchFamily="18" charset="0"/>
                      </a:rPr>
                      <m:t>(</m:t>
                    </m:r>
                    <m:r>
                      <a:rPr lang="pt-BR" sz="2000" i="1">
                        <a:latin typeface="Cambria Math" panose="02040503050406030204" pitchFamily="18" charset="0"/>
                        <a:ea typeface="Cambria Math" panose="02040503050406030204" pitchFamily="18" charset="0"/>
                      </a:rPr>
                      <m:t>𝑓</m:t>
                    </m:r>
                    <m:r>
                      <a:rPr lang="en-US" sz="2000" b="0" i="1" baseline="30000" smtClean="0">
                        <a:latin typeface="Cambria Math" panose="02040503050406030204" pitchFamily="18" charset="0"/>
                        <a:ea typeface="Cambria Math" panose="02040503050406030204" pitchFamily="18" charset="0"/>
                      </a:rPr>
                      <m:t>1</m:t>
                    </m:r>
                    <m:d>
                      <m:dPr>
                        <m:ctrlPr>
                          <a:rPr lang="pt-BR" sz="2000" i="1">
                            <a:latin typeface="Cambria Math" panose="02040503050406030204" pitchFamily="18" charset="0"/>
                            <a:ea typeface="Cambria Math" panose="02040503050406030204" pitchFamily="18" charset="0"/>
                          </a:rPr>
                        </m:ctrlPr>
                      </m:dPr>
                      <m:e>
                        <m:r>
                          <a:rPr lang="pt-BR" sz="2000" i="1">
                            <a:latin typeface="Cambria Math" panose="02040503050406030204" pitchFamily="18" charset="0"/>
                            <a:ea typeface="Cambria Math" panose="02040503050406030204" pitchFamily="18" charset="0"/>
                          </a:rPr>
                          <m:t>𝑥</m:t>
                        </m:r>
                      </m:e>
                    </m:d>
                    <m:r>
                      <a:rPr lang="en-US" sz="2000" i="1">
                        <a:latin typeface="Cambria Math" panose="02040503050406030204" pitchFamily="18" charset="0"/>
                        <a:ea typeface="Cambria Math" panose="02040503050406030204" pitchFamily="18" charset="0"/>
                      </a:rPr>
                      <m:t>))))</m:t>
                    </m:r>
                  </m:oMath>
                </m:oMathPara>
              </a14:m>
              <a:endParaRPr lang="zh-CN" sz="2000" i="1" dirty="0">
                <a:latin typeface="Cambria Math" panose="02040503050406030204" pitchFamily="18" charset="0"/>
              </a:endParaRPr>
            </a:p>
          </dgm:t>
        </dgm:pt>
      </mc:Choice>
      <mc:Fallback xmlns="">
        <dgm:pt modelId="{912FECB8-3D85-4C27-B4A1-FE45042E4604}">
          <dgm:prSet custT="1"/>
          <dgm:spPr/>
          <dgm:t>
            <a:bodyPr/>
            <a:lstStyle/>
            <a:p>
              <a:pPr rtl="0"/>
              <a:r>
                <a:rPr lang="en-US" sz="2000" i="0" smtClean="0">
                  <a:latin typeface="Cambria Math" panose="02040503050406030204" pitchFamily="18" charset="0"/>
                  <a:ea typeface="Cambria Math" panose="02040503050406030204" pitchFamily="18" charset="0"/>
                </a:rPr>
                <a:t>𝑦=</a:t>
              </a:r>
              <a:r>
                <a:rPr lang="en-US" sz="2000" i="0" smtClean="0">
                  <a:latin typeface="Cambria Math" panose="02040503050406030204" pitchFamily="18" charset="0"/>
                  <a:ea typeface="Cambria Math" panose="02040503050406030204" pitchFamily="18" charset="0"/>
                </a:rPr>
                <a:t>𝑓</a:t>
              </a:r>
              <a:r>
                <a:rPr lang="en-US" sz="2000" b="0" i="0" baseline="30000" smtClean="0">
                  <a:latin typeface="Cambria Math" panose="02040503050406030204" pitchFamily="18" charset="0"/>
                  <a:ea typeface="Cambria Math" panose="02040503050406030204" pitchFamily="18" charset="0"/>
                </a:rPr>
                <a:t>5</a:t>
              </a:r>
              <a:r>
                <a:rPr lang="en-US" sz="2000" i="0" smtClean="0">
                  <a:latin typeface="Cambria Math" panose="02040503050406030204" pitchFamily="18" charset="0"/>
                  <a:ea typeface="Cambria Math" panose="02040503050406030204" pitchFamily="18" charset="0"/>
                </a:rPr>
                <a:t>(𝑓</a:t>
              </a:r>
              <a:r>
                <a:rPr lang="en-US" sz="2000" b="0" i="0" baseline="30000" smtClean="0">
                  <a:latin typeface="Cambria Math" panose="02040503050406030204" pitchFamily="18" charset="0"/>
                  <a:ea typeface="Cambria Math" panose="02040503050406030204" pitchFamily="18" charset="0"/>
                </a:rPr>
                <a:t>4</a:t>
              </a:r>
              <a:r>
                <a:rPr lang="en-US" sz="2000" i="0" smtClean="0">
                  <a:latin typeface="Cambria Math" panose="02040503050406030204" pitchFamily="18" charset="0"/>
                  <a:ea typeface="Cambria Math" panose="02040503050406030204" pitchFamily="18" charset="0"/>
                </a:rPr>
                <a:t>(𝑓</a:t>
              </a:r>
              <a:r>
                <a:rPr lang="en-US" sz="2000" b="0" i="0" baseline="30000" smtClean="0">
                  <a:latin typeface="Cambria Math" panose="02040503050406030204" pitchFamily="18" charset="0"/>
                  <a:ea typeface="Cambria Math" panose="02040503050406030204" pitchFamily="18" charset="0"/>
                </a:rPr>
                <a:t>3</a:t>
              </a:r>
              <a:r>
                <a:rPr lang="en-US" sz="2000" i="0" smtClean="0">
                  <a:latin typeface="Cambria Math" panose="02040503050406030204" pitchFamily="18" charset="0"/>
                  <a:ea typeface="Cambria Math" panose="02040503050406030204" pitchFamily="18" charset="0"/>
                </a:rPr>
                <a:t>(𝑓</a:t>
              </a:r>
              <a:r>
                <a:rPr lang="en-US" sz="2000" b="0" i="0" baseline="30000" smtClean="0">
                  <a:latin typeface="Cambria Math" panose="02040503050406030204" pitchFamily="18" charset="0"/>
                  <a:ea typeface="Cambria Math" panose="02040503050406030204" pitchFamily="18" charset="0"/>
                </a:rPr>
                <a:t>2</a:t>
              </a:r>
              <a:r>
                <a:rPr lang="en-US" sz="2000" i="0" smtClean="0">
                  <a:latin typeface="Cambria Math" panose="02040503050406030204" pitchFamily="18" charset="0"/>
                  <a:ea typeface="Cambria Math" panose="02040503050406030204" pitchFamily="18" charset="0"/>
                </a:rPr>
                <a:t>(</a:t>
              </a:r>
              <a:r>
                <a:rPr lang="pt-BR" sz="2000" i="0">
                  <a:latin typeface="Cambria Math" panose="02040503050406030204" pitchFamily="18" charset="0"/>
                  <a:ea typeface="Cambria Math" panose="02040503050406030204" pitchFamily="18" charset="0"/>
                </a:rPr>
                <a:t>𝑓</a:t>
              </a:r>
              <a:r>
                <a:rPr lang="en-US" sz="2000" b="0" i="0" baseline="30000" smtClean="0">
                  <a:latin typeface="Cambria Math" panose="02040503050406030204" pitchFamily="18" charset="0"/>
                  <a:ea typeface="Cambria Math" panose="02040503050406030204" pitchFamily="18" charset="0"/>
                </a:rPr>
                <a:t>1</a:t>
              </a:r>
              <a:r>
                <a:rPr lang="pt-BR" altLang="zh-CN" sz="2000" i="0">
                  <a:latin typeface="Cambria Math" panose="02040503050406030204" pitchFamily="18" charset="0"/>
                  <a:ea typeface="Cambria Math" panose="02040503050406030204" pitchFamily="18" charset="0"/>
                </a:rPr>
                <a:t>(</a:t>
              </a:r>
              <a:r>
                <a:rPr lang="pt-BR" sz="2000" i="0">
                  <a:latin typeface="Cambria Math" panose="02040503050406030204" pitchFamily="18" charset="0"/>
                  <a:ea typeface="Cambria Math" panose="02040503050406030204" pitchFamily="18" charset="0"/>
                </a:rPr>
                <a:t>𝑥)</a:t>
              </a:r>
              <a:r>
                <a:rPr lang="en-US" sz="2000" i="0">
                  <a:latin typeface="Cambria Math" panose="02040503050406030204" pitchFamily="18" charset="0"/>
                  <a:ea typeface="Cambria Math" panose="02040503050406030204" pitchFamily="18" charset="0"/>
                </a:rPr>
                <a:t>))))</a:t>
              </a:r>
              <a:endParaRPr lang="zh-CN" sz="2000" i="1" dirty="0">
                <a:latin typeface="Cambria Math" panose="02040503050406030204" pitchFamily="18" charset="0"/>
              </a:endParaRPr>
            </a:p>
          </dgm:t>
        </dgm:pt>
      </mc:Fallback>
    </mc:AlternateContent>
    <dgm:pt modelId="{E1AC82B9-1A0D-469B-AA76-09748AF87FD9}" type="parTrans" cxnId="{4A9CC389-DD53-4448-BF71-BF328A5D3E89}">
      <dgm:prSet/>
      <dgm:spPr/>
      <dgm:t>
        <a:bodyPr/>
        <a:lstStyle/>
        <a:p>
          <a:endParaRPr lang="zh-CN" altLang="en-US" sz="3200"/>
        </a:p>
      </dgm:t>
    </dgm:pt>
    <dgm:pt modelId="{8CC43198-BDC5-4748-99CD-A9997A2201A8}" type="sibTrans" cxnId="{4A9CC389-DD53-4448-BF71-BF328A5D3E89}">
      <dgm:prSet/>
      <dgm:spPr/>
      <dgm:t>
        <a:bodyPr/>
        <a:lstStyle/>
        <a:p>
          <a:endParaRPr lang="zh-CN" altLang="en-US" sz="3200"/>
        </a:p>
      </dgm:t>
    </dgm:pt>
    <dgm:pt modelId="{8E9E83E4-04BE-4573-B7C4-A800E90E98DF}">
      <dgm:prSet custT="1"/>
      <dgm:spPr/>
      <dgm:t>
        <a:bodyPr/>
        <a:lstStyle/>
        <a:p>
          <a:pPr rtl="0"/>
          <a:r>
            <a:rPr lang="en-US" altLang="zh-CN" sz="2000" dirty="0"/>
            <a:t>…</a:t>
          </a:r>
          <a:endParaRPr lang="zh-CN" sz="2000" dirty="0"/>
        </a:p>
      </dgm:t>
    </dgm:pt>
    <dgm:pt modelId="{3FDDF0B7-8141-4578-A4D4-0C681BE0B55D}" type="parTrans" cxnId="{EA20FEF3-669C-4C78-9AF9-88FEBC132B41}">
      <dgm:prSet/>
      <dgm:spPr/>
      <dgm:t>
        <a:bodyPr/>
        <a:lstStyle/>
        <a:p>
          <a:endParaRPr lang="zh-CN" altLang="en-US" sz="3200"/>
        </a:p>
      </dgm:t>
    </dgm:pt>
    <dgm:pt modelId="{51D1F71F-A5C9-426F-B3D5-4F6940487976}" type="sibTrans" cxnId="{EA20FEF3-669C-4C78-9AF9-88FEBC132B41}">
      <dgm:prSet custT="1"/>
      <dgm:spPr/>
      <dgm:t>
        <a:bodyPr/>
        <a:lstStyle/>
        <a:p>
          <a:endParaRPr lang="zh-CN" altLang="en-US" sz="1400"/>
        </a:p>
      </dgm:t>
    </dgm:pt>
    <dgm:pt modelId="{92867A3C-C6DF-4833-A074-A8BDFA96BA78}" type="pres">
      <dgm:prSet presAssocID="{AA94B9D6-14D9-464B-AB87-9AA8661B9B79}" presName="linearFlow" presStyleCnt="0">
        <dgm:presLayoutVars>
          <dgm:resizeHandles val="exact"/>
        </dgm:presLayoutVars>
      </dgm:prSet>
      <dgm:spPr/>
    </dgm:pt>
    <dgm:pt modelId="{FCD6CC03-B4F7-430C-98D0-115893192BDE}" type="pres">
      <dgm:prSet presAssocID="{C1DD56FD-8541-4B87-B289-BB4A9F4FE4EA}" presName="node" presStyleLbl="node1" presStyleIdx="0" presStyleCnt="4">
        <dgm:presLayoutVars>
          <dgm:bulletEnabled val="1"/>
        </dgm:presLayoutVars>
      </dgm:prSet>
      <dgm:spPr/>
    </dgm:pt>
    <dgm:pt modelId="{4EF64793-5BF1-44BB-A21B-0135AFBD46AF}" type="pres">
      <dgm:prSet presAssocID="{A28EAEE1-B752-49BF-8918-B4E358A0C6CC}" presName="sibTrans" presStyleLbl="sibTrans2D1" presStyleIdx="0" presStyleCnt="3"/>
      <dgm:spPr/>
    </dgm:pt>
    <dgm:pt modelId="{92E7D38F-E55A-42CB-B86C-837C0D9078A3}" type="pres">
      <dgm:prSet presAssocID="{A28EAEE1-B752-49BF-8918-B4E358A0C6CC}" presName="connectorText" presStyleLbl="sibTrans2D1" presStyleIdx="0" presStyleCnt="3"/>
      <dgm:spPr/>
    </dgm:pt>
    <dgm:pt modelId="{9FCB7101-7B41-4F46-B29A-8B98CB20ACF4}" type="pres">
      <dgm:prSet presAssocID="{41F2C266-4A97-41BB-BF31-B7B52A7B3260}" presName="node" presStyleLbl="node1" presStyleIdx="1" presStyleCnt="4" custScaleX="216739">
        <dgm:presLayoutVars>
          <dgm:bulletEnabled val="1"/>
        </dgm:presLayoutVars>
      </dgm:prSet>
      <dgm:spPr/>
    </dgm:pt>
    <dgm:pt modelId="{0E188FDA-3031-47C5-A37C-074F9C682AE9}" type="pres">
      <dgm:prSet presAssocID="{38CF7023-AFD3-4111-89A1-5FACC591B24B}" presName="sibTrans" presStyleLbl="sibTrans2D1" presStyleIdx="1" presStyleCnt="3"/>
      <dgm:spPr/>
    </dgm:pt>
    <dgm:pt modelId="{FF5E01BF-EA3A-461C-ABB2-916E996E420E}" type="pres">
      <dgm:prSet presAssocID="{38CF7023-AFD3-4111-89A1-5FACC591B24B}" presName="connectorText" presStyleLbl="sibTrans2D1" presStyleIdx="1" presStyleCnt="3"/>
      <dgm:spPr/>
    </dgm:pt>
    <dgm:pt modelId="{18185A6C-2422-400B-9E45-ECC7B0CECAC8}" type="pres">
      <dgm:prSet presAssocID="{8E9E83E4-04BE-4573-B7C4-A800E90E98DF}" presName="node" presStyleLbl="node1" presStyleIdx="2" presStyleCnt="4">
        <dgm:presLayoutVars>
          <dgm:bulletEnabled val="1"/>
        </dgm:presLayoutVars>
      </dgm:prSet>
      <dgm:spPr/>
    </dgm:pt>
    <dgm:pt modelId="{CF55BC5C-1C33-4983-911D-EF7A771C9BEC}" type="pres">
      <dgm:prSet presAssocID="{51D1F71F-A5C9-426F-B3D5-4F6940487976}" presName="sibTrans" presStyleLbl="sibTrans2D1" presStyleIdx="2" presStyleCnt="3"/>
      <dgm:spPr/>
    </dgm:pt>
    <dgm:pt modelId="{66FFAA11-2188-4140-84FE-E73B3D5128AF}" type="pres">
      <dgm:prSet presAssocID="{51D1F71F-A5C9-426F-B3D5-4F6940487976}" presName="connectorText" presStyleLbl="sibTrans2D1" presStyleIdx="2" presStyleCnt="3"/>
      <dgm:spPr/>
    </dgm:pt>
    <dgm:pt modelId="{1F0BD8E5-EC2F-45C6-88A9-672B0AD75965}" type="pres">
      <dgm:prSet presAssocID="{912FECB8-3D85-4C27-B4A1-FE45042E4604}" presName="node" presStyleLbl="node1" presStyleIdx="3" presStyleCnt="4" custScaleX="237093" custScaleY="100524">
        <dgm:presLayoutVars>
          <dgm:bulletEnabled val="1"/>
        </dgm:presLayoutVars>
      </dgm:prSet>
      <dgm:spPr/>
    </dgm:pt>
  </dgm:ptLst>
  <dgm:cxnLst>
    <dgm:cxn modelId="{BBADCC05-D4CA-4A47-95E2-20D9E9A3F702}" srcId="{AA94B9D6-14D9-464B-AB87-9AA8661B9B79}" destId="{41F2C266-4A97-41BB-BF31-B7B52A7B3260}" srcOrd="1" destOrd="0" parTransId="{46CCE478-BBB2-45F4-8D80-08CD5EA0C277}" sibTransId="{38CF7023-AFD3-4111-89A1-5FACC591B24B}"/>
    <dgm:cxn modelId="{AADB1A3B-781F-41B3-9157-89AA006696E4}" type="presOf" srcId="{41F2C266-4A97-41BB-BF31-B7B52A7B3260}" destId="{9FCB7101-7B41-4F46-B29A-8B98CB20ACF4}" srcOrd="0" destOrd="0" presId="urn:microsoft.com/office/officeart/2005/8/layout/process2"/>
    <dgm:cxn modelId="{8EC6CE3D-223F-435D-BE2C-7E339803D506}" type="presOf" srcId="{AA94B9D6-14D9-464B-AB87-9AA8661B9B79}" destId="{92867A3C-C6DF-4833-A074-A8BDFA96BA78}" srcOrd="0" destOrd="0" presId="urn:microsoft.com/office/officeart/2005/8/layout/process2"/>
    <dgm:cxn modelId="{CFED224F-682C-44C9-A793-0C8FAA63B0D6}" srcId="{AA94B9D6-14D9-464B-AB87-9AA8661B9B79}" destId="{C1DD56FD-8541-4B87-B289-BB4A9F4FE4EA}" srcOrd="0" destOrd="0" parTransId="{A089A9E3-F74C-474E-BFB4-AE768D330D4E}" sibTransId="{A28EAEE1-B752-49BF-8918-B4E358A0C6CC}"/>
    <dgm:cxn modelId="{4A9CC389-DD53-4448-BF71-BF328A5D3E89}" srcId="{AA94B9D6-14D9-464B-AB87-9AA8661B9B79}" destId="{912FECB8-3D85-4C27-B4A1-FE45042E4604}" srcOrd="3" destOrd="0" parTransId="{E1AC82B9-1A0D-469B-AA76-09748AF87FD9}" sibTransId="{8CC43198-BDC5-4748-99CD-A9997A2201A8}"/>
    <dgm:cxn modelId="{4B50108A-1323-4FD1-9468-434FEED764F1}" type="presOf" srcId="{38CF7023-AFD3-4111-89A1-5FACC591B24B}" destId="{FF5E01BF-EA3A-461C-ABB2-916E996E420E}" srcOrd="1" destOrd="0" presId="urn:microsoft.com/office/officeart/2005/8/layout/process2"/>
    <dgm:cxn modelId="{33325396-4A25-453B-8CF7-63C794E0B525}" type="presOf" srcId="{51D1F71F-A5C9-426F-B3D5-4F6940487976}" destId="{66FFAA11-2188-4140-84FE-E73B3D5128AF}" srcOrd="1" destOrd="0" presId="urn:microsoft.com/office/officeart/2005/8/layout/process2"/>
    <dgm:cxn modelId="{04648197-0A30-40DA-A412-C63043E92C5D}" type="presOf" srcId="{C1DD56FD-8541-4B87-B289-BB4A9F4FE4EA}" destId="{FCD6CC03-B4F7-430C-98D0-115893192BDE}" srcOrd="0" destOrd="0" presId="urn:microsoft.com/office/officeart/2005/8/layout/process2"/>
    <dgm:cxn modelId="{02927BD2-05B6-4ED6-8D13-0CDF1EF5613B}" type="presOf" srcId="{38CF7023-AFD3-4111-89A1-5FACC591B24B}" destId="{0E188FDA-3031-47C5-A37C-074F9C682AE9}" srcOrd="0" destOrd="0" presId="urn:microsoft.com/office/officeart/2005/8/layout/process2"/>
    <dgm:cxn modelId="{3BD37ED2-1E47-43DF-80BC-DF30D2565D6C}" type="presOf" srcId="{8E9E83E4-04BE-4573-B7C4-A800E90E98DF}" destId="{18185A6C-2422-400B-9E45-ECC7B0CECAC8}" srcOrd="0" destOrd="0" presId="urn:microsoft.com/office/officeart/2005/8/layout/process2"/>
    <dgm:cxn modelId="{12FC61E6-1480-4591-ACE5-30617D2FEA46}" type="presOf" srcId="{51D1F71F-A5C9-426F-B3D5-4F6940487976}" destId="{CF55BC5C-1C33-4983-911D-EF7A771C9BEC}" srcOrd="0" destOrd="0" presId="urn:microsoft.com/office/officeart/2005/8/layout/process2"/>
    <dgm:cxn modelId="{EA20FEF3-669C-4C78-9AF9-88FEBC132B41}" srcId="{AA94B9D6-14D9-464B-AB87-9AA8661B9B79}" destId="{8E9E83E4-04BE-4573-B7C4-A800E90E98DF}" srcOrd="2" destOrd="0" parTransId="{3FDDF0B7-8141-4578-A4D4-0C681BE0B55D}" sibTransId="{51D1F71F-A5C9-426F-B3D5-4F6940487976}"/>
    <dgm:cxn modelId="{D54597F8-F628-45D8-9358-5228F72E9195}" type="presOf" srcId="{A28EAEE1-B752-49BF-8918-B4E358A0C6CC}" destId="{4EF64793-5BF1-44BB-A21B-0135AFBD46AF}" srcOrd="0" destOrd="0" presId="urn:microsoft.com/office/officeart/2005/8/layout/process2"/>
    <dgm:cxn modelId="{3754E1F8-046A-4488-8DD9-2458DB1D0313}" type="presOf" srcId="{912FECB8-3D85-4C27-B4A1-FE45042E4604}" destId="{1F0BD8E5-EC2F-45C6-88A9-672B0AD75965}" srcOrd="0" destOrd="0" presId="urn:microsoft.com/office/officeart/2005/8/layout/process2"/>
    <dgm:cxn modelId="{AF1856FE-967D-4FC4-9B79-0172E715930B}" type="presOf" srcId="{A28EAEE1-B752-49BF-8918-B4E358A0C6CC}" destId="{92E7D38F-E55A-42CB-B86C-837C0D9078A3}" srcOrd="1" destOrd="0" presId="urn:microsoft.com/office/officeart/2005/8/layout/process2"/>
    <dgm:cxn modelId="{B9FCF1FA-927D-44A0-8971-CB623C0857C8}" type="presParOf" srcId="{92867A3C-C6DF-4833-A074-A8BDFA96BA78}" destId="{FCD6CC03-B4F7-430C-98D0-115893192BDE}" srcOrd="0" destOrd="0" presId="urn:microsoft.com/office/officeart/2005/8/layout/process2"/>
    <dgm:cxn modelId="{E1649BF5-E0A8-4D48-9FC8-E84E682A0D10}" type="presParOf" srcId="{92867A3C-C6DF-4833-A074-A8BDFA96BA78}" destId="{4EF64793-5BF1-44BB-A21B-0135AFBD46AF}" srcOrd="1" destOrd="0" presId="urn:microsoft.com/office/officeart/2005/8/layout/process2"/>
    <dgm:cxn modelId="{6D56158E-A92A-488F-99F3-C0FAF840747D}" type="presParOf" srcId="{4EF64793-5BF1-44BB-A21B-0135AFBD46AF}" destId="{92E7D38F-E55A-42CB-B86C-837C0D9078A3}" srcOrd="0" destOrd="0" presId="urn:microsoft.com/office/officeart/2005/8/layout/process2"/>
    <dgm:cxn modelId="{EA6270D7-9DC5-4825-B434-99E635AB0BD7}" type="presParOf" srcId="{92867A3C-C6DF-4833-A074-A8BDFA96BA78}" destId="{9FCB7101-7B41-4F46-B29A-8B98CB20ACF4}" srcOrd="2" destOrd="0" presId="urn:microsoft.com/office/officeart/2005/8/layout/process2"/>
    <dgm:cxn modelId="{F95D3788-47A3-4525-87D4-8B4FEAC1C8CB}" type="presParOf" srcId="{92867A3C-C6DF-4833-A074-A8BDFA96BA78}" destId="{0E188FDA-3031-47C5-A37C-074F9C682AE9}" srcOrd="3" destOrd="0" presId="urn:microsoft.com/office/officeart/2005/8/layout/process2"/>
    <dgm:cxn modelId="{70C3490F-E5AA-4C18-B6CC-4567A02E587D}" type="presParOf" srcId="{0E188FDA-3031-47C5-A37C-074F9C682AE9}" destId="{FF5E01BF-EA3A-461C-ABB2-916E996E420E}" srcOrd="0" destOrd="0" presId="urn:microsoft.com/office/officeart/2005/8/layout/process2"/>
    <dgm:cxn modelId="{0108E87E-8760-4061-8BD6-37B80FB7FE40}" type="presParOf" srcId="{92867A3C-C6DF-4833-A074-A8BDFA96BA78}" destId="{18185A6C-2422-400B-9E45-ECC7B0CECAC8}" srcOrd="4" destOrd="0" presId="urn:microsoft.com/office/officeart/2005/8/layout/process2"/>
    <dgm:cxn modelId="{AD5BC608-20E0-4CEA-AFC3-122FC2DD4E27}" type="presParOf" srcId="{92867A3C-C6DF-4833-A074-A8BDFA96BA78}" destId="{CF55BC5C-1C33-4983-911D-EF7A771C9BEC}" srcOrd="5" destOrd="0" presId="urn:microsoft.com/office/officeart/2005/8/layout/process2"/>
    <dgm:cxn modelId="{01BCCA9E-047D-413A-A742-0EB8EB0E116D}" type="presParOf" srcId="{CF55BC5C-1C33-4983-911D-EF7A771C9BEC}" destId="{66FFAA11-2188-4140-84FE-E73B3D5128AF}" srcOrd="0" destOrd="0" presId="urn:microsoft.com/office/officeart/2005/8/layout/process2"/>
    <dgm:cxn modelId="{14DA7B36-687A-4F4D-9017-B0B92DA52A7C}" type="presParOf" srcId="{92867A3C-C6DF-4833-A074-A8BDFA96BA78}" destId="{1F0BD8E5-EC2F-45C6-88A9-672B0AD75965}"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94B9D6-14D9-464B-AB87-9AA8661B9B7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zh-CN" altLang="en-US"/>
        </a:p>
      </dgm:t>
    </dgm:pt>
    <dgm:pt modelId="{C1DD56FD-8541-4B87-B289-BB4A9F4FE4EA}">
      <dgm:prSet custT="1"/>
      <dgm:spPr>
        <a:blipFill>
          <a:blip xmlns:r="http://schemas.openxmlformats.org/officeDocument/2006/relationships" r:embed="rId1"/>
          <a:stretch>
            <a:fillRect/>
          </a:stretch>
        </a:blipFill>
      </dgm:spPr>
      <dgm:t>
        <a:bodyPr/>
        <a:lstStyle/>
        <a:p>
          <a:r>
            <a:rPr lang="zh-CN" altLang="en-US">
              <a:noFill/>
            </a:rPr>
            <a:t> </a:t>
          </a:r>
        </a:p>
      </dgm:t>
    </dgm:pt>
    <dgm:pt modelId="{A089A9E3-F74C-474E-BFB4-AE768D330D4E}" type="parTrans" cxnId="{CFED224F-682C-44C9-A793-0C8FAA63B0D6}">
      <dgm:prSet/>
      <dgm:spPr/>
      <dgm:t>
        <a:bodyPr/>
        <a:lstStyle/>
        <a:p>
          <a:endParaRPr lang="zh-CN" altLang="en-US" sz="3200"/>
        </a:p>
      </dgm:t>
    </dgm:pt>
    <dgm:pt modelId="{A28EAEE1-B752-49BF-8918-B4E358A0C6CC}" type="sibTrans" cxnId="{CFED224F-682C-44C9-A793-0C8FAA63B0D6}">
      <dgm:prSet custT="1"/>
      <dgm:spPr/>
      <dgm:t>
        <a:bodyPr/>
        <a:lstStyle/>
        <a:p>
          <a:endParaRPr lang="zh-CN" altLang="en-US" sz="1400"/>
        </a:p>
      </dgm:t>
    </dgm:pt>
    <dgm:pt modelId="{41F2C266-4A97-41BB-BF31-B7B52A7B3260}">
      <dgm:prSet custT="1"/>
      <dgm:spPr>
        <a:blipFill>
          <a:blip xmlns:r="http://schemas.openxmlformats.org/officeDocument/2006/relationships" r:embed="rId2"/>
          <a:stretch>
            <a:fillRect/>
          </a:stretch>
        </a:blipFill>
      </dgm:spPr>
      <dgm:t>
        <a:bodyPr/>
        <a:lstStyle/>
        <a:p>
          <a:r>
            <a:rPr lang="zh-CN" altLang="en-US">
              <a:noFill/>
            </a:rPr>
            <a:t> </a:t>
          </a:r>
        </a:p>
      </dgm:t>
    </dgm:pt>
    <dgm:pt modelId="{46CCE478-BBB2-45F4-8D80-08CD5EA0C277}" type="parTrans" cxnId="{BBADCC05-D4CA-4A47-95E2-20D9E9A3F702}">
      <dgm:prSet/>
      <dgm:spPr/>
      <dgm:t>
        <a:bodyPr/>
        <a:lstStyle/>
        <a:p>
          <a:endParaRPr lang="zh-CN" altLang="en-US" sz="3200"/>
        </a:p>
      </dgm:t>
    </dgm:pt>
    <dgm:pt modelId="{38CF7023-AFD3-4111-89A1-5FACC591B24B}" type="sibTrans" cxnId="{BBADCC05-D4CA-4A47-95E2-20D9E9A3F702}">
      <dgm:prSet custT="1"/>
      <dgm:spPr/>
      <dgm:t>
        <a:bodyPr/>
        <a:lstStyle/>
        <a:p>
          <a:endParaRPr lang="zh-CN" altLang="en-US" sz="1400"/>
        </a:p>
      </dgm:t>
    </dgm:pt>
    <dgm:pt modelId="{912FECB8-3D85-4C27-B4A1-FE45042E4604}">
      <dgm:prSet custT="1"/>
      <dgm:spPr>
        <a:blipFill>
          <a:blip xmlns:r="http://schemas.openxmlformats.org/officeDocument/2006/relationships" r:embed="rId3"/>
          <a:stretch>
            <a:fillRect/>
          </a:stretch>
        </a:blipFill>
      </dgm:spPr>
      <dgm:t>
        <a:bodyPr/>
        <a:lstStyle/>
        <a:p>
          <a:r>
            <a:rPr lang="zh-CN" altLang="en-US">
              <a:noFill/>
            </a:rPr>
            <a:t> </a:t>
          </a:r>
        </a:p>
      </dgm:t>
    </dgm:pt>
    <dgm:pt modelId="{E1AC82B9-1A0D-469B-AA76-09748AF87FD9}" type="parTrans" cxnId="{4A9CC389-DD53-4448-BF71-BF328A5D3E89}">
      <dgm:prSet/>
      <dgm:spPr/>
      <dgm:t>
        <a:bodyPr/>
        <a:lstStyle/>
        <a:p>
          <a:endParaRPr lang="zh-CN" altLang="en-US" sz="3200"/>
        </a:p>
      </dgm:t>
    </dgm:pt>
    <dgm:pt modelId="{8CC43198-BDC5-4748-99CD-A9997A2201A8}" type="sibTrans" cxnId="{4A9CC389-DD53-4448-BF71-BF328A5D3E89}">
      <dgm:prSet/>
      <dgm:spPr/>
      <dgm:t>
        <a:bodyPr/>
        <a:lstStyle/>
        <a:p>
          <a:endParaRPr lang="zh-CN" altLang="en-US" sz="3200"/>
        </a:p>
      </dgm:t>
    </dgm:pt>
    <dgm:pt modelId="{8E9E83E4-04BE-4573-B7C4-A800E90E98DF}">
      <dgm:prSet custT="1"/>
      <dgm:spPr/>
      <dgm:t>
        <a:bodyPr/>
        <a:lstStyle/>
        <a:p>
          <a:pPr rtl="0"/>
          <a:r>
            <a:rPr lang="en-US" altLang="zh-CN" sz="2000" dirty="0" smtClean="0"/>
            <a:t>…</a:t>
          </a:r>
          <a:endParaRPr lang="zh-CN" sz="2000" dirty="0"/>
        </a:p>
      </dgm:t>
    </dgm:pt>
    <dgm:pt modelId="{3FDDF0B7-8141-4578-A4D4-0C681BE0B55D}" type="parTrans" cxnId="{EA20FEF3-669C-4C78-9AF9-88FEBC132B41}">
      <dgm:prSet/>
      <dgm:spPr/>
      <dgm:t>
        <a:bodyPr/>
        <a:lstStyle/>
        <a:p>
          <a:endParaRPr lang="zh-CN" altLang="en-US" sz="3200"/>
        </a:p>
      </dgm:t>
    </dgm:pt>
    <dgm:pt modelId="{51D1F71F-A5C9-426F-B3D5-4F6940487976}" type="sibTrans" cxnId="{EA20FEF3-669C-4C78-9AF9-88FEBC132B41}">
      <dgm:prSet custT="1"/>
      <dgm:spPr/>
      <dgm:t>
        <a:bodyPr/>
        <a:lstStyle/>
        <a:p>
          <a:endParaRPr lang="zh-CN" altLang="en-US" sz="1400"/>
        </a:p>
      </dgm:t>
    </dgm:pt>
    <dgm:pt modelId="{92867A3C-C6DF-4833-A074-A8BDFA96BA78}" type="pres">
      <dgm:prSet presAssocID="{AA94B9D6-14D9-464B-AB87-9AA8661B9B79}" presName="linearFlow" presStyleCnt="0">
        <dgm:presLayoutVars>
          <dgm:resizeHandles val="exact"/>
        </dgm:presLayoutVars>
      </dgm:prSet>
      <dgm:spPr/>
      <dgm:t>
        <a:bodyPr/>
        <a:lstStyle/>
        <a:p>
          <a:endParaRPr lang="zh-CN" altLang="en-US"/>
        </a:p>
      </dgm:t>
    </dgm:pt>
    <dgm:pt modelId="{FCD6CC03-B4F7-430C-98D0-115893192BDE}" type="pres">
      <dgm:prSet presAssocID="{C1DD56FD-8541-4B87-B289-BB4A9F4FE4EA}" presName="node" presStyleLbl="node1" presStyleIdx="0" presStyleCnt="4">
        <dgm:presLayoutVars>
          <dgm:bulletEnabled val="1"/>
        </dgm:presLayoutVars>
      </dgm:prSet>
      <dgm:spPr/>
      <dgm:t>
        <a:bodyPr/>
        <a:lstStyle/>
        <a:p>
          <a:endParaRPr lang="zh-CN" altLang="en-US"/>
        </a:p>
      </dgm:t>
    </dgm:pt>
    <dgm:pt modelId="{4EF64793-5BF1-44BB-A21B-0135AFBD46AF}" type="pres">
      <dgm:prSet presAssocID="{A28EAEE1-B752-49BF-8918-B4E358A0C6CC}" presName="sibTrans" presStyleLbl="sibTrans2D1" presStyleIdx="0" presStyleCnt="3"/>
      <dgm:spPr/>
      <dgm:t>
        <a:bodyPr/>
        <a:lstStyle/>
        <a:p>
          <a:endParaRPr lang="zh-CN" altLang="en-US"/>
        </a:p>
      </dgm:t>
    </dgm:pt>
    <dgm:pt modelId="{92E7D38F-E55A-42CB-B86C-837C0D9078A3}" type="pres">
      <dgm:prSet presAssocID="{A28EAEE1-B752-49BF-8918-B4E358A0C6CC}" presName="connectorText" presStyleLbl="sibTrans2D1" presStyleIdx="0" presStyleCnt="3"/>
      <dgm:spPr/>
      <dgm:t>
        <a:bodyPr/>
        <a:lstStyle/>
        <a:p>
          <a:endParaRPr lang="zh-CN" altLang="en-US"/>
        </a:p>
      </dgm:t>
    </dgm:pt>
    <dgm:pt modelId="{9FCB7101-7B41-4F46-B29A-8B98CB20ACF4}" type="pres">
      <dgm:prSet presAssocID="{41F2C266-4A97-41BB-BF31-B7B52A7B3260}" presName="node" presStyleLbl="node1" presStyleIdx="1" presStyleCnt="4" custScaleX="216739">
        <dgm:presLayoutVars>
          <dgm:bulletEnabled val="1"/>
        </dgm:presLayoutVars>
      </dgm:prSet>
      <dgm:spPr/>
      <dgm:t>
        <a:bodyPr/>
        <a:lstStyle/>
        <a:p>
          <a:endParaRPr lang="zh-CN" altLang="en-US"/>
        </a:p>
      </dgm:t>
    </dgm:pt>
    <dgm:pt modelId="{0E188FDA-3031-47C5-A37C-074F9C682AE9}" type="pres">
      <dgm:prSet presAssocID="{38CF7023-AFD3-4111-89A1-5FACC591B24B}" presName="sibTrans" presStyleLbl="sibTrans2D1" presStyleIdx="1" presStyleCnt="3"/>
      <dgm:spPr/>
      <dgm:t>
        <a:bodyPr/>
        <a:lstStyle/>
        <a:p>
          <a:endParaRPr lang="zh-CN" altLang="en-US"/>
        </a:p>
      </dgm:t>
    </dgm:pt>
    <dgm:pt modelId="{FF5E01BF-EA3A-461C-ABB2-916E996E420E}" type="pres">
      <dgm:prSet presAssocID="{38CF7023-AFD3-4111-89A1-5FACC591B24B}" presName="connectorText" presStyleLbl="sibTrans2D1" presStyleIdx="1" presStyleCnt="3"/>
      <dgm:spPr/>
      <dgm:t>
        <a:bodyPr/>
        <a:lstStyle/>
        <a:p>
          <a:endParaRPr lang="zh-CN" altLang="en-US"/>
        </a:p>
      </dgm:t>
    </dgm:pt>
    <dgm:pt modelId="{18185A6C-2422-400B-9E45-ECC7B0CECAC8}" type="pres">
      <dgm:prSet presAssocID="{8E9E83E4-04BE-4573-B7C4-A800E90E98DF}" presName="node" presStyleLbl="node1" presStyleIdx="2" presStyleCnt="4">
        <dgm:presLayoutVars>
          <dgm:bulletEnabled val="1"/>
        </dgm:presLayoutVars>
      </dgm:prSet>
      <dgm:spPr/>
      <dgm:t>
        <a:bodyPr/>
        <a:lstStyle/>
        <a:p>
          <a:endParaRPr lang="zh-CN" altLang="en-US"/>
        </a:p>
      </dgm:t>
    </dgm:pt>
    <dgm:pt modelId="{CF55BC5C-1C33-4983-911D-EF7A771C9BEC}" type="pres">
      <dgm:prSet presAssocID="{51D1F71F-A5C9-426F-B3D5-4F6940487976}" presName="sibTrans" presStyleLbl="sibTrans2D1" presStyleIdx="2" presStyleCnt="3"/>
      <dgm:spPr/>
      <dgm:t>
        <a:bodyPr/>
        <a:lstStyle/>
        <a:p>
          <a:endParaRPr lang="zh-CN" altLang="en-US"/>
        </a:p>
      </dgm:t>
    </dgm:pt>
    <dgm:pt modelId="{66FFAA11-2188-4140-84FE-E73B3D5128AF}" type="pres">
      <dgm:prSet presAssocID="{51D1F71F-A5C9-426F-B3D5-4F6940487976}" presName="connectorText" presStyleLbl="sibTrans2D1" presStyleIdx="2" presStyleCnt="3"/>
      <dgm:spPr/>
      <dgm:t>
        <a:bodyPr/>
        <a:lstStyle/>
        <a:p>
          <a:endParaRPr lang="zh-CN" altLang="en-US"/>
        </a:p>
      </dgm:t>
    </dgm:pt>
    <dgm:pt modelId="{1F0BD8E5-EC2F-45C6-88A9-672B0AD75965}" type="pres">
      <dgm:prSet presAssocID="{912FECB8-3D85-4C27-B4A1-FE45042E4604}" presName="node" presStyleLbl="node1" presStyleIdx="3" presStyleCnt="4" custScaleX="237093" custScaleY="100524">
        <dgm:presLayoutVars>
          <dgm:bulletEnabled val="1"/>
        </dgm:presLayoutVars>
      </dgm:prSet>
      <dgm:spPr/>
      <dgm:t>
        <a:bodyPr/>
        <a:lstStyle/>
        <a:p>
          <a:endParaRPr lang="zh-CN" altLang="en-US"/>
        </a:p>
      </dgm:t>
    </dgm:pt>
  </dgm:ptLst>
  <dgm:cxnLst>
    <dgm:cxn modelId="{04648197-0A30-40DA-A412-C63043E92C5D}" type="presOf" srcId="{C1DD56FD-8541-4B87-B289-BB4A9F4FE4EA}" destId="{FCD6CC03-B4F7-430C-98D0-115893192BDE}" srcOrd="0" destOrd="0" presId="urn:microsoft.com/office/officeart/2005/8/layout/process2"/>
    <dgm:cxn modelId="{EA20FEF3-669C-4C78-9AF9-88FEBC132B41}" srcId="{AA94B9D6-14D9-464B-AB87-9AA8661B9B79}" destId="{8E9E83E4-04BE-4573-B7C4-A800E90E98DF}" srcOrd="2" destOrd="0" parTransId="{3FDDF0B7-8141-4578-A4D4-0C681BE0B55D}" sibTransId="{51D1F71F-A5C9-426F-B3D5-4F6940487976}"/>
    <dgm:cxn modelId="{02927BD2-05B6-4ED6-8D13-0CDF1EF5613B}" type="presOf" srcId="{38CF7023-AFD3-4111-89A1-5FACC591B24B}" destId="{0E188FDA-3031-47C5-A37C-074F9C682AE9}" srcOrd="0" destOrd="0" presId="urn:microsoft.com/office/officeart/2005/8/layout/process2"/>
    <dgm:cxn modelId="{D54597F8-F628-45D8-9358-5228F72E9195}" type="presOf" srcId="{A28EAEE1-B752-49BF-8918-B4E358A0C6CC}" destId="{4EF64793-5BF1-44BB-A21B-0135AFBD46AF}" srcOrd="0" destOrd="0" presId="urn:microsoft.com/office/officeart/2005/8/layout/process2"/>
    <dgm:cxn modelId="{AF1856FE-967D-4FC4-9B79-0172E715930B}" type="presOf" srcId="{A28EAEE1-B752-49BF-8918-B4E358A0C6CC}" destId="{92E7D38F-E55A-42CB-B86C-837C0D9078A3}" srcOrd="1" destOrd="0" presId="urn:microsoft.com/office/officeart/2005/8/layout/process2"/>
    <dgm:cxn modelId="{3BD37ED2-1E47-43DF-80BC-DF30D2565D6C}" type="presOf" srcId="{8E9E83E4-04BE-4573-B7C4-A800E90E98DF}" destId="{18185A6C-2422-400B-9E45-ECC7B0CECAC8}" srcOrd="0" destOrd="0" presId="urn:microsoft.com/office/officeart/2005/8/layout/process2"/>
    <dgm:cxn modelId="{33325396-4A25-453B-8CF7-63C794E0B525}" type="presOf" srcId="{51D1F71F-A5C9-426F-B3D5-4F6940487976}" destId="{66FFAA11-2188-4140-84FE-E73B3D5128AF}" srcOrd="1" destOrd="0" presId="urn:microsoft.com/office/officeart/2005/8/layout/process2"/>
    <dgm:cxn modelId="{CFED224F-682C-44C9-A793-0C8FAA63B0D6}" srcId="{AA94B9D6-14D9-464B-AB87-9AA8661B9B79}" destId="{C1DD56FD-8541-4B87-B289-BB4A9F4FE4EA}" srcOrd="0" destOrd="0" parTransId="{A089A9E3-F74C-474E-BFB4-AE768D330D4E}" sibTransId="{A28EAEE1-B752-49BF-8918-B4E358A0C6CC}"/>
    <dgm:cxn modelId="{8EC6CE3D-223F-435D-BE2C-7E339803D506}" type="presOf" srcId="{AA94B9D6-14D9-464B-AB87-9AA8661B9B79}" destId="{92867A3C-C6DF-4833-A074-A8BDFA96BA78}" srcOrd="0" destOrd="0" presId="urn:microsoft.com/office/officeart/2005/8/layout/process2"/>
    <dgm:cxn modelId="{4A9CC389-DD53-4448-BF71-BF328A5D3E89}" srcId="{AA94B9D6-14D9-464B-AB87-9AA8661B9B79}" destId="{912FECB8-3D85-4C27-B4A1-FE45042E4604}" srcOrd="3" destOrd="0" parTransId="{E1AC82B9-1A0D-469B-AA76-09748AF87FD9}" sibTransId="{8CC43198-BDC5-4748-99CD-A9997A2201A8}"/>
    <dgm:cxn modelId="{3754E1F8-046A-4488-8DD9-2458DB1D0313}" type="presOf" srcId="{912FECB8-3D85-4C27-B4A1-FE45042E4604}" destId="{1F0BD8E5-EC2F-45C6-88A9-672B0AD75965}" srcOrd="0" destOrd="0" presId="urn:microsoft.com/office/officeart/2005/8/layout/process2"/>
    <dgm:cxn modelId="{AADB1A3B-781F-41B3-9157-89AA006696E4}" type="presOf" srcId="{41F2C266-4A97-41BB-BF31-B7B52A7B3260}" destId="{9FCB7101-7B41-4F46-B29A-8B98CB20ACF4}" srcOrd="0" destOrd="0" presId="urn:microsoft.com/office/officeart/2005/8/layout/process2"/>
    <dgm:cxn modelId="{BBADCC05-D4CA-4A47-95E2-20D9E9A3F702}" srcId="{AA94B9D6-14D9-464B-AB87-9AA8661B9B79}" destId="{41F2C266-4A97-41BB-BF31-B7B52A7B3260}" srcOrd="1" destOrd="0" parTransId="{46CCE478-BBB2-45F4-8D80-08CD5EA0C277}" sibTransId="{38CF7023-AFD3-4111-89A1-5FACC591B24B}"/>
    <dgm:cxn modelId="{12FC61E6-1480-4591-ACE5-30617D2FEA46}" type="presOf" srcId="{51D1F71F-A5C9-426F-B3D5-4F6940487976}" destId="{CF55BC5C-1C33-4983-911D-EF7A771C9BEC}" srcOrd="0" destOrd="0" presId="urn:microsoft.com/office/officeart/2005/8/layout/process2"/>
    <dgm:cxn modelId="{4B50108A-1323-4FD1-9468-434FEED764F1}" type="presOf" srcId="{38CF7023-AFD3-4111-89A1-5FACC591B24B}" destId="{FF5E01BF-EA3A-461C-ABB2-916E996E420E}" srcOrd="1" destOrd="0" presId="urn:microsoft.com/office/officeart/2005/8/layout/process2"/>
    <dgm:cxn modelId="{B9FCF1FA-927D-44A0-8971-CB623C0857C8}" type="presParOf" srcId="{92867A3C-C6DF-4833-A074-A8BDFA96BA78}" destId="{FCD6CC03-B4F7-430C-98D0-115893192BDE}" srcOrd="0" destOrd="0" presId="urn:microsoft.com/office/officeart/2005/8/layout/process2"/>
    <dgm:cxn modelId="{E1649BF5-E0A8-4D48-9FC8-E84E682A0D10}" type="presParOf" srcId="{92867A3C-C6DF-4833-A074-A8BDFA96BA78}" destId="{4EF64793-5BF1-44BB-A21B-0135AFBD46AF}" srcOrd="1" destOrd="0" presId="urn:microsoft.com/office/officeart/2005/8/layout/process2"/>
    <dgm:cxn modelId="{6D56158E-A92A-488F-99F3-C0FAF840747D}" type="presParOf" srcId="{4EF64793-5BF1-44BB-A21B-0135AFBD46AF}" destId="{92E7D38F-E55A-42CB-B86C-837C0D9078A3}" srcOrd="0" destOrd="0" presId="urn:microsoft.com/office/officeart/2005/8/layout/process2"/>
    <dgm:cxn modelId="{EA6270D7-9DC5-4825-B434-99E635AB0BD7}" type="presParOf" srcId="{92867A3C-C6DF-4833-A074-A8BDFA96BA78}" destId="{9FCB7101-7B41-4F46-B29A-8B98CB20ACF4}" srcOrd="2" destOrd="0" presId="urn:microsoft.com/office/officeart/2005/8/layout/process2"/>
    <dgm:cxn modelId="{F95D3788-47A3-4525-87D4-8B4FEAC1C8CB}" type="presParOf" srcId="{92867A3C-C6DF-4833-A074-A8BDFA96BA78}" destId="{0E188FDA-3031-47C5-A37C-074F9C682AE9}" srcOrd="3" destOrd="0" presId="urn:microsoft.com/office/officeart/2005/8/layout/process2"/>
    <dgm:cxn modelId="{70C3490F-E5AA-4C18-B6CC-4567A02E587D}" type="presParOf" srcId="{0E188FDA-3031-47C5-A37C-074F9C682AE9}" destId="{FF5E01BF-EA3A-461C-ABB2-916E996E420E}" srcOrd="0" destOrd="0" presId="urn:microsoft.com/office/officeart/2005/8/layout/process2"/>
    <dgm:cxn modelId="{0108E87E-8760-4061-8BD6-37B80FB7FE40}" type="presParOf" srcId="{92867A3C-C6DF-4833-A074-A8BDFA96BA78}" destId="{18185A6C-2422-400B-9E45-ECC7B0CECAC8}" srcOrd="4" destOrd="0" presId="urn:microsoft.com/office/officeart/2005/8/layout/process2"/>
    <dgm:cxn modelId="{AD5BC608-20E0-4CEA-AFC3-122FC2DD4E27}" type="presParOf" srcId="{92867A3C-C6DF-4833-A074-A8BDFA96BA78}" destId="{CF55BC5C-1C33-4983-911D-EF7A771C9BEC}" srcOrd="5" destOrd="0" presId="urn:microsoft.com/office/officeart/2005/8/layout/process2"/>
    <dgm:cxn modelId="{01BCCA9E-047D-413A-A742-0EB8EB0E116D}" type="presParOf" srcId="{CF55BC5C-1C33-4983-911D-EF7A771C9BEC}" destId="{66FFAA11-2188-4140-84FE-E73B3D5128AF}" srcOrd="0" destOrd="0" presId="urn:microsoft.com/office/officeart/2005/8/layout/process2"/>
    <dgm:cxn modelId="{14DA7B36-687A-4F4D-9017-B0B92DA52A7C}" type="presParOf" srcId="{92867A3C-C6DF-4833-A074-A8BDFA96BA78}" destId="{1F0BD8E5-EC2F-45C6-88A9-672B0AD75965}"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FD0563-60FB-4DB4-BB9B-0F9E3E05E7D6}"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zh-CN" altLang="en-US"/>
        </a:p>
      </dgm:t>
    </dgm:pt>
    <dgm:pt modelId="{9A2C08C7-CAF8-4AED-894E-618D92FA2672}">
      <dgm:prSet custT="1"/>
      <dgm:spPr/>
      <dgm:t>
        <a:bodyPr/>
        <a:lstStyle/>
        <a:p>
          <a:pPr rtl="0"/>
          <a:r>
            <a:rPr lang="zh-CN" sz="1800" dirty="0"/>
            <a:t>算法</a:t>
          </a:r>
          <a:r>
            <a:rPr lang="zh-CN" altLang="en-US" sz="1800" dirty="0"/>
            <a:t>（</a:t>
          </a:r>
          <a:r>
            <a:rPr lang="en-US" altLang="zh-CN" sz="1800" dirty="0"/>
            <a:t>Algorithm</a:t>
          </a:r>
          <a:r>
            <a:rPr lang="zh-CN" altLang="en-US" sz="1800" dirty="0"/>
            <a:t>）</a:t>
          </a:r>
          <a:endParaRPr lang="zh-CN" sz="1800" dirty="0"/>
        </a:p>
      </dgm:t>
    </dgm:pt>
    <dgm:pt modelId="{54C579F7-5CF4-4A49-955F-19723E54328F}" type="parTrans" cxnId="{68C9589F-50A2-4E40-B05C-CA48A6182941}">
      <dgm:prSet/>
      <dgm:spPr/>
      <dgm:t>
        <a:bodyPr/>
        <a:lstStyle/>
        <a:p>
          <a:endParaRPr lang="zh-CN" altLang="en-US" sz="2400"/>
        </a:p>
      </dgm:t>
    </dgm:pt>
    <dgm:pt modelId="{78F16279-7746-4D29-BF57-8777C8237C4B}" type="sibTrans" cxnId="{68C9589F-50A2-4E40-B05C-CA48A6182941}">
      <dgm:prSet/>
      <dgm:spPr/>
      <dgm:t>
        <a:bodyPr/>
        <a:lstStyle/>
        <a:p>
          <a:endParaRPr lang="zh-CN" altLang="en-US" sz="2400"/>
        </a:p>
      </dgm:t>
    </dgm:pt>
    <dgm:pt modelId="{0BA853B1-B545-4593-8BCD-7FDBB8B50F78}">
      <dgm:prSet custT="1"/>
      <dgm:spPr/>
      <dgm:t>
        <a:bodyPr/>
        <a:lstStyle/>
        <a:p>
          <a:pPr rtl="0"/>
          <a:r>
            <a:rPr lang="zh-CN" sz="1800" dirty="0"/>
            <a:t>数据</a:t>
          </a:r>
          <a:endParaRPr lang="en-US" altLang="zh-CN" sz="1800" dirty="0"/>
        </a:p>
        <a:p>
          <a:pPr rtl="0"/>
          <a:r>
            <a:rPr lang="zh-CN" altLang="en-US" sz="1800" dirty="0"/>
            <a:t>（</a:t>
          </a:r>
          <a:r>
            <a:rPr lang="en-US" altLang="zh-CN" sz="1800" dirty="0"/>
            <a:t>Data</a:t>
          </a:r>
          <a:r>
            <a:rPr lang="zh-CN" altLang="en-US" sz="1800" dirty="0"/>
            <a:t>）</a:t>
          </a:r>
          <a:endParaRPr lang="zh-CN" sz="1800" dirty="0"/>
        </a:p>
      </dgm:t>
    </dgm:pt>
    <dgm:pt modelId="{1C67C52E-0A66-45A4-9FB4-2280D803E0E2}" type="parTrans" cxnId="{78CC498B-315E-4740-96A4-9E594B49C7A4}">
      <dgm:prSet/>
      <dgm:spPr/>
      <dgm:t>
        <a:bodyPr/>
        <a:lstStyle/>
        <a:p>
          <a:endParaRPr lang="zh-CN" altLang="en-US" sz="2400"/>
        </a:p>
      </dgm:t>
    </dgm:pt>
    <dgm:pt modelId="{27335851-3B04-4B6D-81DA-C593804EAD4B}" type="sibTrans" cxnId="{78CC498B-315E-4740-96A4-9E594B49C7A4}">
      <dgm:prSet/>
      <dgm:spPr/>
      <dgm:t>
        <a:bodyPr/>
        <a:lstStyle/>
        <a:p>
          <a:endParaRPr lang="zh-CN" altLang="en-US" sz="2400"/>
        </a:p>
      </dgm:t>
    </dgm:pt>
    <dgm:pt modelId="{1C416CFA-573D-455A-8913-9CB536D7F06C}">
      <dgm:prSet custT="1"/>
      <dgm:spPr/>
      <dgm:t>
        <a:bodyPr/>
        <a:lstStyle/>
        <a:p>
          <a:pPr rtl="0"/>
          <a:r>
            <a:rPr lang="zh-CN" sz="1800" dirty="0"/>
            <a:t>计算</a:t>
          </a:r>
          <a:r>
            <a:rPr lang="zh-CN" altLang="en-US" sz="1800" dirty="0"/>
            <a:t>（</a:t>
          </a:r>
          <a:r>
            <a:rPr lang="en-US" altLang="zh-CN" sz="1400" dirty="0"/>
            <a:t>Computation</a:t>
          </a:r>
          <a:r>
            <a:rPr lang="zh-CN" altLang="en-US" sz="1800" dirty="0"/>
            <a:t>）</a:t>
          </a:r>
          <a:endParaRPr lang="zh-CN" sz="1800" dirty="0"/>
        </a:p>
      </dgm:t>
    </dgm:pt>
    <dgm:pt modelId="{0B334ED8-EC08-41CA-A90D-2DFA248EFE65}" type="parTrans" cxnId="{E8733CE6-76F8-4DE2-AB49-94C6E54107DD}">
      <dgm:prSet/>
      <dgm:spPr/>
      <dgm:t>
        <a:bodyPr/>
        <a:lstStyle/>
        <a:p>
          <a:endParaRPr lang="zh-CN" altLang="en-US" sz="2400"/>
        </a:p>
      </dgm:t>
    </dgm:pt>
    <dgm:pt modelId="{B6D87A4B-8376-4311-957D-88B260A4334C}" type="sibTrans" cxnId="{E8733CE6-76F8-4DE2-AB49-94C6E54107DD}">
      <dgm:prSet/>
      <dgm:spPr/>
      <dgm:t>
        <a:bodyPr/>
        <a:lstStyle/>
        <a:p>
          <a:endParaRPr lang="zh-CN" altLang="en-US" sz="2400"/>
        </a:p>
      </dgm:t>
    </dgm:pt>
    <dgm:pt modelId="{A2654AD4-2520-4BA8-9F3A-D35C0400CF63}">
      <dgm:prSet custT="1"/>
      <dgm:spPr/>
      <dgm:t>
        <a:bodyPr/>
        <a:lstStyle/>
        <a:p>
          <a:pPr rtl="0"/>
          <a:r>
            <a:rPr lang="zh-CN" altLang="en-US" sz="1800" dirty="0"/>
            <a:t>场景（</a:t>
          </a:r>
          <a:r>
            <a:rPr lang="en-US" altLang="zh-CN" sz="1800" dirty="0"/>
            <a:t>Business</a:t>
          </a:r>
          <a:r>
            <a:rPr lang="zh-CN" altLang="en-US" sz="1800" dirty="0"/>
            <a:t>）</a:t>
          </a:r>
          <a:endParaRPr lang="zh-CN" sz="1800" dirty="0"/>
        </a:p>
      </dgm:t>
    </dgm:pt>
    <dgm:pt modelId="{AC103D63-5551-42CB-A034-07757697130F}" type="parTrans" cxnId="{3C329B93-C0DC-41B0-BA9D-CBC26FA0F4D2}">
      <dgm:prSet/>
      <dgm:spPr/>
      <dgm:t>
        <a:bodyPr/>
        <a:lstStyle/>
        <a:p>
          <a:endParaRPr lang="zh-CN" altLang="en-US" sz="2400"/>
        </a:p>
      </dgm:t>
    </dgm:pt>
    <dgm:pt modelId="{1882F03E-A4B8-4FE2-81B6-E9A9114E89CD}" type="sibTrans" cxnId="{3C329B93-C0DC-41B0-BA9D-CBC26FA0F4D2}">
      <dgm:prSet/>
      <dgm:spPr/>
      <dgm:t>
        <a:bodyPr/>
        <a:lstStyle/>
        <a:p>
          <a:endParaRPr lang="zh-CN" altLang="en-US" sz="2400"/>
        </a:p>
      </dgm:t>
    </dgm:pt>
    <dgm:pt modelId="{72F37B18-2223-46D6-AA05-2AB33726756B}" type="pres">
      <dgm:prSet presAssocID="{C0FD0563-60FB-4DB4-BB9B-0F9E3E05E7D6}" presName="matrix" presStyleCnt="0">
        <dgm:presLayoutVars>
          <dgm:chMax val="1"/>
          <dgm:dir/>
          <dgm:resizeHandles val="exact"/>
        </dgm:presLayoutVars>
      </dgm:prSet>
      <dgm:spPr/>
    </dgm:pt>
    <dgm:pt modelId="{DAAAEE0B-7085-4993-AA0E-FB2F52D4ADFF}" type="pres">
      <dgm:prSet presAssocID="{C0FD0563-60FB-4DB4-BB9B-0F9E3E05E7D6}" presName="axisShape" presStyleLbl="bgShp" presStyleIdx="0" presStyleCnt="1"/>
      <dgm:spPr/>
    </dgm:pt>
    <dgm:pt modelId="{CA132598-DAA4-4ED0-BE56-F463A33EEB01}" type="pres">
      <dgm:prSet presAssocID="{C0FD0563-60FB-4DB4-BB9B-0F9E3E05E7D6}" presName="rect1" presStyleLbl="node1" presStyleIdx="0" presStyleCnt="4">
        <dgm:presLayoutVars>
          <dgm:chMax val="0"/>
          <dgm:chPref val="0"/>
          <dgm:bulletEnabled val="1"/>
        </dgm:presLayoutVars>
      </dgm:prSet>
      <dgm:spPr/>
    </dgm:pt>
    <dgm:pt modelId="{374CB0BF-AB50-475F-B1A7-954FCE4F45C9}" type="pres">
      <dgm:prSet presAssocID="{C0FD0563-60FB-4DB4-BB9B-0F9E3E05E7D6}" presName="rect2" presStyleLbl="node1" presStyleIdx="1" presStyleCnt="4">
        <dgm:presLayoutVars>
          <dgm:chMax val="0"/>
          <dgm:chPref val="0"/>
          <dgm:bulletEnabled val="1"/>
        </dgm:presLayoutVars>
      </dgm:prSet>
      <dgm:spPr/>
    </dgm:pt>
    <dgm:pt modelId="{9CFCA6B1-4C2B-4EE4-806F-A9E4D2702156}" type="pres">
      <dgm:prSet presAssocID="{C0FD0563-60FB-4DB4-BB9B-0F9E3E05E7D6}" presName="rect3" presStyleLbl="node1" presStyleIdx="2" presStyleCnt="4">
        <dgm:presLayoutVars>
          <dgm:chMax val="0"/>
          <dgm:chPref val="0"/>
          <dgm:bulletEnabled val="1"/>
        </dgm:presLayoutVars>
      </dgm:prSet>
      <dgm:spPr/>
    </dgm:pt>
    <dgm:pt modelId="{1E084CFF-45A3-4FBF-9F30-8B07C3068E8A}" type="pres">
      <dgm:prSet presAssocID="{C0FD0563-60FB-4DB4-BB9B-0F9E3E05E7D6}" presName="rect4" presStyleLbl="node1" presStyleIdx="3" presStyleCnt="4">
        <dgm:presLayoutVars>
          <dgm:chMax val="0"/>
          <dgm:chPref val="0"/>
          <dgm:bulletEnabled val="1"/>
        </dgm:presLayoutVars>
      </dgm:prSet>
      <dgm:spPr/>
    </dgm:pt>
  </dgm:ptLst>
  <dgm:cxnLst>
    <dgm:cxn modelId="{A3F6840C-CC3A-487B-A544-F8E70832C34F}" type="presOf" srcId="{0BA853B1-B545-4593-8BCD-7FDBB8B50F78}" destId="{1E084CFF-45A3-4FBF-9F30-8B07C3068E8A}" srcOrd="0" destOrd="0" presId="urn:microsoft.com/office/officeart/2005/8/layout/matrix2"/>
    <dgm:cxn modelId="{78CC498B-315E-4740-96A4-9E594B49C7A4}" srcId="{C0FD0563-60FB-4DB4-BB9B-0F9E3E05E7D6}" destId="{0BA853B1-B545-4593-8BCD-7FDBB8B50F78}" srcOrd="3" destOrd="0" parTransId="{1C67C52E-0A66-45A4-9FB4-2280D803E0E2}" sibTransId="{27335851-3B04-4B6D-81DA-C593804EAD4B}"/>
    <dgm:cxn modelId="{3C329B93-C0DC-41B0-BA9D-CBC26FA0F4D2}" srcId="{C0FD0563-60FB-4DB4-BB9B-0F9E3E05E7D6}" destId="{A2654AD4-2520-4BA8-9F3A-D35C0400CF63}" srcOrd="1" destOrd="0" parTransId="{AC103D63-5551-42CB-A034-07757697130F}" sibTransId="{1882F03E-A4B8-4FE2-81B6-E9A9114E89CD}"/>
    <dgm:cxn modelId="{68C9589F-50A2-4E40-B05C-CA48A6182941}" srcId="{C0FD0563-60FB-4DB4-BB9B-0F9E3E05E7D6}" destId="{9A2C08C7-CAF8-4AED-894E-618D92FA2672}" srcOrd="0" destOrd="0" parTransId="{54C579F7-5CF4-4A49-955F-19723E54328F}" sibTransId="{78F16279-7746-4D29-BF57-8777C8237C4B}"/>
    <dgm:cxn modelId="{A2D8B9A9-169F-41B3-8DF1-3176EE19C01F}" type="presOf" srcId="{9A2C08C7-CAF8-4AED-894E-618D92FA2672}" destId="{CA132598-DAA4-4ED0-BE56-F463A33EEB01}" srcOrd="0" destOrd="0" presId="urn:microsoft.com/office/officeart/2005/8/layout/matrix2"/>
    <dgm:cxn modelId="{B6AA10C7-C9D6-4133-AA16-07B7256CC86C}" type="presOf" srcId="{1C416CFA-573D-455A-8913-9CB536D7F06C}" destId="{9CFCA6B1-4C2B-4EE4-806F-A9E4D2702156}" srcOrd="0" destOrd="0" presId="urn:microsoft.com/office/officeart/2005/8/layout/matrix2"/>
    <dgm:cxn modelId="{E8733CE6-76F8-4DE2-AB49-94C6E54107DD}" srcId="{C0FD0563-60FB-4DB4-BB9B-0F9E3E05E7D6}" destId="{1C416CFA-573D-455A-8913-9CB536D7F06C}" srcOrd="2" destOrd="0" parTransId="{0B334ED8-EC08-41CA-A90D-2DFA248EFE65}" sibTransId="{B6D87A4B-8376-4311-957D-88B260A4334C}"/>
    <dgm:cxn modelId="{93C8CFF1-8AE9-4930-B6CE-85CB3EC8F4F2}" type="presOf" srcId="{C0FD0563-60FB-4DB4-BB9B-0F9E3E05E7D6}" destId="{72F37B18-2223-46D6-AA05-2AB33726756B}" srcOrd="0" destOrd="0" presId="urn:microsoft.com/office/officeart/2005/8/layout/matrix2"/>
    <dgm:cxn modelId="{F28ED5F2-70FA-4CCB-B636-3BCF0CBEBD32}" type="presOf" srcId="{A2654AD4-2520-4BA8-9F3A-D35C0400CF63}" destId="{374CB0BF-AB50-475F-B1A7-954FCE4F45C9}" srcOrd="0" destOrd="0" presId="urn:microsoft.com/office/officeart/2005/8/layout/matrix2"/>
    <dgm:cxn modelId="{77EE7ACE-E2B1-42AC-93AB-0DFFAA020A6A}" type="presParOf" srcId="{72F37B18-2223-46D6-AA05-2AB33726756B}" destId="{DAAAEE0B-7085-4993-AA0E-FB2F52D4ADFF}" srcOrd="0" destOrd="0" presId="urn:microsoft.com/office/officeart/2005/8/layout/matrix2"/>
    <dgm:cxn modelId="{CE8D8077-5B2B-49DF-8121-0590CEBFA511}" type="presParOf" srcId="{72F37B18-2223-46D6-AA05-2AB33726756B}" destId="{CA132598-DAA4-4ED0-BE56-F463A33EEB01}" srcOrd="1" destOrd="0" presId="urn:microsoft.com/office/officeart/2005/8/layout/matrix2"/>
    <dgm:cxn modelId="{1559A4ED-4C56-4294-8A8B-ADED96D27D41}" type="presParOf" srcId="{72F37B18-2223-46D6-AA05-2AB33726756B}" destId="{374CB0BF-AB50-475F-B1A7-954FCE4F45C9}" srcOrd="2" destOrd="0" presId="urn:microsoft.com/office/officeart/2005/8/layout/matrix2"/>
    <dgm:cxn modelId="{1B231F03-2BCD-4BB4-A009-7F4EEA116137}" type="presParOf" srcId="{72F37B18-2223-46D6-AA05-2AB33726756B}" destId="{9CFCA6B1-4C2B-4EE4-806F-A9E4D2702156}" srcOrd="3" destOrd="0" presId="urn:microsoft.com/office/officeart/2005/8/layout/matrix2"/>
    <dgm:cxn modelId="{C4758437-2262-4AC2-B656-0997988CAB37}" type="presParOf" srcId="{72F37B18-2223-46D6-AA05-2AB33726756B}" destId="{1E084CFF-45A3-4FBF-9F30-8B07C3068E8A}"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BBEAF7-C373-4176-BC82-DCCB6D5E3E26}" type="doc">
      <dgm:prSet loTypeId="urn:microsoft.com/office/officeart/2005/8/layout/hProcess6" loCatId="process" qsTypeId="urn:microsoft.com/office/officeart/2005/8/quickstyle/simple5" qsCatId="simple" csTypeId="urn:microsoft.com/office/officeart/2005/8/colors/colorful4" csCatId="colorful" phldr="1"/>
      <dgm:spPr/>
      <dgm:t>
        <a:bodyPr/>
        <a:lstStyle/>
        <a:p>
          <a:endParaRPr lang="zh-TW" altLang="en-US"/>
        </a:p>
      </dgm:t>
    </dgm:pt>
    <dgm:pt modelId="{801111EC-7761-4006-9B8D-BDD3478D6A0C}">
      <dgm:prSet phldrT="[文字]" custT="1"/>
      <dgm:spPr/>
      <dgm:t>
        <a:bodyPr/>
        <a:lstStyle/>
        <a:p>
          <a:r>
            <a:rPr lang="en-US" altLang="zh-TW" sz="2800" dirty="0"/>
            <a:t>1</a:t>
          </a:r>
          <a:endParaRPr lang="zh-TW" altLang="en-US" sz="2800" dirty="0"/>
        </a:p>
      </dgm:t>
    </dgm:pt>
    <dgm:pt modelId="{741192AF-66D8-44B3-8D71-D609A9576CFF}" type="parTrans" cxnId="{7021B101-6AE5-4EA4-923F-149909DC3C09}">
      <dgm:prSet/>
      <dgm:spPr/>
      <dgm:t>
        <a:bodyPr/>
        <a:lstStyle/>
        <a:p>
          <a:endParaRPr lang="zh-TW" altLang="en-US" sz="2800"/>
        </a:p>
      </dgm:t>
    </dgm:pt>
    <dgm:pt modelId="{E857221A-734F-4396-A642-04F985B7D590}" type="sibTrans" cxnId="{7021B101-6AE5-4EA4-923F-149909DC3C09}">
      <dgm:prSet custT="1"/>
      <dgm:spPr/>
      <dgm:t>
        <a:bodyPr/>
        <a:lstStyle/>
        <a:p>
          <a:endParaRPr lang="zh-TW" altLang="en-US" sz="2800"/>
        </a:p>
      </dgm:t>
    </dgm:pt>
    <dgm:pt modelId="{380F6D09-15D5-4E2B-BF8A-CECE4B7C4A20}">
      <dgm:prSet phldrT="[文字]" custT="1"/>
      <dgm:spPr/>
      <dgm:t>
        <a:bodyPr/>
        <a:lstStyle/>
        <a:p>
          <a:r>
            <a:rPr lang="en-US" altLang="zh-TW" sz="2800" dirty="0"/>
            <a:t>2</a:t>
          </a:r>
          <a:endParaRPr lang="zh-TW" altLang="en-US" sz="2800" dirty="0"/>
        </a:p>
      </dgm:t>
    </dgm:pt>
    <dgm:pt modelId="{35DF94FE-4269-42A8-B274-51E32D4D5D54}" type="parTrans" cxnId="{7DBA789E-FBE8-47EE-B779-737798DB8CF2}">
      <dgm:prSet/>
      <dgm:spPr/>
      <dgm:t>
        <a:bodyPr/>
        <a:lstStyle/>
        <a:p>
          <a:endParaRPr lang="zh-TW" altLang="en-US" sz="2800"/>
        </a:p>
      </dgm:t>
    </dgm:pt>
    <dgm:pt modelId="{D60C5607-81DE-4CC8-91B3-C56E5666A49F}" type="sibTrans" cxnId="{7DBA789E-FBE8-47EE-B779-737798DB8CF2}">
      <dgm:prSet custT="1"/>
      <dgm:spPr/>
      <dgm:t>
        <a:bodyPr/>
        <a:lstStyle/>
        <a:p>
          <a:endParaRPr lang="zh-TW" altLang="en-US" sz="2800"/>
        </a:p>
      </dgm:t>
    </dgm:pt>
    <dgm:pt modelId="{680F7195-4FD3-481E-8A2B-5AD54C8280AB}">
      <dgm:prSet phldrT="[文字]" custT="1"/>
      <dgm:spPr/>
      <dgm:t>
        <a:bodyPr/>
        <a:lstStyle/>
        <a:p>
          <a:r>
            <a:rPr lang="en-US" altLang="zh-TW" sz="2800" dirty="0"/>
            <a:t>3</a:t>
          </a:r>
          <a:endParaRPr lang="zh-TW" altLang="en-US" sz="2800" dirty="0"/>
        </a:p>
      </dgm:t>
    </dgm:pt>
    <dgm:pt modelId="{E0770B27-10B9-4E3F-A134-B86908A61FFE}" type="parTrans" cxnId="{3796133B-9324-48E1-895B-CB33B607472F}">
      <dgm:prSet/>
      <dgm:spPr/>
      <dgm:t>
        <a:bodyPr/>
        <a:lstStyle/>
        <a:p>
          <a:endParaRPr lang="zh-TW" altLang="en-US" sz="2800"/>
        </a:p>
      </dgm:t>
    </dgm:pt>
    <dgm:pt modelId="{382B596D-4079-47F6-BAC4-80EDB1CFB95D}" type="sibTrans" cxnId="{3796133B-9324-48E1-895B-CB33B607472F}">
      <dgm:prSet/>
      <dgm:spPr/>
      <dgm:t>
        <a:bodyPr/>
        <a:lstStyle/>
        <a:p>
          <a:endParaRPr lang="zh-TW" altLang="en-US" sz="2800"/>
        </a:p>
      </dgm:t>
    </dgm:pt>
    <dgm:pt modelId="{97C498C3-B6DD-4290-809A-7F41DCC94602}">
      <dgm:prSet/>
      <dgm:spPr/>
      <dgm:t>
        <a:bodyPr/>
        <a:lstStyle/>
        <a:p>
          <a:r>
            <a:rPr lang="zh-CN" altLang="en-US" sz="2800" dirty="0"/>
            <a:t>定义网络</a:t>
          </a:r>
          <a:endParaRPr lang="zh-TW" altLang="en-US" sz="2800" dirty="0"/>
        </a:p>
      </dgm:t>
    </dgm:pt>
    <dgm:pt modelId="{6314B85C-C1B5-4C04-BF45-32703679BBBA}" type="parTrans" cxnId="{2444E9F2-EEFC-4FDE-A1A5-773A690FCD99}">
      <dgm:prSet/>
      <dgm:spPr/>
      <dgm:t>
        <a:bodyPr/>
        <a:lstStyle/>
        <a:p>
          <a:endParaRPr lang="zh-CN" altLang="en-US"/>
        </a:p>
      </dgm:t>
    </dgm:pt>
    <dgm:pt modelId="{358CAB3F-6F45-413B-A28E-E7A5D580FDF8}" type="sibTrans" cxnId="{2444E9F2-EEFC-4FDE-A1A5-773A690FCD99}">
      <dgm:prSet/>
      <dgm:spPr/>
      <dgm:t>
        <a:bodyPr/>
        <a:lstStyle/>
        <a:p>
          <a:endParaRPr lang="zh-CN" altLang="en-US"/>
        </a:p>
      </dgm:t>
    </dgm:pt>
    <dgm:pt modelId="{854A7D3E-C7E2-40B6-99D5-A6D8684A36A8}">
      <dgm:prSet/>
      <dgm:spPr/>
      <dgm:t>
        <a:bodyPr/>
        <a:lstStyle/>
        <a:p>
          <a:r>
            <a:rPr lang="zh-CN" altLang="en-US" sz="2800" dirty="0"/>
            <a:t>损失函数</a:t>
          </a:r>
          <a:endParaRPr lang="zh-TW" altLang="en-US" sz="2800" dirty="0"/>
        </a:p>
      </dgm:t>
    </dgm:pt>
    <dgm:pt modelId="{E2C9C274-FA30-427A-936A-05EA62464929}" type="parTrans" cxnId="{54045EA9-E1C2-4191-A908-F03A56174CBF}">
      <dgm:prSet/>
      <dgm:spPr/>
      <dgm:t>
        <a:bodyPr/>
        <a:lstStyle/>
        <a:p>
          <a:endParaRPr lang="zh-CN" altLang="en-US"/>
        </a:p>
      </dgm:t>
    </dgm:pt>
    <dgm:pt modelId="{8EAD3175-F7E4-4F81-B10F-5B52A5BCC1C8}" type="sibTrans" cxnId="{54045EA9-E1C2-4191-A908-F03A56174CBF}">
      <dgm:prSet/>
      <dgm:spPr/>
      <dgm:t>
        <a:bodyPr/>
        <a:lstStyle/>
        <a:p>
          <a:endParaRPr lang="zh-CN" altLang="en-US"/>
        </a:p>
      </dgm:t>
    </dgm:pt>
    <dgm:pt modelId="{8D04D858-8F20-4902-A6A2-A63AACE33B61}">
      <dgm:prSet/>
      <dgm:spPr/>
      <dgm:t>
        <a:bodyPr/>
        <a:lstStyle/>
        <a:p>
          <a:r>
            <a:rPr lang="zh-CN" altLang="en-US" sz="2800" dirty="0"/>
            <a:t>优化</a:t>
          </a:r>
          <a:endParaRPr lang="zh-TW" altLang="en-US" sz="2800" dirty="0"/>
        </a:p>
      </dgm:t>
    </dgm:pt>
    <dgm:pt modelId="{C723E8C3-242A-4E6E-AC85-5D7E41B4A677}" type="parTrans" cxnId="{DE8EB4F4-1C1B-4070-80FB-260E47B69A00}">
      <dgm:prSet/>
      <dgm:spPr/>
      <dgm:t>
        <a:bodyPr/>
        <a:lstStyle/>
        <a:p>
          <a:endParaRPr lang="zh-CN" altLang="en-US"/>
        </a:p>
      </dgm:t>
    </dgm:pt>
    <dgm:pt modelId="{49B7BD17-658F-45A2-8200-F2AD8B0B96D6}" type="sibTrans" cxnId="{DE8EB4F4-1C1B-4070-80FB-260E47B69A00}">
      <dgm:prSet/>
      <dgm:spPr/>
      <dgm:t>
        <a:bodyPr/>
        <a:lstStyle/>
        <a:p>
          <a:endParaRPr lang="zh-CN" altLang="en-US"/>
        </a:p>
      </dgm:t>
    </dgm:pt>
    <dgm:pt modelId="{A5E42E5A-1F14-444C-8D42-E6AA57977A47}" type="pres">
      <dgm:prSet presAssocID="{7ABBEAF7-C373-4176-BC82-DCCB6D5E3E26}" presName="theList" presStyleCnt="0">
        <dgm:presLayoutVars>
          <dgm:dir/>
          <dgm:animLvl val="lvl"/>
          <dgm:resizeHandles val="exact"/>
        </dgm:presLayoutVars>
      </dgm:prSet>
      <dgm:spPr/>
    </dgm:pt>
    <dgm:pt modelId="{49C10FD1-8373-4D80-8FE4-8C8DA1BC5B98}" type="pres">
      <dgm:prSet presAssocID="{801111EC-7761-4006-9B8D-BDD3478D6A0C}" presName="compNode" presStyleCnt="0"/>
      <dgm:spPr/>
    </dgm:pt>
    <dgm:pt modelId="{018F3831-3850-49DD-9A6B-D4223B9AB88A}" type="pres">
      <dgm:prSet presAssocID="{801111EC-7761-4006-9B8D-BDD3478D6A0C}" presName="noGeometry" presStyleCnt="0"/>
      <dgm:spPr/>
    </dgm:pt>
    <dgm:pt modelId="{B26D808F-7151-45D8-B910-A78C7EC5D375}" type="pres">
      <dgm:prSet presAssocID="{801111EC-7761-4006-9B8D-BDD3478D6A0C}" presName="childTextVisible" presStyleLbl="bgAccFollowNode1" presStyleIdx="0" presStyleCnt="3">
        <dgm:presLayoutVars>
          <dgm:bulletEnabled val="1"/>
        </dgm:presLayoutVars>
      </dgm:prSet>
      <dgm:spPr/>
    </dgm:pt>
    <dgm:pt modelId="{64FA673D-026D-4EF2-8FE1-D1290C6692DE}" type="pres">
      <dgm:prSet presAssocID="{801111EC-7761-4006-9B8D-BDD3478D6A0C}" presName="childTextHidden" presStyleLbl="bgAccFollowNode1" presStyleIdx="0" presStyleCnt="3"/>
      <dgm:spPr/>
    </dgm:pt>
    <dgm:pt modelId="{26507422-5EB3-4794-954B-10F5496864B4}" type="pres">
      <dgm:prSet presAssocID="{801111EC-7761-4006-9B8D-BDD3478D6A0C}" presName="parentText" presStyleLbl="node1" presStyleIdx="0" presStyleCnt="3">
        <dgm:presLayoutVars>
          <dgm:chMax val="1"/>
          <dgm:bulletEnabled val="1"/>
        </dgm:presLayoutVars>
      </dgm:prSet>
      <dgm:spPr/>
    </dgm:pt>
    <dgm:pt modelId="{F0AA544F-1805-4054-93CC-2107DC2D7D81}" type="pres">
      <dgm:prSet presAssocID="{801111EC-7761-4006-9B8D-BDD3478D6A0C}" presName="aSpace" presStyleCnt="0"/>
      <dgm:spPr/>
    </dgm:pt>
    <dgm:pt modelId="{0D0AD100-C8D5-475D-B652-CBFDAD990A70}" type="pres">
      <dgm:prSet presAssocID="{380F6D09-15D5-4E2B-BF8A-CECE4B7C4A20}" presName="compNode" presStyleCnt="0"/>
      <dgm:spPr/>
    </dgm:pt>
    <dgm:pt modelId="{CE668467-9A71-48D5-9668-F140D20EF8F9}" type="pres">
      <dgm:prSet presAssocID="{380F6D09-15D5-4E2B-BF8A-CECE4B7C4A20}" presName="noGeometry" presStyleCnt="0"/>
      <dgm:spPr/>
    </dgm:pt>
    <dgm:pt modelId="{63BF4F9E-DFD3-4F32-BB83-EDA34B3186AB}" type="pres">
      <dgm:prSet presAssocID="{380F6D09-15D5-4E2B-BF8A-CECE4B7C4A20}" presName="childTextVisible" presStyleLbl="bgAccFollowNode1" presStyleIdx="1" presStyleCnt="3">
        <dgm:presLayoutVars>
          <dgm:bulletEnabled val="1"/>
        </dgm:presLayoutVars>
      </dgm:prSet>
      <dgm:spPr/>
    </dgm:pt>
    <dgm:pt modelId="{56FD2A42-E9D7-4817-8A00-A6180A37758A}" type="pres">
      <dgm:prSet presAssocID="{380F6D09-15D5-4E2B-BF8A-CECE4B7C4A20}" presName="childTextHidden" presStyleLbl="bgAccFollowNode1" presStyleIdx="1" presStyleCnt="3"/>
      <dgm:spPr/>
    </dgm:pt>
    <dgm:pt modelId="{BD20842E-DDAC-4D2A-81A6-5E7B3DC6A9BA}" type="pres">
      <dgm:prSet presAssocID="{380F6D09-15D5-4E2B-BF8A-CECE4B7C4A20}" presName="parentText" presStyleLbl="node1" presStyleIdx="1" presStyleCnt="3">
        <dgm:presLayoutVars>
          <dgm:chMax val="1"/>
          <dgm:bulletEnabled val="1"/>
        </dgm:presLayoutVars>
      </dgm:prSet>
      <dgm:spPr/>
    </dgm:pt>
    <dgm:pt modelId="{D1551DF3-10EE-4460-8C6B-8F66703DA7F7}" type="pres">
      <dgm:prSet presAssocID="{380F6D09-15D5-4E2B-BF8A-CECE4B7C4A20}" presName="aSpace" presStyleCnt="0"/>
      <dgm:spPr/>
    </dgm:pt>
    <dgm:pt modelId="{20F60610-F71F-4DA0-8D4B-245E93FB2FAA}" type="pres">
      <dgm:prSet presAssocID="{680F7195-4FD3-481E-8A2B-5AD54C8280AB}" presName="compNode" presStyleCnt="0"/>
      <dgm:spPr/>
    </dgm:pt>
    <dgm:pt modelId="{6E8193CF-467D-424C-881E-873B8B07C5A2}" type="pres">
      <dgm:prSet presAssocID="{680F7195-4FD3-481E-8A2B-5AD54C8280AB}" presName="noGeometry" presStyleCnt="0"/>
      <dgm:spPr/>
    </dgm:pt>
    <dgm:pt modelId="{25708548-ACE5-456A-9BB2-8335CF56201B}" type="pres">
      <dgm:prSet presAssocID="{680F7195-4FD3-481E-8A2B-5AD54C8280AB}" presName="childTextVisible" presStyleLbl="bgAccFollowNode1" presStyleIdx="2" presStyleCnt="3">
        <dgm:presLayoutVars>
          <dgm:bulletEnabled val="1"/>
        </dgm:presLayoutVars>
      </dgm:prSet>
      <dgm:spPr/>
    </dgm:pt>
    <dgm:pt modelId="{6CD1B83E-A39D-4414-BCC7-A9116F1953AE}" type="pres">
      <dgm:prSet presAssocID="{680F7195-4FD3-481E-8A2B-5AD54C8280AB}" presName="childTextHidden" presStyleLbl="bgAccFollowNode1" presStyleIdx="2" presStyleCnt="3"/>
      <dgm:spPr/>
    </dgm:pt>
    <dgm:pt modelId="{51AD05C7-9BB6-4F43-AAA2-1D0412419A6C}" type="pres">
      <dgm:prSet presAssocID="{680F7195-4FD3-481E-8A2B-5AD54C8280AB}" presName="parentText" presStyleLbl="node1" presStyleIdx="2" presStyleCnt="3">
        <dgm:presLayoutVars>
          <dgm:chMax val="1"/>
          <dgm:bulletEnabled val="1"/>
        </dgm:presLayoutVars>
      </dgm:prSet>
      <dgm:spPr/>
    </dgm:pt>
  </dgm:ptLst>
  <dgm:cxnLst>
    <dgm:cxn modelId="{7021B101-6AE5-4EA4-923F-149909DC3C09}" srcId="{7ABBEAF7-C373-4176-BC82-DCCB6D5E3E26}" destId="{801111EC-7761-4006-9B8D-BDD3478D6A0C}" srcOrd="0" destOrd="0" parTransId="{741192AF-66D8-44B3-8D71-D609A9576CFF}" sibTransId="{E857221A-734F-4396-A642-04F985B7D590}"/>
    <dgm:cxn modelId="{ABC9680F-BC80-4FAE-BF94-0E90F34E4838}" type="presOf" srcId="{380F6D09-15D5-4E2B-BF8A-CECE4B7C4A20}" destId="{BD20842E-DDAC-4D2A-81A6-5E7B3DC6A9BA}" srcOrd="0" destOrd="0" presId="urn:microsoft.com/office/officeart/2005/8/layout/hProcess6"/>
    <dgm:cxn modelId="{817FAE28-7A67-410A-8AAA-0D47EE688E3B}" type="presOf" srcId="{8D04D858-8F20-4902-A6A2-A63AACE33B61}" destId="{25708548-ACE5-456A-9BB2-8335CF56201B}" srcOrd="0" destOrd="0" presId="urn:microsoft.com/office/officeart/2005/8/layout/hProcess6"/>
    <dgm:cxn modelId="{3796133B-9324-48E1-895B-CB33B607472F}" srcId="{7ABBEAF7-C373-4176-BC82-DCCB6D5E3E26}" destId="{680F7195-4FD3-481E-8A2B-5AD54C8280AB}" srcOrd="2" destOrd="0" parTransId="{E0770B27-10B9-4E3F-A134-B86908A61FFE}" sibTransId="{382B596D-4079-47F6-BAC4-80EDB1CFB95D}"/>
    <dgm:cxn modelId="{AEB5C264-9299-433C-ADC7-E08F9F77A7D3}" type="presOf" srcId="{7ABBEAF7-C373-4176-BC82-DCCB6D5E3E26}" destId="{A5E42E5A-1F14-444C-8D42-E6AA57977A47}" srcOrd="0" destOrd="0" presId="urn:microsoft.com/office/officeart/2005/8/layout/hProcess6"/>
    <dgm:cxn modelId="{0E020966-40CD-4C1C-8889-E10C2A492ED5}" type="presOf" srcId="{680F7195-4FD3-481E-8A2B-5AD54C8280AB}" destId="{51AD05C7-9BB6-4F43-AAA2-1D0412419A6C}" srcOrd="0" destOrd="0" presId="urn:microsoft.com/office/officeart/2005/8/layout/hProcess6"/>
    <dgm:cxn modelId="{979AB58B-F601-4A02-9211-A25BA7A6DA75}" type="presOf" srcId="{97C498C3-B6DD-4290-809A-7F41DCC94602}" destId="{64FA673D-026D-4EF2-8FE1-D1290C6692DE}" srcOrd="1" destOrd="0" presId="urn:microsoft.com/office/officeart/2005/8/layout/hProcess6"/>
    <dgm:cxn modelId="{7DBA789E-FBE8-47EE-B779-737798DB8CF2}" srcId="{7ABBEAF7-C373-4176-BC82-DCCB6D5E3E26}" destId="{380F6D09-15D5-4E2B-BF8A-CECE4B7C4A20}" srcOrd="1" destOrd="0" parTransId="{35DF94FE-4269-42A8-B274-51E32D4D5D54}" sibTransId="{D60C5607-81DE-4CC8-91B3-C56E5666A49F}"/>
    <dgm:cxn modelId="{8B90B3A2-4D2C-4FEB-9F35-4639FF461F9B}" type="presOf" srcId="{8D04D858-8F20-4902-A6A2-A63AACE33B61}" destId="{6CD1B83E-A39D-4414-BCC7-A9116F1953AE}" srcOrd="1" destOrd="0" presId="urn:microsoft.com/office/officeart/2005/8/layout/hProcess6"/>
    <dgm:cxn modelId="{54045EA9-E1C2-4191-A908-F03A56174CBF}" srcId="{380F6D09-15D5-4E2B-BF8A-CECE4B7C4A20}" destId="{854A7D3E-C7E2-40B6-99D5-A6D8684A36A8}" srcOrd="0" destOrd="0" parTransId="{E2C9C274-FA30-427A-936A-05EA62464929}" sibTransId="{8EAD3175-F7E4-4F81-B10F-5B52A5BCC1C8}"/>
    <dgm:cxn modelId="{BCFC2FBE-7595-4511-99E4-2BAE50FB7AE8}" type="presOf" srcId="{801111EC-7761-4006-9B8D-BDD3478D6A0C}" destId="{26507422-5EB3-4794-954B-10F5496864B4}" srcOrd="0" destOrd="0" presId="urn:microsoft.com/office/officeart/2005/8/layout/hProcess6"/>
    <dgm:cxn modelId="{8D26CED0-6985-4AB1-A4FC-D1124A811014}" type="presOf" srcId="{854A7D3E-C7E2-40B6-99D5-A6D8684A36A8}" destId="{56FD2A42-E9D7-4817-8A00-A6180A37758A}" srcOrd="1" destOrd="0" presId="urn:microsoft.com/office/officeart/2005/8/layout/hProcess6"/>
    <dgm:cxn modelId="{231DC6DA-A416-4900-BE47-9E2689E7661F}" type="presOf" srcId="{854A7D3E-C7E2-40B6-99D5-A6D8684A36A8}" destId="{63BF4F9E-DFD3-4F32-BB83-EDA34B3186AB}" srcOrd="0" destOrd="0" presId="urn:microsoft.com/office/officeart/2005/8/layout/hProcess6"/>
    <dgm:cxn modelId="{F6632FE9-3F07-4AC2-A8FC-AECA14EA9AEC}" type="presOf" srcId="{97C498C3-B6DD-4290-809A-7F41DCC94602}" destId="{B26D808F-7151-45D8-B910-A78C7EC5D375}" srcOrd="0" destOrd="0" presId="urn:microsoft.com/office/officeart/2005/8/layout/hProcess6"/>
    <dgm:cxn modelId="{2444E9F2-EEFC-4FDE-A1A5-773A690FCD99}" srcId="{801111EC-7761-4006-9B8D-BDD3478D6A0C}" destId="{97C498C3-B6DD-4290-809A-7F41DCC94602}" srcOrd="0" destOrd="0" parTransId="{6314B85C-C1B5-4C04-BF45-32703679BBBA}" sibTransId="{358CAB3F-6F45-413B-A28E-E7A5D580FDF8}"/>
    <dgm:cxn modelId="{DE8EB4F4-1C1B-4070-80FB-260E47B69A00}" srcId="{680F7195-4FD3-481E-8A2B-5AD54C8280AB}" destId="{8D04D858-8F20-4902-A6A2-A63AACE33B61}" srcOrd="0" destOrd="0" parTransId="{C723E8C3-242A-4E6E-AC85-5D7E41B4A677}" sibTransId="{49B7BD17-658F-45A2-8200-F2AD8B0B96D6}"/>
    <dgm:cxn modelId="{AA1D2459-77EE-473C-A8A3-AACB744037F8}" type="presParOf" srcId="{A5E42E5A-1F14-444C-8D42-E6AA57977A47}" destId="{49C10FD1-8373-4D80-8FE4-8C8DA1BC5B98}" srcOrd="0" destOrd="0" presId="urn:microsoft.com/office/officeart/2005/8/layout/hProcess6"/>
    <dgm:cxn modelId="{3EF0E65D-F70D-4574-898A-FAB35A7241BB}" type="presParOf" srcId="{49C10FD1-8373-4D80-8FE4-8C8DA1BC5B98}" destId="{018F3831-3850-49DD-9A6B-D4223B9AB88A}" srcOrd="0" destOrd="0" presId="urn:microsoft.com/office/officeart/2005/8/layout/hProcess6"/>
    <dgm:cxn modelId="{644C4DEE-C54E-4D19-BB65-1A66748451A0}" type="presParOf" srcId="{49C10FD1-8373-4D80-8FE4-8C8DA1BC5B98}" destId="{B26D808F-7151-45D8-B910-A78C7EC5D375}" srcOrd="1" destOrd="0" presId="urn:microsoft.com/office/officeart/2005/8/layout/hProcess6"/>
    <dgm:cxn modelId="{E80B246F-0B37-4183-B1B6-CC86C4B7042E}" type="presParOf" srcId="{49C10FD1-8373-4D80-8FE4-8C8DA1BC5B98}" destId="{64FA673D-026D-4EF2-8FE1-D1290C6692DE}" srcOrd="2" destOrd="0" presId="urn:microsoft.com/office/officeart/2005/8/layout/hProcess6"/>
    <dgm:cxn modelId="{B4C77B1B-350C-4E68-B162-52369279C6B0}" type="presParOf" srcId="{49C10FD1-8373-4D80-8FE4-8C8DA1BC5B98}" destId="{26507422-5EB3-4794-954B-10F5496864B4}" srcOrd="3" destOrd="0" presId="urn:microsoft.com/office/officeart/2005/8/layout/hProcess6"/>
    <dgm:cxn modelId="{F80345AE-8336-4DD6-B77F-A20096D6CBDE}" type="presParOf" srcId="{A5E42E5A-1F14-444C-8D42-E6AA57977A47}" destId="{F0AA544F-1805-4054-93CC-2107DC2D7D81}" srcOrd="1" destOrd="0" presId="urn:microsoft.com/office/officeart/2005/8/layout/hProcess6"/>
    <dgm:cxn modelId="{370D3E7F-5909-450E-A469-251F9713CEF0}" type="presParOf" srcId="{A5E42E5A-1F14-444C-8D42-E6AA57977A47}" destId="{0D0AD100-C8D5-475D-B652-CBFDAD990A70}" srcOrd="2" destOrd="0" presId="urn:microsoft.com/office/officeart/2005/8/layout/hProcess6"/>
    <dgm:cxn modelId="{F207BE1E-4804-43D6-B165-2D5BD97ED51B}" type="presParOf" srcId="{0D0AD100-C8D5-475D-B652-CBFDAD990A70}" destId="{CE668467-9A71-48D5-9668-F140D20EF8F9}" srcOrd="0" destOrd="0" presId="urn:microsoft.com/office/officeart/2005/8/layout/hProcess6"/>
    <dgm:cxn modelId="{750D83BC-0DB0-4244-9572-CBEFF7411267}" type="presParOf" srcId="{0D0AD100-C8D5-475D-B652-CBFDAD990A70}" destId="{63BF4F9E-DFD3-4F32-BB83-EDA34B3186AB}" srcOrd="1" destOrd="0" presId="urn:microsoft.com/office/officeart/2005/8/layout/hProcess6"/>
    <dgm:cxn modelId="{05EEFB4E-54A5-4C3A-A198-D94550657B06}" type="presParOf" srcId="{0D0AD100-C8D5-475D-B652-CBFDAD990A70}" destId="{56FD2A42-E9D7-4817-8A00-A6180A37758A}" srcOrd="2" destOrd="0" presId="urn:microsoft.com/office/officeart/2005/8/layout/hProcess6"/>
    <dgm:cxn modelId="{4D99AA0E-3B0B-4593-A928-79A60E3C9749}" type="presParOf" srcId="{0D0AD100-C8D5-475D-B652-CBFDAD990A70}" destId="{BD20842E-DDAC-4D2A-81A6-5E7B3DC6A9BA}" srcOrd="3" destOrd="0" presId="urn:microsoft.com/office/officeart/2005/8/layout/hProcess6"/>
    <dgm:cxn modelId="{B0DB9CC0-0439-462B-B2F9-61B3441CA20D}" type="presParOf" srcId="{A5E42E5A-1F14-444C-8D42-E6AA57977A47}" destId="{D1551DF3-10EE-4460-8C6B-8F66703DA7F7}" srcOrd="3" destOrd="0" presId="urn:microsoft.com/office/officeart/2005/8/layout/hProcess6"/>
    <dgm:cxn modelId="{5FDF3D4C-B231-4E7A-A119-4B45671099AB}" type="presParOf" srcId="{A5E42E5A-1F14-444C-8D42-E6AA57977A47}" destId="{20F60610-F71F-4DA0-8D4B-245E93FB2FAA}" srcOrd="4" destOrd="0" presId="urn:microsoft.com/office/officeart/2005/8/layout/hProcess6"/>
    <dgm:cxn modelId="{7C247BCC-2625-494C-BA9B-6210F4C9F835}" type="presParOf" srcId="{20F60610-F71F-4DA0-8D4B-245E93FB2FAA}" destId="{6E8193CF-467D-424C-881E-873B8B07C5A2}" srcOrd="0" destOrd="0" presId="urn:microsoft.com/office/officeart/2005/8/layout/hProcess6"/>
    <dgm:cxn modelId="{D288E975-4E94-4CA4-A6ED-43509FC63ABD}" type="presParOf" srcId="{20F60610-F71F-4DA0-8D4B-245E93FB2FAA}" destId="{25708548-ACE5-456A-9BB2-8335CF56201B}" srcOrd="1" destOrd="0" presId="urn:microsoft.com/office/officeart/2005/8/layout/hProcess6"/>
    <dgm:cxn modelId="{02F297B2-636E-4E2E-B7B5-4A8E1C4946F5}" type="presParOf" srcId="{20F60610-F71F-4DA0-8D4B-245E93FB2FAA}" destId="{6CD1B83E-A39D-4414-BCC7-A9116F1953AE}" srcOrd="2" destOrd="0" presId="urn:microsoft.com/office/officeart/2005/8/layout/hProcess6"/>
    <dgm:cxn modelId="{63FC23D5-166A-4992-B233-27BD6A706EE3}" type="presParOf" srcId="{20F60610-F71F-4DA0-8D4B-245E93FB2FAA}" destId="{51AD05C7-9BB6-4F43-AAA2-1D0412419A6C}"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FB202F-FB08-4046-B511-8154FB49289C}" type="doc">
      <dgm:prSet loTypeId="urn:microsoft.com/office/officeart/2005/8/layout/orgChart1" loCatId="hierarchy" qsTypeId="urn:microsoft.com/office/officeart/2005/8/quickstyle/simple1" qsCatId="simple" csTypeId="urn:microsoft.com/office/officeart/2005/8/colors/accent3_1" csCatId="accent3" phldr="1"/>
      <dgm:spPr/>
      <dgm:t>
        <a:bodyPr/>
        <a:lstStyle/>
        <a:p>
          <a:endParaRPr lang="zh-CN" altLang="en-US"/>
        </a:p>
      </dgm:t>
    </dgm:pt>
    <dgm:pt modelId="{5B2E383B-9F26-4DA9-983E-E153C7FFFA10}">
      <dgm:prSet custT="1"/>
      <dgm:spPr/>
      <dgm:t>
        <a:bodyPr/>
        <a:lstStyle/>
        <a:p>
          <a:pPr rtl="0"/>
          <a:r>
            <a:rPr lang="zh-CN" altLang="en-US" sz="2400" dirty="0"/>
            <a:t>所有损害优化的方法都是正则化。</a:t>
          </a:r>
        </a:p>
      </dgm:t>
    </dgm:pt>
    <dgm:pt modelId="{1C7A80F1-86C4-424F-9840-90BCB07D654B}" type="sibTrans" cxnId="{C81B5CC3-E7EF-4012-9950-B3EC99F54573}">
      <dgm:prSet/>
      <dgm:spPr/>
      <dgm:t>
        <a:bodyPr/>
        <a:lstStyle/>
        <a:p>
          <a:endParaRPr lang="zh-CN" altLang="en-US" sz="1000"/>
        </a:p>
      </dgm:t>
    </dgm:pt>
    <dgm:pt modelId="{0BDF28E4-3DD2-49C4-ADA0-8A4D042CDCAA}" type="parTrans" cxnId="{C81B5CC3-E7EF-4012-9950-B3EC99F54573}">
      <dgm:prSet/>
      <dgm:spPr/>
      <dgm:t>
        <a:bodyPr/>
        <a:lstStyle/>
        <a:p>
          <a:endParaRPr lang="zh-CN" altLang="en-US" sz="1000"/>
        </a:p>
      </dgm:t>
    </dgm:pt>
    <dgm:pt modelId="{DB307B8E-5B07-4FB9-927C-FCB1686BA255}">
      <dgm:prSet custT="1"/>
      <dgm:spPr/>
      <dgm:t>
        <a:bodyPr/>
        <a:lstStyle/>
        <a:p>
          <a:pPr rtl="0"/>
          <a:r>
            <a:rPr lang="zh-CN" altLang="en-US" sz="2000" dirty="0"/>
            <a:t>增加优化约束</a:t>
          </a:r>
          <a:endParaRPr lang="en-US" altLang="zh-CN" sz="2000" dirty="0"/>
        </a:p>
      </dgm:t>
    </dgm:pt>
    <dgm:pt modelId="{A9229453-57E9-4A0C-9186-0D49225E969E}" type="sibTrans" cxnId="{DA53CB38-9F6B-4C21-BD28-D1F63551230E}">
      <dgm:prSet/>
      <dgm:spPr/>
      <dgm:t>
        <a:bodyPr/>
        <a:lstStyle/>
        <a:p>
          <a:endParaRPr lang="zh-CN" altLang="en-US" sz="1000"/>
        </a:p>
      </dgm:t>
    </dgm:pt>
    <dgm:pt modelId="{40A169F2-70EE-4009-97A2-C1E2CA251AE8}" type="parTrans" cxnId="{DA53CB38-9F6B-4C21-BD28-D1F63551230E}">
      <dgm:prSet/>
      <dgm:spPr/>
      <dgm:t>
        <a:bodyPr/>
        <a:lstStyle/>
        <a:p>
          <a:endParaRPr lang="zh-CN" altLang="en-US" sz="1000"/>
        </a:p>
      </dgm:t>
    </dgm:pt>
    <dgm:pt modelId="{3A66B05C-C306-4566-ADB4-BD58EF99E13F}">
      <dgm:prSet custT="1"/>
      <dgm:spPr/>
      <dgm:t>
        <a:bodyPr/>
        <a:lstStyle/>
        <a:p>
          <a:pPr rtl="0"/>
          <a:r>
            <a:rPr lang="zh-CN" altLang="en-US" sz="2000" dirty="0"/>
            <a:t>干扰优化过程</a:t>
          </a:r>
        </a:p>
      </dgm:t>
    </dgm:pt>
    <dgm:pt modelId="{C0EB23F3-E30C-4600-81D9-825401C2251F}" type="sibTrans" cxnId="{B37680F7-BA20-4DD0-BBFC-22FFC6988DAB}">
      <dgm:prSet/>
      <dgm:spPr/>
      <dgm:t>
        <a:bodyPr/>
        <a:lstStyle/>
        <a:p>
          <a:endParaRPr lang="zh-CN" altLang="en-US" sz="1000"/>
        </a:p>
      </dgm:t>
    </dgm:pt>
    <dgm:pt modelId="{013B59AA-A8DF-4C7C-9DB4-7BB8FC4371C0}" type="parTrans" cxnId="{B37680F7-BA20-4DD0-BBFC-22FFC6988DAB}">
      <dgm:prSet/>
      <dgm:spPr/>
      <dgm:t>
        <a:bodyPr/>
        <a:lstStyle/>
        <a:p>
          <a:endParaRPr lang="zh-CN" altLang="en-US" sz="1000"/>
        </a:p>
      </dgm:t>
    </dgm:pt>
    <dgm:pt modelId="{674A3CB7-FDA9-44AE-915F-54F6508BD0EE}" type="pres">
      <dgm:prSet presAssocID="{F6FB202F-FB08-4046-B511-8154FB49289C}" presName="hierChild1" presStyleCnt="0">
        <dgm:presLayoutVars>
          <dgm:orgChart val="1"/>
          <dgm:chPref val="1"/>
          <dgm:dir/>
          <dgm:animOne val="branch"/>
          <dgm:animLvl val="lvl"/>
          <dgm:resizeHandles/>
        </dgm:presLayoutVars>
      </dgm:prSet>
      <dgm:spPr/>
    </dgm:pt>
    <dgm:pt modelId="{D8A5553F-946F-42F6-B0C2-579C504334D7}" type="pres">
      <dgm:prSet presAssocID="{5B2E383B-9F26-4DA9-983E-E153C7FFFA10}" presName="hierRoot1" presStyleCnt="0">
        <dgm:presLayoutVars>
          <dgm:hierBranch val="init"/>
        </dgm:presLayoutVars>
      </dgm:prSet>
      <dgm:spPr/>
    </dgm:pt>
    <dgm:pt modelId="{D50CC31B-43F6-4201-B273-994815EA301A}" type="pres">
      <dgm:prSet presAssocID="{5B2E383B-9F26-4DA9-983E-E153C7FFFA10}" presName="rootComposite1" presStyleCnt="0"/>
      <dgm:spPr/>
    </dgm:pt>
    <dgm:pt modelId="{D05EC9E0-8F5D-45CB-A733-A5612A87189B}" type="pres">
      <dgm:prSet presAssocID="{5B2E383B-9F26-4DA9-983E-E153C7FFFA10}" presName="rootText1" presStyleLbl="node0" presStyleIdx="0" presStyleCnt="1" custScaleX="150755" custScaleY="34804">
        <dgm:presLayoutVars>
          <dgm:chPref val="3"/>
        </dgm:presLayoutVars>
      </dgm:prSet>
      <dgm:spPr/>
    </dgm:pt>
    <dgm:pt modelId="{0A43440D-1F09-40F2-B6E7-0FC9C4298197}" type="pres">
      <dgm:prSet presAssocID="{5B2E383B-9F26-4DA9-983E-E153C7FFFA10}" presName="rootConnector1" presStyleLbl="node1" presStyleIdx="0" presStyleCnt="0"/>
      <dgm:spPr/>
    </dgm:pt>
    <dgm:pt modelId="{5D01162B-4530-4E40-A0F9-1F982BE9578B}" type="pres">
      <dgm:prSet presAssocID="{5B2E383B-9F26-4DA9-983E-E153C7FFFA10}" presName="hierChild2" presStyleCnt="0"/>
      <dgm:spPr/>
    </dgm:pt>
    <dgm:pt modelId="{AF461715-315F-4B67-AE64-A74F48E9AF89}" type="pres">
      <dgm:prSet presAssocID="{40A169F2-70EE-4009-97A2-C1E2CA251AE8}" presName="Name37" presStyleLbl="parChTrans1D2" presStyleIdx="0" presStyleCnt="2"/>
      <dgm:spPr/>
    </dgm:pt>
    <dgm:pt modelId="{10C067CD-E0A3-4180-9A83-FAE111F9A168}" type="pres">
      <dgm:prSet presAssocID="{DB307B8E-5B07-4FB9-927C-FCB1686BA255}" presName="hierRoot2" presStyleCnt="0">
        <dgm:presLayoutVars>
          <dgm:hierBranch val="init"/>
        </dgm:presLayoutVars>
      </dgm:prSet>
      <dgm:spPr/>
    </dgm:pt>
    <dgm:pt modelId="{5AB19431-C5EF-439D-8E18-25FA79D57CB7}" type="pres">
      <dgm:prSet presAssocID="{DB307B8E-5B07-4FB9-927C-FCB1686BA255}" presName="rootComposite" presStyleCnt="0"/>
      <dgm:spPr/>
    </dgm:pt>
    <dgm:pt modelId="{D2B477F3-791F-46FC-A50D-FA3601860E25}" type="pres">
      <dgm:prSet presAssocID="{DB307B8E-5B07-4FB9-927C-FCB1686BA255}" presName="rootText" presStyleLbl="node2" presStyleIdx="0" presStyleCnt="2" custScaleY="34615">
        <dgm:presLayoutVars>
          <dgm:chPref val="3"/>
        </dgm:presLayoutVars>
      </dgm:prSet>
      <dgm:spPr/>
    </dgm:pt>
    <dgm:pt modelId="{3E20DBAE-BE56-4FE8-B27C-7A331CE5D7F0}" type="pres">
      <dgm:prSet presAssocID="{DB307B8E-5B07-4FB9-927C-FCB1686BA255}" presName="rootConnector" presStyleLbl="node2" presStyleIdx="0" presStyleCnt="2"/>
      <dgm:spPr/>
    </dgm:pt>
    <dgm:pt modelId="{65DB62D2-7EC5-482F-AC65-C0B9E2943960}" type="pres">
      <dgm:prSet presAssocID="{DB307B8E-5B07-4FB9-927C-FCB1686BA255}" presName="hierChild4" presStyleCnt="0"/>
      <dgm:spPr/>
    </dgm:pt>
    <dgm:pt modelId="{229FEED3-1781-4CCD-9286-7FD2B3B2E358}" type="pres">
      <dgm:prSet presAssocID="{DB307B8E-5B07-4FB9-927C-FCB1686BA255}" presName="hierChild5" presStyleCnt="0"/>
      <dgm:spPr/>
    </dgm:pt>
    <dgm:pt modelId="{E5BF9C94-5509-4F79-AC82-D0991D6614CC}" type="pres">
      <dgm:prSet presAssocID="{013B59AA-A8DF-4C7C-9DB4-7BB8FC4371C0}" presName="Name37" presStyleLbl="parChTrans1D2" presStyleIdx="1" presStyleCnt="2"/>
      <dgm:spPr/>
    </dgm:pt>
    <dgm:pt modelId="{1C1CF193-258F-4481-B8DE-A7777F3305D8}" type="pres">
      <dgm:prSet presAssocID="{3A66B05C-C306-4566-ADB4-BD58EF99E13F}" presName="hierRoot2" presStyleCnt="0">
        <dgm:presLayoutVars>
          <dgm:hierBranch val="init"/>
        </dgm:presLayoutVars>
      </dgm:prSet>
      <dgm:spPr/>
    </dgm:pt>
    <dgm:pt modelId="{9E3C3702-DC4A-43B6-A3E2-DADBF31B21CF}" type="pres">
      <dgm:prSet presAssocID="{3A66B05C-C306-4566-ADB4-BD58EF99E13F}" presName="rootComposite" presStyleCnt="0"/>
      <dgm:spPr/>
    </dgm:pt>
    <dgm:pt modelId="{7509D6B6-898D-4FC7-8441-00720BF18D07}" type="pres">
      <dgm:prSet presAssocID="{3A66B05C-C306-4566-ADB4-BD58EF99E13F}" presName="rootText" presStyleLbl="node2" presStyleIdx="1" presStyleCnt="2" custScaleY="33749">
        <dgm:presLayoutVars>
          <dgm:chPref val="3"/>
        </dgm:presLayoutVars>
      </dgm:prSet>
      <dgm:spPr/>
    </dgm:pt>
    <dgm:pt modelId="{9A3819C4-B074-4F09-9908-28A73234B65F}" type="pres">
      <dgm:prSet presAssocID="{3A66B05C-C306-4566-ADB4-BD58EF99E13F}" presName="rootConnector" presStyleLbl="node2" presStyleIdx="1" presStyleCnt="2"/>
      <dgm:spPr/>
    </dgm:pt>
    <dgm:pt modelId="{137C4903-F1AB-4060-9A22-B1B7A38EE454}" type="pres">
      <dgm:prSet presAssocID="{3A66B05C-C306-4566-ADB4-BD58EF99E13F}" presName="hierChild4" presStyleCnt="0"/>
      <dgm:spPr/>
    </dgm:pt>
    <dgm:pt modelId="{B497FEF9-BFC3-4C64-82D5-9CA965BE9AEE}" type="pres">
      <dgm:prSet presAssocID="{3A66B05C-C306-4566-ADB4-BD58EF99E13F}" presName="hierChild5" presStyleCnt="0"/>
      <dgm:spPr/>
    </dgm:pt>
    <dgm:pt modelId="{F596C27B-3FC2-44CD-99BD-6CB3BDC98BE1}" type="pres">
      <dgm:prSet presAssocID="{5B2E383B-9F26-4DA9-983E-E153C7FFFA10}" presName="hierChild3" presStyleCnt="0"/>
      <dgm:spPr/>
    </dgm:pt>
  </dgm:ptLst>
  <dgm:cxnLst>
    <dgm:cxn modelId="{36FB4D0B-6E75-4594-9473-CB7A73DE5504}" type="presOf" srcId="{3A66B05C-C306-4566-ADB4-BD58EF99E13F}" destId="{7509D6B6-898D-4FC7-8441-00720BF18D07}" srcOrd="0" destOrd="0" presId="urn:microsoft.com/office/officeart/2005/8/layout/orgChart1"/>
    <dgm:cxn modelId="{6654731C-A0C1-47C8-838A-15E501E44BA8}" type="presOf" srcId="{DB307B8E-5B07-4FB9-927C-FCB1686BA255}" destId="{3E20DBAE-BE56-4FE8-B27C-7A331CE5D7F0}" srcOrd="1" destOrd="0" presId="urn:microsoft.com/office/officeart/2005/8/layout/orgChart1"/>
    <dgm:cxn modelId="{427C0627-9AAC-4073-AE52-5F3B8739AC38}" type="presOf" srcId="{40A169F2-70EE-4009-97A2-C1E2CA251AE8}" destId="{AF461715-315F-4B67-AE64-A74F48E9AF89}" srcOrd="0" destOrd="0" presId="urn:microsoft.com/office/officeart/2005/8/layout/orgChart1"/>
    <dgm:cxn modelId="{C368E529-D3E7-482C-9A8D-1C3C5958F504}" type="presOf" srcId="{5B2E383B-9F26-4DA9-983E-E153C7FFFA10}" destId="{D05EC9E0-8F5D-45CB-A733-A5612A87189B}" srcOrd="0" destOrd="0" presId="urn:microsoft.com/office/officeart/2005/8/layout/orgChart1"/>
    <dgm:cxn modelId="{7195E82B-8D5F-4392-B8BE-4E0E1FF07FAB}" type="presOf" srcId="{3A66B05C-C306-4566-ADB4-BD58EF99E13F}" destId="{9A3819C4-B074-4F09-9908-28A73234B65F}" srcOrd="1" destOrd="0" presId="urn:microsoft.com/office/officeart/2005/8/layout/orgChart1"/>
    <dgm:cxn modelId="{DA53CB38-9F6B-4C21-BD28-D1F63551230E}" srcId="{5B2E383B-9F26-4DA9-983E-E153C7FFFA10}" destId="{DB307B8E-5B07-4FB9-927C-FCB1686BA255}" srcOrd="0" destOrd="0" parTransId="{40A169F2-70EE-4009-97A2-C1E2CA251AE8}" sibTransId="{A9229453-57E9-4A0C-9186-0D49225E969E}"/>
    <dgm:cxn modelId="{95258471-3EC3-4E26-A09A-7D644341A566}" type="presOf" srcId="{DB307B8E-5B07-4FB9-927C-FCB1686BA255}" destId="{D2B477F3-791F-46FC-A50D-FA3601860E25}" srcOrd="0" destOrd="0" presId="urn:microsoft.com/office/officeart/2005/8/layout/orgChart1"/>
    <dgm:cxn modelId="{31C936BC-FB27-4336-980E-9471750D1238}" type="presOf" srcId="{5B2E383B-9F26-4DA9-983E-E153C7FFFA10}" destId="{0A43440D-1F09-40F2-B6E7-0FC9C4298197}" srcOrd="1" destOrd="0" presId="urn:microsoft.com/office/officeart/2005/8/layout/orgChart1"/>
    <dgm:cxn modelId="{C81B5CC3-E7EF-4012-9950-B3EC99F54573}" srcId="{F6FB202F-FB08-4046-B511-8154FB49289C}" destId="{5B2E383B-9F26-4DA9-983E-E153C7FFFA10}" srcOrd="0" destOrd="0" parTransId="{0BDF28E4-3DD2-49C4-ADA0-8A4D042CDCAA}" sibTransId="{1C7A80F1-86C4-424F-9840-90BCB07D654B}"/>
    <dgm:cxn modelId="{F98C9DC3-DA36-491B-BE8A-49718298771D}" type="presOf" srcId="{013B59AA-A8DF-4C7C-9DB4-7BB8FC4371C0}" destId="{E5BF9C94-5509-4F79-AC82-D0991D6614CC}" srcOrd="0" destOrd="0" presId="urn:microsoft.com/office/officeart/2005/8/layout/orgChart1"/>
    <dgm:cxn modelId="{E85F0AE4-1E42-488C-8540-8269B15AB553}" type="presOf" srcId="{F6FB202F-FB08-4046-B511-8154FB49289C}" destId="{674A3CB7-FDA9-44AE-915F-54F6508BD0EE}" srcOrd="0" destOrd="0" presId="urn:microsoft.com/office/officeart/2005/8/layout/orgChart1"/>
    <dgm:cxn modelId="{B37680F7-BA20-4DD0-BBFC-22FFC6988DAB}" srcId="{5B2E383B-9F26-4DA9-983E-E153C7FFFA10}" destId="{3A66B05C-C306-4566-ADB4-BD58EF99E13F}" srcOrd="1" destOrd="0" parTransId="{013B59AA-A8DF-4C7C-9DB4-7BB8FC4371C0}" sibTransId="{C0EB23F3-E30C-4600-81D9-825401C2251F}"/>
    <dgm:cxn modelId="{2FA9753B-29B0-493D-92E5-557749249353}" type="presParOf" srcId="{674A3CB7-FDA9-44AE-915F-54F6508BD0EE}" destId="{D8A5553F-946F-42F6-B0C2-579C504334D7}" srcOrd="0" destOrd="0" presId="urn:microsoft.com/office/officeart/2005/8/layout/orgChart1"/>
    <dgm:cxn modelId="{B0DF0D19-AFBB-43CD-A198-CC1DE0405EFE}" type="presParOf" srcId="{D8A5553F-946F-42F6-B0C2-579C504334D7}" destId="{D50CC31B-43F6-4201-B273-994815EA301A}" srcOrd="0" destOrd="0" presId="urn:microsoft.com/office/officeart/2005/8/layout/orgChart1"/>
    <dgm:cxn modelId="{F9AE60C6-B311-4649-8FD4-D97CB622E98D}" type="presParOf" srcId="{D50CC31B-43F6-4201-B273-994815EA301A}" destId="{D05EC9E0-8F5D-45CB-A733-A5612A87189B}" srcOrd="0" destOrd="0" presId="urn:microsoft.com/office/officeart/2005/8/layout/orgChart1"/>
    <dgm:cxn modelId="{2A1159F2-69D0-4472-B3F6-FD3CB5B31A09}" type="presParOf" srcId="{D50CC31B-43F6-4201-B273-994815EA301A}" destId="{0A43440D-1F09-40F2-B6E7-0FC9C4298197}" srcOrd="1" destOrd="0" presId="urn:microsoft.com/office/officeart/2005/8/layout/orgChart1"/>
    <dgm:cxn modelId="{DE206A20-A518-43CC-9817-EFFB038FF251}" type="presParOf" srcId="{D8A5553F-946F-42F6-B0C2-579C504334D7}" destId="{5D01162B-4530-4E40-A0F9-1F982BE9578B}" srcOrd="1" destOrd="0" presId="urn:microsoft.com/office/officeart/2005/8/layout/orgChart1"/>
    <dgm:cxn modelId="{7C6170A1-2253-4E72-A60A-DB42E1E8F2BF}" type="presParOf" srcId="{5D01162B-4530-4E40-A0F9-1F982BE9578B}" destId="{AF461715-315F-4B67-AE64-A74F48E9AF89}" srcOrd="0" destOrd="0" presId="urn:microsoft.com/office/officeart/2005/8/layout/orgChart1"/>
    <dgm:cxn modelId="{702D16E9-AA5D-4D8A-8C72-C4EAB4DA237B}" type="presParOf" srcId="{5D01162B-4530-4E40-A0F9-1F982BE9578B}" destId="{10C067CD-E0A3-4180-9A83-FAE111F9A168}" srcOrd="1" destOrd="0" presId="urn:microsoft.com/office/officeart/2005/8/layout/orgChart1"/>
    <dgm:cxn modelId="{264DADD9-AB17-444E-AA59-4B97A37BFAB9}" type="presParOf" srcId="{10C067CD-E0A3-4180-9A83-FAE111F9A168}" destId="{5AB19431-C5EF-439D-8E18-25FA79D57CB7}" srcOrd="0" destOrd="0" presId="urn:microsoft.com/office/officeart/2005/8/layout/orgChart1"/>
    <dgm:cxn modelId="{9C8D79CE-B2AF-42B8-B3B5-2BA1D5ED5728}" type="presParOf" srcId="{5AB19431-C5EF-439D-8E18-25FA79D57CB7}" destId="{D2B477F3-791F-46FC-A50D-FA3601860E25}" srcOrd="0" destOrd="0" presId="urn:microsoft.com/office/officeart/2005/8/layout/orgChart1"/>
    <dgm:cxn modelId="{DF2538B9-2F08-4098-870B-6FDD59738EE1}" type="presParOf" srcId="{5AB19431-C5EF-439D-8E18-25FA79D57CB7}" destId="{3E20DBAE-BE56-4FE8-B27C-7A331CE5D7F0}" srcOrd="1" destOrd="0" presId="urn:microsoft.com/office/officeart/2005/8/layout/orgChart1"/>
    <dgm:cxn modelId="{3EAF8DF3-B37E-4D34-97B7-D793BD1B4DEC}" type="presParOf" srcId="{10C067CD-E0A3-4180-9A83-FAE111F9A168}" destId="{65DB62D2-7EC5-482F-AC65-C0B9E2943960}" srcOrd="1" destOrd="0" presId="urn:microsoft.com/office/officeart/2005/8/layout/orgChart1"/>
    <dgm:cxn modelId="{942B9EB6-D729-425B-A48C-522FB928DE7F}" type="presParOf" srcId="{10C067CD-E0A3-4180-9A83-FAE111F9A168}" destId="{229FEED3-1781-4CCD-9286-7FD2B3B2E358}" srcOrd="2" destOrd="0" presId="urn:microsoft.com/office/officeart/2005/8/layout/orgChart1"/>
    <dgm:cxn modelId="{C15837D0-87A5-4814-8019-BBD69AA18396}" type="presParOf" srcId="{5D01162B-4530-4E40-A0F9-1F982BE9578B}" destId="{E5BF9C94-5509-4F79-AC82-D0991D6614CC}" srcOrd="2" destOrd="0" presId="urn:microsoft.com/office/officeart/2005/8/layout/orgChart1"/>
    <dgm:cxn modelId="{26CD19A9-B004-478C-93C1-5EE801E2E7B1}" type="presParOf" srcId="{5D01162B-4530-4E40-A0F9-1F982BE9578B}" destId="{1C1CF193-258F-4481-B8DE-A7777F3305D8}" srcOrd="3" destOrd="0" presId="urn:microsoft.com/office/officeart/2005/8/layout/orgChart1"/>
    <dgm:cxn modelId="{0AE45914-BAF4-453A-82EC-10105A8ADC9B}" type="presParOf" srcId="{1C1CF193-258F-4481-B8DE-A7777F3305D8}" destId="{9E3C3702-DC4A-43B6-A3E2-DADBF31B21CF}" srcOrd="0" destOrd="0" presId="urn:microsoft.com/office/officeart/2005/8/layout/orgChart1"/>
    <dgm:cxn modelId="{DC0029A2-C535-4CFF-A665-233F8DBD5ACF}" type="presParOf" srcId="{9E3C3702-DC4A-43B6-A3E2-DADBF31B21CF}" destId="{7509D6B6-898D-4FC7-8441-00720BF18D07}" srcOrd="0" destOrd="0" presId="urn:microsoft.com/office/officeart/2005/8/layout/orgChart1"/>
    <dgm:cxn modelId="{1F1173CE-FDC9-4581-9E88-FB21D25F15FF}" type="presParOf" srcId="{9E3C3702-DC4A-43B6-A3E2-DADBF31B21CF}" destId="{9A3819C4-B074-4F09-9908-28A73234B65F}" srcOrd="1" destOrd="0" presId="urn:microsoft.com/office/officeart/2005/8/layout/orgChart1"/>
    <dgm:cxn modelId="{F2E6235A-13DC-4F25-B4D4-2CDE0545C9ED}" type="presParOf" srcId="{1C1CF193-258F-4481-B8DE-A7777F3305D8}" destId="{137C4903-F1AB-4060-9A22-B1B7A38EE454}" srcOrd="1" destOrd="0" presId="urn:microsoft.com/office/officeart/2005/8/layout/orgChart1"/>
    <dgm:cxn modelId="{7C6DACA4-5D8D-4D73-88A6-1865A2CDB89F}" type="presParOf" srcId="{1C1CF193-258F-4481-B8DE-A7777F3305D8}" destId="{B497FEF9-BFC3-4C64-82D5-9CA965BE9AEE}" srcOrd="2" destOrd="0" presId="urn:microsoft.com/office/officeart/2005/8/layout/orgChart1"/>
    <dgm:cxn modelId="{AB3A4BE4-8473-4E95-B6D5-CFED9DAD8462}" type="presParOf" srcId="{D8A5553F-946F-42F6-B0C2-579C504334D7}" destId="{F596C27B-3FC2-44CD-99BD-6CB3BDC98BE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599F4A-FFFC-45B3-9202-6D6731CFF03E}"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zh-CN" altLang="en-US"/>
        </a:p>
      </dgm:t>
    </dgm:pt>
    <dgm:pt modelId="{D009747E-B121-4B7B-AA01-A0FEED063FCB}">
      <dgm:prSet phldrT="[文本]"/>
      <dgm:spPr/>
      <dgm:t>
        <a:bodyPr/>
        <a:lstStyle/>
        <a:p>
          <a:r>
            <a:rPr lang="zh-CN" altLang="en-US" dirty="0"/>
            <a:t>外部记忆</a:t>
          </a:r>
        </a:p>
      </dgm:t>
    </dgm:pt>
    <dgm:pt modelId="{6EB52A61-80CC-4E0D-B494-3735F6E59CDA}" type="parTrans" cxnId="{09BBDE86-86C1-4CF5-9548-870D72BE1872}">
      <dgm:prSet/>
      <dgm:spPr/>
      <dgm:t>
        <a:bodyPr/>
        <a:lstStyle/>
        <a:p>
          <a:endParaRPr lang="zh-CN" altLang="en-US"/>
        </a:p>
      </dgm:t>
    </dgm:pt>
    <dgm:pt modelId="{75C0DB0C-5AEF-4EEC-8D74-35092EDB814D}" type="sibTrans" cxnId="{09BBDE86-86C1-4CF5-9548-870D72BE1872}">
      <dgm:prSet/>
      <dgm:spPr/>
      <dgm:t>
        <a:bodyPr/>
        <a:lstStyle/>
        <a:p>
          <a:endParaRPr lang="zh-CN" altLang="en-US"/>
        </a:p>
      </dgm:t>
    </dgm:pt>
    <dgm:pt modelId="{81622C5C-1BA9-4520-B9B9-DE28462FF2A6}">
      <dgm:prSet phldrT="[文本]"/>
      <dgm:spPr/>
      <dgm:t>
        <a:bodyPr/>
        <a:lstStyle/>
        <a:p>
          <a:r>
            <a:rPr lang="zh-CN" altLang="en-US" dirty="0"/>
            <a:t>注意力</a:t>
          </a:r>
        </a:p>
      </dgm:t>
    </dgm:pt>
    <dgm:pt modelId="{7187E862-0019-4EFE-86B4-CF86D408BBCD}" type="parTrans" cxnId="{2C3ACCF0-BAD4-4A03-B6F2-75B10E311192}">
      <dgm:prSet/>
      <dgm:spPr/>
      <dgm:t>
        <a:bodyPr/>
        <a:lstStyle/>
        <a:p>
          <a:endParaRPr lang="zh-CN" altLang="en-US"/>
        </a:p>
      </dgm:t>
    </dgm:pt>
    <dgm:pt modelId="{B68E0F0F-1C75-42C7-A390-220A26C3A78D}" type="sibTrans" cxnId="{2C3ACCF0-BAD4-4A03-B6F2-75B10E311192}">
      <dgm:prSet/>
      <dgm:spPr/>
      <dgm:t>
        <a:bodyPr/>
        <a:lstStyle/>
        <a:p>
          <a:endParaRPr lang="zh-CN" altLang="en-US"/>
        </a:p>
      </dgm:t>
    </dgm:pt>
    <dgm:pt modelId="{C9346809-28AE-4A2E-815C-C20A7109B3F2}" type="pres">
      <dgm:prSet presAssocID="{17599F4A-FFFC-45B3-9202-6D6731CFF03E}" presName="Name0" presStyleCnt="0">
        <dgm:presLayoutVars>
          <dgm:chMax val="7"/>
          <dgm:chPref val="7"/>
          <dgm:dir/>
          <dgm:animLvl val="lvl"/>
        </dgm:presLayoutVars>
      </dgm:prSet>
      <dgm:spPr/>
    </dgm:pt>
    <dgm:pt modelId="{27BE7924-128C-49CE-B951-7986146EFA3E}" type="pres">
      <dgm:prSet presAssocID="{D009747E-B121-4B7B-AA01-A0FEED063FCB}" presName="Accent1" presStyleCnt="0"/>
      <dgm:spPr/>
    </dgm:pt>
    <dgm:pt modelId="{88EBA6BD-99FF-4F36-9D21-0B17453B9B70}" type="pres">
      <dgm:prSet presAssocID="{D009747E-B121-4B7B-AA01-A0FEED063FCB}" presName="Accent" presStyleLbl="node1" presStyleIdx="0" presStyleCnt="2"/>
      <dgm:spPr/>
    </dgm:pt>
    <dgm:pt modelId="{EDEAEB30-739B-4C56-8D2B-36D81A119BE5}" type="pres">
      <dgm:prSet presAssocID="{D009747E-B121-4B7B-AA01-A0FEED063FCB}" presName="Parent1" presStyleLbl="revTx" presStyleIdx="0" presStyleCnt="2">
        <dgm:presLayoutVars>
          <dgm:chMax val="1"/>
          <dgm:chPref val="1"/>
          <dgm:bulletEnabled val="1"/>
        </dgm:presLayoutVars>
      </dgm:prSet>
      <dgm:spPr/>
    </dgm:pt>
    <dgm:pt modelId="{7455C857-DD37-4A35-A479-3F9DEDEC8378}" type="pres">
      <dgm:prSet presAssocID="{81622C5C-1BA9-4520-B9B9-DE28462FF2A6}" presName="Accent2" presStyleCnt="0"/>
      <dgm:spPr/>
    </dgm:pt>
    <dgm:pt modelId="{018A8A1F-C64E-4FDB-AD4E-D0EC35EE97C9}" type="pres">
      <dgm:prSet presAssocID="{81622C5C-1BA9-4520-B9B9-DE28462FF2A6}" presName="Accent" presStyleLbl="node1" presStyleIdx="1" presStyleCnt="2"/>
      <dgm:spPr/>
    </dgm:pt>
    <dgm:pt modelId="{1555D0F5-E45C-49DF-B7A9-8FD8028AB267}" type="pres">
      <dgm:prSet presAssocID="{81622C5C-1BA9-4520-B9B9-DE28462FF2A6}" presName="Parent2" presStyleLbl="revTx" presStyleIdx="1" presStyleCnt="2">
        <dgm:presLayoutVars>
          <dgm:chMax val="1"/>
          <dgm:chPref val="1"/>
          <dgm:bulletEnabled val="1"/>
        </dgm:presLayoutVars>
      </dgm:prSet>
      <dgm:spPr/>
    </dgm:pt>
  </dgm:ptLst>
  <dgm:cxnLst>
    <dgm:cxn modelId="{7201EB27-3707-4D20-9961-F0F935A20C51}" type="presOf" srcId="{17599F4A-FFFC-45B3-9202-6D6731CFF03E}" destId="{C9346809-28AE-4A2E-815C-C20A7109B3F2}" srcOrd="0" destOrd="0" presId="urn:microsoft.com/office/officeart/2009/layout/CircleArrowProcess"/>
    <dgm:cxn modelId="{C8F24738-2648-49F0-ADAA-56096FD2CF14}" type="presOf" srcId="{D009747E-B121-4B7B-AA01-A0FEED063FCB}" destId="{EDEAEB30-739B-4C56-8D2B-36D81A119BE5}" srcOrd="0" destOrd="0" presId="urn:microsoft.com/office/officeart/2009/layout/CircleArrowProcess"/>
    <dgm:cxn modelId="{09BBDE86-86C1-4CF5-9548-870D72BE1872}" srcId="{17599F4A-FFFC-45B3-9202-6D6731CFF03E}" destId="{D009747E-B121-4B7B-AA01-A0FEED063FCB}" srcOrd="0" destOrd="0" parTransId="{6EB52A61-80CC-4E0D-B494-3735F6E59CDA}" sibTransId="{75C0DB0C-5AEF-4EEC-8D74-35092EDB814D}"/>
    <dgm:cxn modelId="{01C353E9-653F-4ED6-ABCB-A96DC6235BAA}" type="presOf" srcId="{81622C5C-1BA9-4520-B9B9-DE28462FF2A6}" destId="{1555D0F5-E45C-49DF-B7A9-8FD8028AB267}" srcOrd="0" destOrd="0" presId="urn:microsoft.com/office/officeart/2009/layout/CircleArrowProcess"/>
    <dgm:cxn modelId="{2C3ACCF0-BAD4-4A03-B6F2-75B10E311192}" srcId="{17599F4A-FFFC-45B3-9202-6D6731CFF03E}" destId="{81622C5C-1BA9-4520-B9B9-DE28462FF2A6}" srcOrd="1" destOrd="0" parTransId="{7187E862-0019-4EFE-86B4-CF86D408BBCD}" sibTransId="{B68E0F0F-1C75-42C7-A390-220A26C3A78D}"/>
    <dgm:cxn modelId="{09C92DEE-45DD-481D-BB39-195BDEEA084B}" type="presParOf" srcId="{C9346809-28AE-4A2E-815C-C20A7109B3F2}" destId="{27BE7924-128C-49CE-B951-7986146EFA3E}" srcOrd="0" destOrd="0" presId="urn:microsoft.com/office/officeart/2009/layout/CircleArrowProcess"/>
    <dgm:cxn modelId="{D6A00CB0-037D-47F8-A0E4-689D26B6C83F}" type="presParOf" srcId="{27BE7924-128C-49CE-B951-7986146EFA3E}" destId="{88EBA6BD-99FF-4F36-9D21-0B17453B9B70}" srcOrd="0" destOrd="0" presId="urn:microsoft.com/office/officeart/2009/layout/CircleArrowProcess"/>
    <dgm:cxn modelId="{E30B67D2-9315-4B44-9473-5C74B76F5649}" type="presParOf" srcId="{C9346809-28AE-4A2E-815C-C20A7109B3F2}" destId="{EDEAEB30-739B-4C56-8D2B-36D81A119BE5}" srcOrd="1" destOrd="0" presId="urn:microsoft.com/office/officeart/2009/layout/CircleArrowProcess"/>
    <dgm:cxn modelId="{3D776876-F5A8-4DB4-BE97-C23133B3D62C}" type="presParOf" srcId="{C9346809-28AE-4A2E-815C-C20A7109B3F2}" destId="{7455C857-DD37-4A35-A479-3F9DEDEC8378}" srcOrd="2" destOrd="0" presId="urn:microsoft.com/office/officeart/2009/layout/CircleArrowProcess"/>
    <dgm:cxn modelId="{B5B4168A-5DE0-4F7A-B4D4-B8089D2A376D}" type="presParOf" srcId="{7455C857-DD37-4A35-A479-3F9DEDEC8378}" destId="{018A8A1F-C64E-4FDB-AD4E-D0EC35EE97C9}" srcOrd="0" destOrd="0" presId="urn:microsoft.com/office/officeart/2009/layout/CircleArrowProcess"/>
    <dgm:cxn modelId="{883D89A2-BB83-4164-8AC8-23DEB923DE18}" type="presParOf" srcId="{C9346809-28AE-4A2E-815C-C20A7109B3F2}" destId="{1555D0F5-E45C-49DF-B7A9-8FD8028AB267}"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EADA0C-AA6C-402E-B8D7-480F452FC06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CN" altLang="en-US"/>
        </a:p>
      </dgm:t>
    </dgm:pt>
    <dgm:pt modelId="{08B94F8A-59E0-439A-8902-125EDA7C893B}">
      <dgm:prSet phldrT="[文本]"/>
      <dgm:spPr/>
      <dgm:t>
        <a:bodyPr/>
        <a:lstStyle/>
        <a:p>
          <a:r>
            <a:rPr lang="zh-CN" altLang="en-US" dirty="0"/>
            <a:t>网络容量</a:t>
          </a:r>
        </a:p>
      </dgm:t>
    </dgm:pt>
    <dgm:pt modelId="{A1980261-0885-4BB4-ACAC-175BEFC0BACA}" type="parTrans" cxnId="{61BEC747-8933-4EAE-BCFB-EE0FA4038035}">
      <dgm:prSet/>
      <dgm:spPr/>
      <dgm:t>
        <a:bodyPr/>
        <a:lstStyle/>
        <a:p>
          <a:endParaRPr lang="zh-CN" altLang="en-US"/>
        </a:p>
      </dgm:t>
    </dgm:pt>
    <dgm:pt modelId="{4C3EC101-293A-4A4D-8F0B-B6BF739A7676}" type="sibTrans" cxnId="{61BEC747-8933-4EAE-BCFB-EE0FA4038035}">
      <dgm:prSet/>
      <dgm:spPr/>
      <dgm:t>
        <a:bodyPr/>
        <a:lstStyle/>
        <a:p>
          <a:endParaRPr lang="zh-CN" altLang="en-US"/>
        </a:p>
      </dgm:t>
    </dgm:pt>
    <dgm:pt modelId="{4BD5B15D-E8A3-45AF-B65B-588415690B7D}">
      <dgm:prSet phldrT="[文本]"/>
      <dgm:spPr/>
      <dgm:t>
        <a:bodyPr/>
        <a:lstStyle/>
        <a:p>
          <a:r>
            <a:rPr lang="zh-CN" altLang="en-US" dirty="0"/>
            <a:t>引入外部记忆</a:t>
          </a:r>
        </a:p>
      </dgm:t>
    </dgm:pt>
    <dgm:pt modelId="{832A4AFF-77DC-4A42-977D-5966D224C3F8}" type="parTrans" cxnId="{C6157E46-290C-4757-8CE5-FC29F14A01F6}">
      <dgm:prSet/>
      <dgm:spPr/>
      <dgm:t>
        <a:bodyPr/>
        <a:lstStyle/>
        <a:p>
          <a:endParaRPr lang="zh-CN" altLang="en-US"/>
        </a:p>
      </dgm:t>
    </dgm:pt>
    <dgm:pt modelId="{DB0FF187-D584-499A-8D16-E00D20120CB1}" type="sibTrans" cxnId="{C6157E46-290C-4757-8CE5-FC29F14A01F6}">
      <dgm:prSet/>
      <dgm:spPr/>
      <dgm:t>
        <a:bodyPr/>
        <a:lstStyle/>
        <a:p>
          <a:endParaRPr lang="zh-CN" altLang="en-US"/>
        </a:p>
      </dgm:t>
    </dgm:pt>
    <dgm:pt modelId="{2A9C8794-3140-41DD-B24E-B41D1E11E508}">
      <dgm:prSet phldrT="[文本]"/>
      <dgm:spPr/>
      <dgm:t>
        <a:bodyPr/>
        <a:lstStyle/>
        <a:p>
          <a:r>
            <a:rPr lang="zh-CN" altLang="en-US" dirty="0"/>
            <a:t>联想记忆模型</a:t>
          </a:r>
        </a:p>
      </dgm:t>
    </dgm:pt>
    <dgm:pt modelId="{4C50516F-9029-477C-BDE2-E1A1D762B3A1}" type="parTrans" cxnId="{44B8E217-03B2-4C8F-B27E-1CB980647127}">
      <dgm:prSet/>
      <dgm:spPr/>
      <dgm:t>
        <a:bodyPr/>
        <a:lstStyle/>
        <a:p>
          <a:endParaRPr lang="zh-CN" altLang="en-US"/>
        </a:p>
      </dgm:t>
    </dgm:pt>
    <dgm:pt modelId="{98B45177-4DB4-45C1-B889-2E49874C396B}" type="sibTrans" cxnId="{44B8E217-03B2-4C8F-B27E-1CB980647127}">
      <dgm:prSet/>
      <dgm:spPr/>
      <dgm:t>
        <a:bodyPr/>
        <a:lstStyle/>
        <a:p>
          <a:endParaRPr lang="zh-CN" altLang="en-US"/>
        </a:p>
      </dgm:t>
    </dgm:pt>
    <dgm:pt modelId="{77C9A2A1-5C6F-42D6-A9D7-208033DA5D6F}">
      <dgm:prSet phldrT="[文本]"/>
      <dgm:spPr/>
      <dgm:t>
        <a:bodyPr/>
        <a:lstStyle/>
        <a:p>
          <a:r>
            <a:rPr lang="zh-CN" altLang="en-US" dirty="0"/>
            <a:t>带地址的外部记忆</a:t>
          </a:r>
        </a:p>
      </dgm:t>
    </dgm:pt>
    <dgm:pt modelId="{BA3BDE2A-AD3C-426B-A482-C3CE7F01F22B}" type="parTrans" cxnId="{CD3A6D5F-B87F-4C4E-BFB2-47E640F86742}">
      <dgm:prSet/>
      <dgm:spPr/>
      <dgm:t>
        <a:bodyPr/>
        <a:lstStyle/>
        <a:p>
          <a:endParaRPr lang="zh-CN" altLang="en-US"/>
        </a:p>
      </dgm:t>
    </dgm:pt>
    <dgm:pt modelId="{DC3F200D-BC4F-47BC-8634-02EE1B52A688}" type="sibTrans" cxnId="{CD3A6D5F-B87F-4C4E-BFB2-47E640F86742}">
      <dgm:prSet/>
      <dgm:spPr/>
      <dgm:t>
        <a:bodyPr/>
        <a:lstStyle/>
        <a:p>
          <a:endParaRPr lang="zh-CN" altLang="en-US"/>
        </a:p>
      </dgm:t>
    </dgm:pt>
    <dgm:pt modelId="{71218C75-B71B-4505-86F7-356FD9325B3B}">
      <dgm:prSet phldrT="[文本]"/>
      <dgm:spPr/>
      <dgm:t>
        <a:bodyPr/>
        <a:lstStyle/>
        <a:p>
          <a:r>
            <a:rPr lang="zh-CN" altLang="en-US" dirty="0"/>
            <a:t>增加内部记忆</a:t>
          </a:r>
        </a:p>
      </dgm:t>
    </dgm:pt>
    <dgm:pt modelId="{C26B782D-CEC3-4279-91D8-2B0B50BF9492}" type="parTrans" cxnId="{D1F81AB4-20FB-4AD4-938D-9314EE4B1D2D}">
      <dgm:prSet/>
      <dgm:spPr/>
      <dgm:t>
        <a:bodyPr/>
        <a:lstStyle/>
        <a:p>
          <a:endParaRPr lang="zh-CN" altLang="en-US"/>
        </a:p>
      </dgm:t>
    </dgm:pt>
    <dgm:pt modelId="{570DD138-16FF-4A30-A887-ADA168ACC2D1}" type="sibTrans" cxnId="{D1F81AB4-20FB-4AD4-938D-9314EE4B1D2D}">
      <dgm:prSet/>
      <dgm:spPr/>
      <dgm:t>
        <a:bodyPr/>
        <a:lstStyle/>
        <a:p>
          <a:endParaRPr lang="zh-CN" altLang="en-US"/>
        </a:p>
      </dgm:t>
    </dgm:pt>
    <dgm:pt modelId="{E4A6088A-00C2-475D-A967-2DC7FBC28169}">
      <dgm:prSet phldrT="[文本]"/>
      <dgm:spPr/>
      <dgm:t>
        <a:bodyPr/>
        <a:lstStyle/>
        <a:p>
          <a:r>
            <a:rPr lang="zh-CN" altLang="en-US" dirty="0"/>
            <a:t>记忆单元</a:t>
          </a:r>
          <a:br>
            <a:rPr lang="en-US" altLang="zh-CN" dirty="0"/>
          </a:br>
          <a:r>
            <a:rPr lang="zh-CN" altLang="en-US" dirty="0"/>
            <a:t>隐状态</a:t>
          </a:r>
        </a:p>
      </dgm:t>
    </dgm:pt>
    <dgm:pt modelId="{1FF3A8E2-32F4-458C-92BA-FBA3B66DB2F6}" type="parTrans" cxnId="{CE208249-6ED5-4B23-BD88-5EA7E765A557}">
      <dgm:prSet/>
      <dgm:spPr/>
      <dgm:t>
        <a:bodyPr/>
        <a:lstStyle/>
        <a:p>
          <a:endParaRPr lang="zh-CN" altLang="en-US"/>
        </a:p>
      </dgm:t>
    </dgm:pt>
    <dgm:pt modelId="{FD2BD3B0-24EB-4C0E-AC88-E9E7C3DCBF7A}" type="sibTrans" cxnId="{CE208249-6ED5-4B23-BD88-5EA7E765A557}">
      <dgm:prSet/>
      <dgm:spPr/>
      <dgm:t>
        <a:bodyPr/>
        <a:lstStyle/>
        <a:p>
          <a:endParaRPr lang="zh-CN" altLang="en-US"/>
        </a:p>
      </dgm:t>
    </dgm:pt>
    <dgm:pt modelId="{11C2FA7E-BBCC-47FE-A654-AB98B266D3AD}" type="pres">
      <dgm:prSet presAssocID="{88EADA0C-AA6C-402E-B8D7-480F452FC06F}" presName="diagram" presStyleCnt="0">
        <dgm:presLayoutVars>
          <dgm:chPref val="1"/>
          <dgm:dir/>
          <dgm:animOne val="branch"/>
          <dgm:animLvl val="lvl"/>
          <dgm:resizeHandles val="exact"/>
        </dgm:presLayoutVars>
      </dgm:prSet>
      <dgm:spPr/>
    </dgm:pt>
    <dgm:pt modelId="{B27C1E8D-92F9-4EFE-B04D-57993B685717}" type="pres">
      <dgm:prSet presAssocID="{08B94F8A-59E0-439A-8902-125EDA7C893B}" presName="root1" presStyleCnt="0"/>
      <dgm:spPr/>
    </dgm:pt>
    <dgm:pt modelId="{28838F90-57CB-421B-9B48-24347DC59DF8}" type="pres">
      <dgm:prSet presAssocID="{08B94F8A-59E0-439A-8902-125EDA7C893B}" presName="LevelOneTextNode" presStyleLbl="node0" presStyleIdx="0" presStyleCnt="1">
        <dgm:presLayoutVars>
          <dgm:chPref val="3"/>
        </dgm:presLayoutVars>
      </dgm:prSet>
      <dgm:spPr/>
    </dgm:pt>
    <dgm:pt modelId="{218EDBAD-0419-4872-9358-5D3665976A1C}" type="pres">
      <dgm:prSet presAssocID="{08B94F8A-59E0-439A-8902-125EDA7C893B}" presName="level2hierChild" presStyleCnt="0"/>
      <dgm:spPr/>
    </dgm:pt>
    <dgm:pt modelId="{26915D61-B503-403C-BA9A-C227D7135731}" type="pres">
      <dgm:prSet presAssocID="{C26B782D-CEC3-4279-91D8-2B0B50BF9492}" presName="conn2-1" presStyleLbl="parChTrans1D2" presStyleIdx="0" presStyleCnt="2"/>
      <dgm:spPr/>
    </dgm:pt>
    <dgm:pt modelId="{5FA7BBC2-A9B6-4A1D-B586-BB7D923AEEFA}" type="pres">
      <dgm:prSet presAssocID="{C26B782D-CEC3-4279-91D8-2B0B50BF9492}" presName="connTx" presStyleLbl="parChTrans1D2" presStyleIdx="0" presStyleCnt="2"/>
      <dgm:spPr/>
    </dgm:pt>
    <dgm:pt modelId="{7804FFC5-4354-4D64-B086-4889CF7A5F59}" type="pres">
      <dgm:prSet presAssocID="{71218C75-B71B-4505-86F7-356FD9325B3B}" presName="root2" presStyleCnt="0"/>
      <dgm:spPr/>
    </dgm:pt>
    <dgm:pt modelId="{68480EF7-C298-4C6C-B2AA-9BBC8FF1018C}" type="pres">
      <dgm:prSet presAssocID="{71218C75-B71B-4505-86F7-356FD9325B3B}" presName="LevelTwoTextNode" presStyleLbl="node2" presStyleIdx="0" presStyleCnt="2">
        <dgm:presLayoutVars>
          <dgm:chPref val="3"/>
        </dgm:presLayoutVars>
      </dgm:prSet>
      <dgm:spPr/>
    </dgm:pt>
    <dgm:pt modelId="{472099E6-8BB2-48F8-AF24-FC528BAC4FA6}" type="pres">
      <dgm:prSet presAssocID="{71218C75-B71B-4505-86F7-356FD9325B3B}" presName="level3hierChild" presStyleCnt="0"/>
      <dgm:spPr/>
    </dgm:pt>
    <dgm:pt modelId="{9A4C6A3A-914E-473D-8CC9-C2C0DE070DD6}" type="pres">
      <dgm:prSet presAssocID="{1FF3A8E2-32F4-458C-92BA-FBA3B66DB2F6}" presName="conn2-1" presStyleLbl="parChTrans1D3" presStyleIdx="0" presStyleCnt="3"/>
      <dgm:spPr/>
    </dgm:pt>
    <dgm:pt modelId="{288F2D04-8A08-44EC-85DB-C976E2903D9E}" type="pres">
      <dgm:prSet presAssocID="{1FF3A8E2-32F4-458C-92BA-FBA3B66DB2F6}" presName="connTx" presStyleLbl="parChTrans1D3" presStyleIdx="0" presStyleCnt="3"/>
      <dgm:spPr/>
    </dgm:pt>
    <dgm:pt modelId="{720BF2C0-812D-488D-9B03-0564C398B4A1}" type="pres">
      <dgm:prSet presAssocID="{E4A6088A-00C2-475D-A967-2DC7FBC28169}" presName="root2" presStyleCnt="0"/>
      <dgm:spPr/>
    </dgm:pt>
    <dgm:pt modelId="{F720F9D4-7AB2-4517-B543-4FC3CF6A8054}" type="pres">
      <dgm:prSet presAssocID="{E4A6088A-00C2-475D-A967-2DC7FBC28169}" presName="LevelTwoTextNode" presStyleLbl="node3" presStyleIdx="0" presStyleCnt="3">
        <dgm:presLayoutVars>
          <dgm:chPref val="3"/>
        </dgm:presLayoutVars>
      </dgm:prSet>
      <dgm:spPr/>
    </dgm:pt>
    <dgm:pt modelId="{E4F539E2-4B85-4CF3-BEF5-6372E64FE125}" type="pres">
      <dgm:prSet presAssocID="{E4A6088A-00C2-475D-A967-2DC7FBC28169}" presName="level3hierChild" presStyleCnt="0"/>
      <dgm:spPr/>
    </dgm:pt>
    <dgm:pt modelId="{1EC492FB-4DEA-41E4-AE3A-E1A846438973}" type="pres">
      <dgm:prSet presAssocID="{832A4AFF-77DC-4A42-977D-5966D224C3F8}" presName="conn2-1" presStyleLbl="parChTrans1D2" presStyleIdx="1" presStyleCnt="2"/>
      <dgm:spPr/>
    </dgm:pt>
    <dgm:pt modelId="{F6DE35B5-4A2D-409B-BCF6-9536D1F0CAFD}" type="pres">
      <dgm:prSet presAssocID="{832A4AFF-77DC-4A42-977D-5966D224C3F8}" presName="connTx" presStyleLbl="parChTrans1D2" presStyleIdx="1" presStyleCnt="2"/>
      <dgm:spPr/>
    </dgm:pt>
    <dgm:pt modelId="{0B0082FD-A45F-44AA-8352-A994E8118771}" type="pres">
      <dgm:prSet presAssocID="{4BD5B15D-E8A3-45AF-B65B-588415690B7D}" presName="root2" presStyleCnt="0"/>
      <dgm:spPr/>
    </dgm:pt>
    <dgm:pt modelId="{48A68D7F-8250-4ED4-A0B1-B97C246CE6C3}" type="pres">
      <dgm:prSet presAssocID="{4BD5B15D-E8A3-45AF-B65B-588415690B7D}" presName="LevelTwoTextNode" presStyleLbl="node2" presStyleIdx="1" presStyleCnt="2">
        <dgm:presLayoutVars>
          <dgm:chPref val="3"/>
        </dgm:presLayoutVars>
      </dgm:prSet>
      <dgm:spPr/>
    </dgm:pt>
    <dgm:pt modelId="{4B8F1B00-58DD-446F-A0E2-0D6942FD79D0}" type="pres">
      <dgm:prSet presAssocID="{4BD5B15D-E8A3-45AF-B65B-588415690B7D}" presName="level3hierChild" presStyleCnt="0"/>
      <dgm:spPr/>
    </dgm:pt>
    <dgm:pt modelId="{FB3864E7-68B3-4115-87BB-AF46116D1D1F}" type="pres">
      <dgm:prSet presAssocID="{4C50516F-9029-477C-BDE2-E1A1D762B3A1}" presName="conn2-1" presStyleLbl="parChTrans1D3" presStyleIdx="1" presStyleCnt="3"/>
      <dgm:spPr/>
    </dgm:pt>
    <dgm:pt modelId="{6645B35C-CF57-4D2A-8DFE-EDA3EB8A93C2}" type="pres">
      <dgm:prSet presAssocID="{4C50516F-9029-477C-BDE2-E1A1D762B3A1}" presName="connTx" presStyleLbl="parChTrans1D3" presStyleIdx="1" presStyleCnt="3"/>
      <dgm:spPr/>
    </dgm:pt>
    <dgm:pt modelId="{AB9CB241-0CA4-4F19-A004-6857FC313B96}" type="pres">
      <dgm:prSet presAssocID="{2A9C8794-3140-41DD-B24E-B41D1E11E508}" presName="root2" presStyleCnt="0"/>
      <dgm:spPr/>
    </dgm:pt>
    <dgm:pt modelId="{86C8E487-B936-4FBF-BDA5-88B682ED3075}" type="pres">
      <dgm:prSet presAssocID="{2A9C8794-3140-41DD-B24E-B41D1E11E508}" presName="LevelTwoTextNode" presStyleLbl="node3" presStyleIdx="1" presStyleCnt="3">
        <dgm:presLayoutVars>
          <dgm:chPref val="3"/>
        </dgm:presLayoutVars>
      </dgm:prSet>
      <dgm:spPr/>
    </dgm:pt>
    <dgm:pt modelId="{14C72B87-8A18-4FC3-B188-B7BDBA8E7D88}" type="pres">
      <dgm:prSet presAssocID="{2A9C8794-3140-41DD-B24E-B41D1E11E508}" presName="level3hierChild" presStyleCnt="0"/>
      <dgm:spPr/>
    </dgm:pt>
    <dgm:pt modelId="{56669328-AEEE-4D9E-8C1F-6B484A30D05B}" type="pres">
      <dgm:prSet presAssocID="{BA3BDE2A-AD3C-426B-A482-C3CE7F01F22B}" presName="conn2-1" presStyleLbl="parChTrans1D3" presStyleIdx="2" presStyleCnt="3"/>
      <dgm:spPr/>
    </dgm:pt>
    <dgm:pt modelId="{F948717F-38CE-4BD4-8D9D-E53A8DDFD87A}" type="pres">
      <dgm:prSet presAssocID="{BA3BDE2A-AD3C-426B-A482-C3CE7F01F22B}" presName="connTx" presStyleLbl="parChTrans1D3" presStyleIdx="2" presStyleCnt="3"/>
      <dgm:spPr/>
    </dgm:pt>
    <dgm:pt modelId="{A010D564-F62F-4311-810E-DAB1FD228670}" type="pres">
      <dgm:prSet presAssocID="{77C9A2A1-5C6F-42D6-A9D7-208033DA5D6F}" presName="root2" presStyleCnt="0"/>
      <dgm:spPr/>
    </dgm:pt>
    <dgm:pt modelId="{6CF0213B-401A-404A-98F7-1DD64CFCB60B}" type="pres">
      <dgm:prSet presAssocID="{77C9A2A1-5C6F-42D6-A9D7-208033DA5D6F}" presName="LevelTwoTextNode" presStyleLbl="node3" presStyleIdx="2" presStyleCnt="3">
        <dgm:presLayoutVars>
          <dgm:chPref val="3"/>
        </dgm:presLayoutVars>
      </dgm:prSet>
      <dgm:spPr/>
    </dgm:pt>
    <dgm:pt modelId="{65AC4BC7-228E-4BAE-B71C-6D478F8F6B12}" type="pres">
      <dgm:prSet presAssocID="{77C9A2A1-5C6F-42D6-A9D7-208033DA5D6F}" presName="level3hierChild" presStyleCnt="0"/>
      <dgm:spPr/>
    </dgm:pt>
  </dgm:ptLst>
  <dgm:cxnLst>
    <dgm:cxn modelId="{70797700-A684-4DC6-8FDB-C6E90C7FD110}" type="presOf" srcId="{2A9C8794-3140-41DD-B24E-B41D1E11E508}" destId="{86C8E487-B936-4FBF-BDA5-88B682ED3075}" srcOrd="0" destOrd="0" presId="urn:microsoft.com/office/officeart/2005/8/layout/hierarchy2"/>
    <dgm:cxn modelId="{A275CF14-B1B4-45E7-A891-538AC81D9579}" type="presOf" srcId="{1FF3A8E2-32F4-458C-92BA-FBA3B66DB2F6}" destId="{288F2D04-8A08-44EC-85DB-C976E2903D9E}" srcOrd="1" destOrd="0" presId="urn:microsoft.com/office/officeart/2005/8/layout/hierarchy2"/>
    <dgm:cxn modelId="{44B8E217-03B2-4C8F-B27E-1CB980647127}" srcId="{4BD5B15D-E8A3-45AF-B65B-588415690B7D}" destId="{2A9C8794-3140-41DD-B24E-B41D1E11E508}" srcOrd="0" destOrd="0" parTransId="{4C50516F-9029-477C-BDE2-E1A1D762B3A1}" sibTransId="{98B45177-4DB4-45C1-B889-2E49874C396B}"/>
    <dgm:cxn modelId="{CA391B3D-3BCB-4F05-8168-8B50697CEF4D}" type="presOf" srcId="{C26B782D-CEC3-4279-91D8-2B0B50BF9492}" destId="{5FA7BBC2-A9B6-4A1D-B586-BB7D923AEEFA}" srcOrd="1" destOrd="0" presId="urn:microsoft.com/office/officeart/2005/8/layout/hierarchy2"/>
    <dgm:cxn modelId="{4C5F7840-4DA7-46B8-AC4A-0BD221D39C89}" type="presOf" srcId="{08B94F8A-59E0-439A-8902-125EDA7C893B}" destId="{28838F90-57CB-421B-9B48-24347DC59DF8}" srcOrd="0" destOrd="0" presId="urn:microsoft.com/office/officeart/2005/8/layout/hierarchy2"/>
    <dgm:cxn modelId="{CD3A6D5F-B87F-4C4E-BFB2-47E640F86742}" srcId="{4BD5B15D-E8A3-45AF-B65B-588415690B7D}" destId="{77C9A2A1-5C6F-42D6-A9D7-208033DA5D6F}" srcOrd="1" destOrd="0" parTransId="{BA3BDE2A-AD3C-426B-A482-C3CE7F01F22B}" sibTransId="{DC3F200D-BC4F-47BC-8634-02EE1B52A688}"/>
    <dgm:cxn modelId="{3A1EEA60-3E84-4331-ACB7-5EB8B079C6CE}" type="presOf" srcId="{BA3BDE2A-AD3C-426B-A482-C3CE7F01F22B}" destId="{56669328-AEEE-4D9E-8C1F-6B484A30D05B}" srcOrd="0" destOrd="0" presId="urn:microsoft.com/office/officeart/2005/8/layout/hierarchy2"/>
    <dgm:cxn modelId="{7D371444-14C7-466D-9B43-BB6BEA58B6B9}" type="presOf" srcId="{88EADA0C-AA6C-402E-B8D7-480F452FC06F}" destId="{11C2FA7E-BBCC-47FE-A654-AB98B266D3AD}" srcOrd="0" destOrd="0" presId="urn:microsoft.com/office/officeart/2005/8/layout/hierarchy2"/>
    <dgm:cxn modelId="{C6157E46-290C-4757-8CE5-FC29F14A01F6}" srcId="{08B94F8A-59E0-439A-8902-125EDA7C893B}" destId="{4BD5B15D-E8A3-45AF-B65B-588415690B7D}" srcOrd="1" destOrd="0" parTransId="{832A4AFF-77DC-4A42-977D-5966D224C3F8}" sibTransId="{DB0FF187-D584-499A-8D16-E00D20120CB1}"/>
    <dgm:cxn modelId="{61BEC747-8933-4EAE-BCFB-EE0FA4038035}" srcId="{88EADA0C-AA6C-402E-B8D7-480F452FC06F}" destId="{08B94F8A-59E0-439A-8902-125EDA7C893B}" srcOrd="0" destOrd="0" parTransId="{A1980261-0885-4BB4-ACAC-175BEFC0BACA}" sibTransId="{4C3EC101-293A-4A4D-8F0B-B6BF739A7676}"/>
    <dgm:cxn modelId="{CE208249-6ED5-4B23-BD88-5EA7E765A557}" srcId="{71218C75-B71B-4505-86F7-356FD9325B3B}" destId="{E4A6088A-00C2-475D-A967-2DC7FBC28169}" srcOrd="0" destOrd="0" parTransId="{1FF3A8E2-32F4-458C-92BA-FBA3B66DB2F6}" sibTransId="{FD2BD3B0-24EB-4C0E-AC88-E9E7C3DCBF7A}"/>
    <dgm:cxn modelId="{214C476B-4DEF-45FE-A5E5-F1A1EC017DE0}" type="presOf" srcId="{832A4AFF-77DC-4A42-977D-5966D224C3F8}" destId="{1EC492FB-4DEA-41E4-AE3A-E1A846438973}" srcOrd="0" destOrd="0" presId="urn:microsoft.com/office/officeart/2005/8/layout/hierarchy2"/>
    <dgm:cxn modelId="{C43C8078-BE3E-4FCF-9032-BE2D1A5C9B11}" type="presOf" srcId="{4C50516F-9029-477C-BDE2-E1A1D762B3A1}" destId="{6645B35C-CF57-4D2A-8DFE-EDA3EB8A93C2}" srcOrd="1" destOrd="0" presId="urn:microsoft.com/office/officeart/2005/8/layout/hierarchy2"/>
    <dgm:cxn modelId="{F088F280-5FF9-4009-A9A5-249AA546648B}" type="presOf" srcId="{E4A6088A-00C2-475D-A967-2DC7FBC28169}" destId="{F720F9D4-7AB2-4517-B543-4FC3CF6A8054}" srcOrd="0" destOrd="0" presId="urn:microsoft.com/office/officeart/2005/8/layout/hierarchy2"/>
    <dgm:cxn modelId="{54DE4390-EA4D-461F-B54A-B4EBB99D1093}" type="presOf" srcId="{1FF3A8E2-32F4-458C-92BA-FBA3B66DB2F6}" destId="{9A4C6A3A-914E-473D-8CC9-C2C0DE070DD6}" srcOrd="0" destOrd="0" presId="urn:microsoft.com/office/officeart/2005/8/layout/hierarchy2"/>
    <dgm:cxn modelId="{F6B2DA9E-2823-463D-8F3B-DA0F6A50B911}" type="presOf" srcId="{BA3BDE2A-AD3C-426B-A482-C3CE7F01F22B}" destId="{F948717F-38CE-4BD4-8D9D-E53A8DDFD87A}" srcOrd="1" destOrd="0" presId="urn:microsoft.com/office/officeart/2005/8/layout/hierarchy2"/>
    <dgm:cxn modelId="{D1F81AB4-20FB-4AD4-938D-9314EE4B1D2D}" srcId="{08B94F8A-59E0-439A-8902-125EDA7C893B}" destId="{71218C75-B71B-4505-86F7-356FD9325B3B}" srcOrd="0" destOrd="0" parTransId="{C26B782D-CEC3-4279-91D8-2B0B50BF9492}" sibTransId="{570DD138-16FF-4A30-A887-ADA168ACC2D1}"/>
    <dgm:cxn modelId="{D9D774BD-27B5-4A6E-AF70-7DA067EB5FE3}" type="presOf" srcId="{4C50516F-9029-477C-BDE2-E1A1D762B3A1}" destId="{FB3864E7-68B3-4115-87BB-AF46116D1D1F}" srcOrd="0" destOrd="0" presId="urn:microsoft.com/office/officeart/2005/8/layout/hierarchy2"/>
    <dgm:cxn modelId="{40EC33C4-E6E0-49A7-B54E-65338D38CA0A}" type="presOf" srcId="{71218C75-B71B-4505-86F7-356FD9325B3B}" destId="{68480EF7-C298-4C6C-B2AA-9BBC8FF1018C}" srcOrd="0" destOrd="0" presId="urn:microsoft.com/office/officeart/2005/8/layout/hierarchy2"/>
    <dgm:cxn modelId="{1F918DE5-26F8-493D-8DB3-66BE3EEEBF8A}" type="presOf" srcId="{C26B782D-CEC3-4279-91D8-2B0B50BF9492}" destId="{26915D61-B503-403C-BA9A-C227D7135731}" srcOrd="0" destOrd="0" presId="urn:microsoft.com/office/officeart/2005/8/layout/hierarchy2"/>
    <dgm:cxn modelId="{DBCAE8E6-09F8-4B14-84BF-94AF4CF25992}" type="presOf" srcId="{832A4AFF-77DC-4A42-977D-5966D224C3F8}" destId="{F6DE35B5-4A2D-409B-BCF6-9536D1F0CAFD}" srcOrd="1" destOrd="0" presId="urn:microsoft.com/office/officeart/2005/8/layout/hierarchy2"/>
    <dgm:cxn modelId="{F457FFF8-54B4-455E-AE2F-D34E22FDB60A}" type="presOf" srcId="{4BD5B15D-E8A3-45AF-B65B-588415690B7D}" destId="{48A68D7F-8250-4ED4-A0B1-B97C246CE6C3}" srcOrd="0" destOrd="0" presId="urn:microsoft.com/office/officeart/2005/8/layout/hierarchy2"/>
    <dgm:cxn modelId="{EA9F27FB-7409-4319-B90E-1BAC8B7101A2}" type="presOf" srcId="{77C9A2A1-5C6F-42D6-A9D7-208033DA5D6F}" destId="{6CF0213B-401A-404A-98F7-1DD64CFCB60B}" srcOrd="0" destOrd="0" presId="urn:microsoft.com/office/officeart/2005/8/layout/hierarchy2"/>
    <dgm:cxn modelId="{4AA29D83-9A2E-4ADB-952C-29C4E0095883}" type="presParOf" srcId="{11C2FA7E-BBCC-47FE-A654-AB98B266D3AD}" destId="{B27C1E8D-92F9-4EFE-B04D-57993B685717}" srcOrd="0" destOrd="0" presId="urn:microsoft.com/office/officeart/2005/8/layout/hierarchy2"/>
    <dgm:cxn modelId="{40F353A5-65EC-45BB-930E-92BBFAA77339}" type="presParOf" srcId="{B27C1E8D-92F9-4EFE-B04D-57993B685717}" destId="{28838F90-57CB-421B-9B48-24347DC59DF8}" srcOrd="0" destOrd="0" presId="urn:microsoft.com/office/officeart/2005/8/layout/hierarchy2"/>
    <dgm:cxn modelId="{99185524-412B-4738-9494-8834C64B1D8A}" type="presParOf" srcId="{B27C1E8D-92F9-4EFE-B04D-57993B685717}" destId="{218EDBAD-0419-4872-9358-5D3665976A1C}" srcOrd="1" destOrd="0" presId="urn:microsoft.com/office/officeart/2005/8/layout/hierarchy2"/>
    <dgm:cxn modelId="{7CF22921-4DA7-4BA6-B1F8-F0F730BC2349}" type="presParOf" srcId="{218EDBAD-0419-4872-9358-5D3665976A1C}" destId="{26915D61-B503-403C-BA9A-C227D7135731}" srcOrd="0" destOrd="0" presId="urn:microsoft.com/office/officeart/2005/8/layout/hierarchy2"/>
    <dgm:cxn modelId="{9D150BC7-7C74-43F0-876B-AA22936BFA15}" type="presParOf" srcId="{26915D61-B503-403C-BA9A-C227D7135731}" destId="{5FA7BBC2-A9B6-4A1D-B586-BB7D923AEEFA}" srcOrd="0" destOrd="0" presId="urn:microsoft.com/office/officeart/2005/8/layout/hierarchy2"/>
    <dgm:cxn modelId="{15A5D3B6-EBB4-41E0-8E3F-E1E6509D34BC}" type="presParOf" srcId="{218EDBAD-0419-4872-9358-5D3665976A1C}" destId="{7804FFC5-4354-4D64-B086-4889CF7A5F59}" srcOrd="1" destOrd="0" presId="urn:microsoft.com/office/officeart/2005/8/layout/hierarchy2"/>
    <dgm:cxn modelId="{FF3D9CE5-E289-49A2-85AE-74151FD06576}" type="presParOf" srcId="{7804FFC5-4354-4D64-B086-4889CF7A5F59}" destId="{68480EF7-C298-4C6C-B2AA-9BBC8FF1018C}" srcOrd="0" destOrd="0" presId="urn:microsoft.com/office/officeart/2005/8/layout/hierarchy2"/>
    <dgm:cxn modelId="{7B097050-2EEB-47A0-A44D-B14378FB928E}" type="presParOf" srcId="{7804FFC5-4354-4D64-B086-4889CF7A5F59}" destId="{472099E6-8BB2-48F8-AF24-FC528BAC4FA6}" srcOrd="1" destOrd="0" presId="urn:microsoft.com/office/officeart/2005/8/layout/hierarchy2"/>
    <dgm:cxn modelId="{C55BD5A3-DBDA-4D21-95C2-E4182F647453}" type="presParOf" srcId="{472099E6-8BB2-48F8-AF24-FC528BAC4FA6}" destId="{9A4C6A3A-914E-473D-8CC9-C2C0DE070DD6}" srcOrd="0" destOrd="0" presId="urn:microsoft.com/office/officeart/2005/8/layout/hierarchy2"/>
    <dgm:cxn modelId="{628FEC36-3183-49C8-A4D1-0AE68346D770}" type="presParOf" srcId="{9A4C6A3A-914E-473D-8CC9-C2C0DE070DD6}" destId="{288F2D04-8A08-44EC-85DB-C976E2903D9E}" srcOrd="0" destOrd="0" presId="urn:microsoft.com/office/officeart/2005/8/layout/hierarchy2"/>
    <dgm:cxn modelId="{C1EA7E5A-1724-4417-B1CC-E8F59E69F468}" type="presParOf" srcId="{472099E6-8BB2-48F8-AF24-FC528BAC4FA6}" destId="{720BF2C0-812D-488D-9B03-0564C398B4A1}" srcOrd="1" destOrd="0" presId="urn:microsoft.com/office/officeart/2005/8/layout/hierarchy2"/>
    <dgm:cxn modelId="{1B6B2221-4A8F-4858-BCD6-09AE6B0BAC61}" type="presParOf" srcId="{720BF2C0-812D-488D-9B03-0564C398B4A1}" destId="{F720F9D4-7AB2-4517-B543-4FC3CF6A8054}" srcOrd="0" destOrd="0" presId="urn:microsoft.com/office/officeart/2005/8/layout/hierarchy2"/>
    <dgm:cxn modelId="{7C637F12-313E-4C53-AD3F-AE4526DA720A}" type="presParOf" srcId="{720BF2C0-812D-488D-9B03-0564C398B4A1}" destId="{E4F539E2-4B85-4CF3-BEF5-6372E64FE125}" srcOrd="1" destOrd="0" presId="urn:microsoft.com/office/officeart/2005/8/layout/hierarchy2"/>
    <dgm:cxn modelId="{7EC2D9D5-9079-4C64-AD4C-B179BBB6D1C2}" type="presParOf" srcId="{218EDBAD-0419-4872-9358-5D3665976A1C}" destId="{1EC492FB-4DEA-41E4-AE3A-E1A846438973}" srcOrd="2" destOrd="0" presId="urn:microsoft.com/office/officeart/2005/8/layout/hierarchy2"/>
    <dgm:cxn modelId="{9B3B94D0-F8C5-4F74-9079-D13D36E41D34}" type="presParOf" srcId="{1EC492FB-4DEA-41E4-AE3A-E1A846438973}" destId="{F6DE35B5-4A2D-409B-BCF6-9536D1F0CAFD}" srcOrd="0" destOrd="0" presId="urn:microsoft.com/office/officeart/2005/8/layout/hierarchy2"/>
    <dgm:cxn modelId="{15F69DC1-C810-47AC-936B-A0A27649A971}" type="presParOf" srcId="{218EDBAD-0419-4872-9358-5D3665976A1C}" destId="{0B0082FD-A45F-44AA-8352-A994E8118771}" srcOrd="3" destOrd="0" presId="urn:microsoft.com/office/officeart/2005/8/layout/hierarchy2"/>
    <dgm:cxn modelId="{71542E9C-4F27-4017-A4DB-1D3095E73E94}" type="presParOf" srcId="{0B0082FD-A45F-44AA-8352-A994E8118771}" destId="{48A68D7F-8250-4ED4-A0B1-B97C246CE6C3}" srcOrd="0" destOrd="0" presId="urn:microsoft.com/office/officeart/2005/8/layout/hierarchy2"/>
    <dgm:cxn modelId="{022F1755-A261-4970-88FB-3995C1C23F39}" type="presParOf" srcId="{0B0082FD-A45F-44AA-8352-A994E8118771}" destId="{4B8F1B00-58DD-446F-A0E2-0D6942FD79D0}" srcOrd="1" destOrd="0" presId="urn:microsoft.com/office/officeart/2005/8/layout/hierarchy2"/>
    <dgm:cxn modelId="{ABCBA34D-347D-4F9F-96E9-A9805BF5ECD8}" type="presParOf" srcId="{4B8F1B00-58DD-446F-A0E2-0D6942FD79D0}" destId="{FB3864E7-68B3-4115-87BB-AF46116D1D1F}" srcOrd="0" destOrd="0" presId="urn:microsoft.com/office/officeart/2005/8/layout/hierarchy2"/>
    <dgm:cxn modelId="{E6FEEBB5-15B8-4913-A437-8DC4669501D7}" type="presParOf" srcId="{FB3864E7-68B3-4115-87BB-AF46116D1D1F}" destId="{6645B35C-CF57-4D2A-8DFE-EDA3EB8A93C2}" srcOrd="0" destOrd="0" presId="urn:microsoft.com/office/officeart/2005/8/layout/hierarchy2"/>
    <dgm:cxn modelId="{FEBB8D6F-3469-4896-B1D2-C64729F9B1D7}" type="presParOf" srcId="{4B8F1B00-58DD-446F-A0E2-0D6942FD79D0}" destId="{AB9CB241-0CA4-4F19-A004-6857FC313B96}" srcOrd="1" destOrd="0" presId="urn:microsoft.com/office/officeart/2005/8/layout/hierarchy2"/>
    <dgm:cxn modelId="{AE2E371F-BA45-4DCE-8C8E-665E0543778A}" type="presParOf" srcId="{AB9CB241-0CA4-4F19-A004-6857FC313B96}" destId="{86C8E487-B936-4FBF-BDA5-88B682ED3075}" srcOrd="0" destOrd="0" presId="urn:microsoft.com/office/officeart/2005/8/layout/hierarchy2"/>
    <dgm:cxn modelId="{4F5E80E9-597C-41F8-8E98-0D1F53311288}" type="presParOf" srcId="{AB9CB241-0CA4-4F19-A004-6857FC313B96}" destId="{14C72B87-8A18-4FC3-B188-B7BDBA8E7D88}" srcOrd="1" destOrd="0" presId="urn:microsoft.com/office/officeart/2005/8/layout/hierarchy2"/>
    <dgm:cxn modelId="{6B294AC2-AF9A-4912-84B5-995F9CB5494E}" type="presParOf" srcId="{4B8F1B00-58DD-446F-A0E2-0D6942FD79D0}" destId="{56669328-AEEE-4D9E-8C1F-6B484A30D05B}" srcOrd="2" destOrd="0" presId="urn:microsoft.com/office/officeart/2005/8/layout/hierarchy2"/>
    <dgm:cxn modelId="{4BECAED2-8F95-41A9-8472-F5A83D7E8E54}" type="presParOf" srcId="{56669328-AEEE-4D9E-8C1F-6B484A30D05B}" destId="{F948717F-38CE-4BD4-8D9D-E53A8DDFD87A}" srcOrd="0" destOrd="0" presId="urn:microsoft.com/office/officeart/2005/8/layout/hierarchy2"/>
    <dgm:cxn modelId="{1B937EE3-9D2C-4803-A2CE-622A7FDD886C}" type="presParOf" srcId="{4B8F1B00-58DD-446F-A0E2-0D6942FD79D0}" destId="{A010D564-F62F-4311-810E-DAB1FD228670}" srcOrd="3" destOrd="0" presId="urn:microsoft.com/office/officeart/2005/8/layout/hierarchy2"/>
    <dgm:cxn modelId="{31E3CDBB-8320-4D48-A85D-201957ED8A98}" type="presParOf" srcId="{A010D564-F62F-4311-810E-DAB1FD228670}" destId="{6CF0213B-401A-404A-98F7-1DD64CFCB60B}" srcOrd="0" destOrd="0" presId="urn:microsoft.com/office/officeart/2005/8/layout/hierarchy2"/>
    <dgm:cxn modelId="{FF6EFACB-C67A-42C0-A9E8-6634F7577AEF}" type="presParOf" srcId="{A010D564-F62F-4311-810E-DAB1FD228670}" destId="{65AC4BC7-228E-4BAE-B71C-6D478F8F6B1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C20A5-A9D8-4D3E-B587-799A3BB16507}">
      <dsp:nvSpPr>
        <dsp:cNvPr id="0" name=""/>
        <dsp:cNvSpPr/>
      </dsp:nvSpPr>
      <dsp:spPr>
        <a:xfrm>
          <a:off x="5911" y="1799311"/>
          <a:ext cx="1245117" cy="6225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100000"/>
            </a:lnSpc>
            <a:spcBef>
              <a:spcPct val="0"/>
            </a:spcBef>
            <a:spcAft>
              <a:spcPts val="0"/>
            </a:spcAft>
            <a:buNone/>
          </a:pPr>
          <a:r>
            <a:rPr lang="zh-CN" altLang="en-US" sz="2000" kern="1200" dirty="0"/>
            <a:t>知识</a:t>
          </a:r>
        </a:p>
      </dsp:txBody>
      <dsp:txXfrm>
        <a:off x="24145" y="1817545"/>
        <a:ext cx="1208649" cy="586090"/>
      </dsp:txXfrm>
    </dsp:sp>
    <dsp:sp modelId="{E701DB57-D095-4995-BA9F-3DC318F851BB}">
      <dsp:nvSpPr>
        <dsp:cNvPr id="0" name=""/>
        <dsp:cNvSpPr/>
      </dsp:nvSpPr>
      <dsp:spPr>
        <a:xfrm rot="17692822">
          <a:off x="908161" y="1562285"/>
          <a:ext cx="1183782" cy="22697"/>
        </a:xfrm>
        <a:custGeom>
          <a:avLst/>
          <a:gdLst/>
          <a:ahLst/>
          <a:cxnLst/>
          <a:rect l="0" t="0" r="0" b="0"/>
          <a:pathLst>
            <a:path>
              <a:moveTo>
                <a:pt x="0" y="11348"/>
              </a:moveTo>
              <a:lnTo>
                <a:pt x="1183782" y="1134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00000"/>
            </a:lnSpc>
            <a:spcBef>
              <a:spcPct val="0"/>
            </a:spcBef>
            <a:spcAft>
              <a:spcPts val="0"/>
            </a:spcAft>
            <a:buNone/>
          </a:pPr>
          <a:endParaRPr lang="zh-CN" altLang="en-US" sz="800" kern="1200"/>
        </a:p>
      </dsp:txBody>
      <dsp:txXfrm>
        <a:off x="1470458" y="1544039"/>
        <a:ext cx="59189" cy="59189"/>
      </dsp:txXfrm>
    </dsp:sp>
    <dsp:sp modelId="{037CC688-649A-434F-9080-67500DD1A79D}">
      <dsp:nvSpPr>
        <dsp:cNvPr id="0" name=""/>
        <dsp:cNvSpPr/>
      </dsp:nvSpPr>
      <dsp:spPr>
        <a:xfrm>
          <a:off x="1749076" y="725397"/>
          <a:ext cx="1245117" cy="6225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100000"/>
            </a:lnSpc>
            <a:spcBef>
              <a:spcPct val="0"/>
            </a:spcBef>
            <a:spcAft>
              <a:spcPts val="0"/>
            </a:spcAft>
            <a:buNone/>
          </a:pPr>
          <a:r>
            <a:rPr lang="zh-CN" sz="2000" kern="1200" dirty="0"/>
            <a:t>知道</a:t>
          </a:r>
          <a:endParaRPr lang="en-US" altLang="zh-CN" sz="2000" kern="1200" dirty="0"/>
        </a:p>
        <a:p>
          <a:pPr marL="0" lvl="0" indent="0" algn="ctr" defTabSz="889000" rtl="0">
            <a:lnSpc>
              <a:spcPct val="100000"/>
            </a:lnSpc>
            <a:spcBef>
              <a:spcPct val="0"/>
            </a:spcBef>
            <a:spcAft>
              <a:spcPts val="0"/>
            </a:spcAft>
            <a:buNone/>
          </a:pPr>
          <a:r>
            <a:rPr lang="zh-CN" altLang="en-US" sz="2000" kern="1200" dirty="0"/>
            <a:t>怎么做</a:t>
          </a:r>
          <a:endParaRPr lang="zh-CN" sz="2000" kern="1200" dirty="0"/>
        </a:p>
      </dsp:txBody>
      <dsp:txXfrm>
        <a:off x="1767310" y="743631"/>
        <a:ext cx="1208649" cy="586090"/>
      </dsp:txXfrm>
    </dsp:sp>
    <dsp:sp modelId="{33B9F075-4423-4B3D-A2BD-A73956F1955D}">
      <dsp:nvSpPr>
        <dsp:cNvPr id="0" name=""/>
        <dsp:cNvSpPr/>
      </dsp:nvSpPr>
      <dsp:spPr>
        <a:xfrm>
          <a:off x="2994194" y="1025328"/>
          <a:ext cx="498047" cy="22697"/>
        </a:xfrm>
        <a:custGeom>
          <a:avLst/>
          <a:gdLst/>
          <a:ahLst/>
          <a:cxnLst/>
          <a:rect l="0" t="0" r="0" b="0"/>
          <a:pathLst>
            <a:path>
              <a:moveTo>
                <a:pt x="0" y="11348"/>
              </a:moveTo>
              <a:lnTo>
                <a:pt x="498047" y="1134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00000"/>
            </a:lnSpc>
            <a:spcBef>
              <a:spcPct val="0"/>
            </a:spcBef>
            <a:spcAft>
              <a:spcPts val="0"/>
            </a:spcAft>
            <a:buNone/>
          </a:pPr>
          <a:endParaRPr lang="zh-CN" altLang="en-US" sz="800" kern="1200"/>
        </a:p>
      </dsp:txBody>
      <dsp:txXfrm>
        <a:off x="3230766" y="1024226"/>
        <a:ext cx="24902" cy="24902"/>
      </dsp:txXfrm>
    </dsp:sp>
    <dsp:sp modelId="{66091779-FD2E-4FDC-86F2-2AC227D5816C}">
      <dsp:nvSpPr>
        <dsp:cNvPr id="0" name=""/>
        <dsp:cNvSpPr/>
      </dsp:nvSpPr>
      <dsp:spPr>
        <a:xfrm>
          <a:off x="3492241" y="725397"/>
          <a:ext cx="1245117" cy="6225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100000"/>
            </a:lnSpc>
            <a:spcBef>
              <a:spcPct val="0"/>
            </a:spcBef>
            <a:spcAft>
              <a:spcPts val="0"/>
            </a:spcAft>
            <a:buNone/>
          </a:pPr>
          <a:r>
            <a:rPr lang="zh-CN" altLang="en-US" sz="2000" kern="1200" dirty="0"/>
            <a:t>专家系统</a:t>
          </a:r>
        </a:p>
      </dsp:txBody>
      <dsp:txXfrm>
        <a:off x="3510475" y="743631"/>
        <a:ext cx="1208649" cy="586090"/>
      </dsp:txXfrm>
    </dsp:sp>
    <dsp:sp modelId="{69ABC5AB-FD09-427D-B12C-5C8B1CBD2726}">
      <dsp:nvSpPr>
        <dsp:cNvPr id="0" name=""/>
        <dsp:cNvSpPr/>
      </dsp:nvSpPr>
      <dsp:spPr>
        <a:xfrm>
          <a:off x="4737358" y="1025328"/>
          <a:ext cx="498047" cy="22697"/>
        </a:xfrm>
        <a:custGeom>
          <a:avLst/>
          <a:gdLst/>
          <a:ahLst/>
          <a:cxnLst/>
          <a:rect l="0" t="0" r="0" b="0"/>
          <a:pathLst>
            <a:path>
              <a:moveTo>
                <a:pt x="0" y="11348"/>
              </a:moveTo>
              <a:lnTo>
                <a:pt x="498047" y="1134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00000"/>
            </a:lnSpc>
            <a:spcBef>
              <a:spcPct val="0"/>
            </a:spcBef>
            <a:spcAft>
              <a:spcPts val="0"/>
            </a:spcAft>
            <a:buNone/>
          </a:pPr>
          <a:endParaRPr lang="zh-CN" altLang="en-US" sz="800" kern="1200"/>
        </a:p>
      </dsp:txBody>
      <dsp:txXfrm>
        <a:off x="4973931" y="1024226"/>
        <a:ext cx="24902" cy="24902"/>
      </dsp:txXfrm>
    </dsp:sp>
    <dsp:sp modelId="{5B8380FE-0DCB-4F6C-B2BC-0BBB10FD4D3D}">
      <dsp:nvSpPr>
        <dsp:cNvPr id="0" name=""/>
        <dsp:cNvSpPr/>
      </dsp:nvSpPr>
      <dsp:spPr>
        <a:xfrm>
          <a:off x="5235405" y="725397"/>
          <a:ext cx="1245117" cy="6225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100000"/>
            </a:lnSpc>
            <a:spcBef>
              <a:spcPct val="0"/>
            </a:spcBef>
            <a:spcAft>
              <a:spcPts val="0"/>
            </a:spcAft>
            <a:buNone/>
          </a:pPr>
          <a:r>
            <a:rPr lang="en-US" altLang="zh-CN" sz="2000" kern="1200" dirty="0"/>
            <a:t>…</a:t>
          </a:r>
          <a:endParaRPr lang="zh-CN" sz="2000" kern="1200" dirty="0"/>
        </a:p>
      </dsp:txBody>
      <dsp:txXfrm>
        <a:off x="5253639" y="743631"/>
        <a:ext cx="1208649" cy="586090"/>
      </dsp:txXfrm>
    </dsp:sp>
    <dsp:sp modelId="{42EAD14C-C4CD-43F4-BBC5-79864427DD73}">
      <dsp:nvSpPr>
        <dsp:cNvPr id="0" name=""/>
        <dsp:cNvSpPr/>
      </dsp:nvSpPr>
      <dsp:spPr>
        <a:xfrm rot="3907178">
          <a:off x="908161" y="2636199"/>
          <a:ext cx="1183782" cy="22697"/>
        </a:xfrm>
        <a:custGeom>
          <a:avLst/>
          <a:gdLst/>
          <a:ahLst/>
          <a:cxnLst/>
          <a:rect l="0" t="0" r="0" b="0"/>
          <a:pathLst>
            <a:path>
              <a:moveTo>
                <a:pt x="0" y="11348"/>
              </a:moveTo>
              <a:lnTo>
                <a:pt x="1183782" y="1134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00000"/>
            </a:lnSpc>
            <a:spcBef>
              <a:spcPct val="0"/>
            </a:spcBef>
            <a:spcAft>
              <a:spcPts val="0"/>
            </a:spcAft>
            <a:buNone/>
          </a:pPr>
          <a:endParaRPr lang="zh-CN" altLang="en-US" sz="800" kern="1200"/>
        </a:p>
      </dsp:txBody>
      <dsp:txXfrm>
        <a:off x="1470458" y="2617953"/>
        <a:ext cx="59189" cy="59189"/>
      </dsp:txXfrm>
    </dsp:sp>
    <dsp:sp modelId="{78FFD0A5-EFF7-4D75-9190-24A2A39A0A14}">
      <dsp:nvSpPr>
        <dsp:cNvPr id="0" name=""/>
        <dsp:cNvSpPr/>
      </dsp:nvSpPr>
      <dsp:spPr>
        <a:xfrm>
          <a:off x="1749076" y="2873225"/>
          <a:ext cx="1245117" cy="6225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100000"/>
            </a:lnSpc>
            <a:spcBef>
              <a:spcPct val="0"/>
            </a:spcBef>
            <a:spcAft>
              <a:spcPts val="0"/>
            </a:spcAft>
            <a:buNone/>
          </a:pPr>
          <a:r>
            <a:rPr lang="zh-CN" sz="2000" kern="1200" dirty="0"/>
            <a:t>不知道</a:t>
          </a:r>
          <a:endParaRPr lang="en-US" altLang="zh-CN" sz="2000" kern="1200" dirty="0"/>
        </a:p>
        <a:p>
          <a:pPr marL="0" lvl="0" indent="0" algn="ctr" defTabSz="889000" rtl="0">
            <a:lnSpc>
              <a:spcPct val="100000"/>
            </a:lnSpc>
            <a:spcBef>
              <a:spcPct val="0"/>
            </a:spcBef>
            <a:spcAft>
              <a:spcPts val="0"/>
            </a:spcAft>
            <a:buNone/>
          </a:pPr>
          <a:r>
            <a:rPr lang="zh-CN" altLang="en-US" sz="2000" kern="1200" dirty="0"/>
            <a:t>怎么做</a:t>
          </a:r>
          <a:endParaRPr lang="zh-CN" sz="2000" kern="1200" dirty="0"/>
        </a:p>
      </dsp:txBody>
      <dsp:txXfrm>
        <a:off x="1767310" y="2891459"/>
        <a:ext cx="1208649" cy="586090"/>
      </dsp:txXfrm>
    </dsp:sp>
    <dsp:sp modelId="{E8CC1104-E240-42BE-900E-835E00B649B3}">
      <dsp:nvSpPr>
        <dsp:cNvPr id="0" name=""/>
        <dsp:cNvSpPr/>
      </dsp:nvSpPr>
      <dsp:spPr>
        <a:xfrm rot="18289469">
          <a:off x="2807148" y="2815185"/>
          <a:ext cx="872138" cy="22697"/>
        </a:xfrm>
        <a:custGeom>
          <a:avLst/>
          <a:gdLst/>
          <a:ahLst/>
          <a:cxnLst/>
          <a:rect l="0" t="0" r="0" b="0"/>
          <a:pathLst>
            <a:path>
              <a:moveTo>
                <a:pt x="0" y="11348"/>
              </a:moveTo>
              <a:lnTo>
                <a:pt x="872138" y="1134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00000"/>
            </a:lnSpc>
            <a:spcBef>
              <a:spcPct val="0"/>
            </a:spcBef>
            <a:spcAft>
              <a:spcPts val="0"/>
            </a:spcAft>
            <a:buNone/>
          </a:pPr>
          <a:endParaRPr lang="zh-CN" altLang="en-US" sz="800" kern="1200"/>
        </a:p>
      </dsp:txBody>
      <dsp:txXfrm>
        <a:off x="3221414" y="2804730"/>
        <a:ext cx="43606" cy="43606"/>
      </dsp:txXfrm>
    </dsp:sp>
    <dsp:sp modelId="{B8B76B01-ABE5-4B2A-967E-5B81E7EB1BEB}">
      <dsp:nvSpPr>
        <dsp:cNvPr id="0" name=""/>
        <dsp:cNvSpPr/>
      </dsp:nvSpPr>
      <dsp:spPr>
        <a:xfrm>
          <a:off x="3492241" y="2157283"/>
          <a:ext cx="1245117" cy="622558"/>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100000"/>
            </a:lnSpc>
            <a:spcBef>
              <a:spcPct val="0"/>
            </a:spcBef>
            <a:spcAft>
              <a:spcPts val="0"/>
            </a:spcAft>
            <a:buNone/>
          </a:pPr>
          <a:r>
            <a:rPr lang="zh-CN" altLang="en-US" sz="2000" kern="1200" dirty="0"/>
            <a:t>容易做</a:t>
          </a:r>
        </a:p>
      </dsp:txBody>
      <dsp:txXfrm>
        <a:off x="3510475" y="2175517"/>
        <a:ext cx="1208649" cy="586090"/>
      </dsp:txXfrm>
    </dsp:sp>
    <dsp:sp modelId="{5F5B8F60-B6E3-4D33-8006-A534B5219659}">
      <dsp:nvSpPr>
        <dsp:cNvPr id="0" name=""/>
        <dsp:cNvSpPr/>
      </dsp:nvSpPr>
      <dsp:spPr>
        <a:xfrm>
          <a:off x="4737358" y="2457213"/>
          <a:ext cx="498047" cy="22697"/>
        </a:xfrm>
        <a:custGeom>
          <a:avLst/>
          <a:gdLst/>
          <a:ahLst/>
          <a:cxnLst/>
          <a:rect l="0" t="0" r="0" b="0"/>
          <a:pathLst>
            <a:path>
              <a:moveTo>
                <a:pt x="0" y="11348"/>
              </a:moveTo>
              <a:lnTo>
                <a:pt x="498047" y="1134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00000"/>
            </a:lnSpc>
            <a:spcBef>
              <a:spcPct val="0"/>
            </a:spcBef>
            <a:spcAft>
              <a:spcPts val="0"/>
            </a:spcAft>
            <a:buNone/>
          </a:pPr>
          <a:endParaRPr lang="zh-CN" altLang="en-US" sz="800" kern="1200"/>
        </a:p>
      </dsp:txBody>
      <dsp:txXfrm>
        <a:off x="4973931" y="2456111"/>
        <a:ext cx="24902" cy="24902"/>
      </dsp:txXfrm>
    </dsp:sp>
    <dsp:sp modelId="{484FF441-C91D-4E7A-BC24-9D042BC822F3}">
      <dsp:nvSpPr>
        <dsp:cNvPr id="0" name=""/>
        <dsp:cNvSpPr/>
      </dsp:nvSpPr>
      <dsp:spPr>
        <a:xfrm>
          <a:off x="5235405" y="2157283"/>
          <a:ext cx="1245117" cy="622558"/>
        </a:xfrm>
        <a:prstGeom prst="roundRect">
          <a:avLst>
            <a:gd name="adj" fmla="val 10000"/>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100000"/>
            </a:lnSpc>
            <a:spcBef>
              <a:spcPct val="0"/>
            </a:spcBef>
            <a:spcAft>
              <a:spcPts val="0"/>
            </a:spcAft>
            <a:buNone/>
          </a:pPr>
          <a:r>
            <a:rPr lang="zh-CN" altLang="en-US" sz="2000" kern="1200" dirty="0"/>
            <a:t>机器学习</a:t>
          </a:r>
        </a:p>
      </dsp:txBody>
      <dsp:txXfrm>
        <a:off x="5253639" y="2175517"/>
        <a:ext cx="1208649" cy="586090"/>
      </dsp:txXfrm>
    </dsp:sp>
    <dsp:sp modelId="{52C33EA9-1F67-42E9-95A3-083353CEDF6A}">
      <dsp:nvSpPr>
        <dsp:cNvPr id="0" name=""/>
        <dsp:cNvSpPr/>
      </dsp:nvSpPr>
      <dsp:spPr>
        <a:xfrm rot="18289469">
          <a:off x="6293478" y="2099242"/>
          <a:ext cx="872138" cy="22697"/>
        </a:xfrm>
        <a:custGeom>
          <a:avLst/>
          <a:gdLst/>
          <a:ahLst/>
          <a:cxnLst/>
          <a:rect l="0" t="0" r="0" b="0"/>
          <a:pathLst>
            <a:path>
              <a:moveTo>
                <a:pt x="0" y="11348"/>
              </a:moveTo>
              <a:lnTo>
                <a:pt x="872138" y="1134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00000"/>
            </a:lnSpc>
            <a:spcBef>
              <a:spcPct val="0"/>
            </a:spcBef>
            <a:spcAft>
              <a:spcPts val="0"/>
            </a:spcAft>
            <a:buNone/>
          </a:pPr>
          <a:endParaRPr lang="zh-CN" altLang="en-US" sz="800" kern="1200"/>
        </a:p>
      </dsp:txBody>
      <dsp:txXfrm>
        <a:off x="6707743" y="2088787"/>
        <a:ext cx="43606" cy="43606"/>
      </dsp:txXfrm>
    </dsp:sp>
    <dsp:sp modelId="{2456E607-9E9A-461B-9DA8-D9F7AFDF1055}">
      <dsp:nvSpPr>
        <dsp:cNvPr id="0" name=""/>
        <dsp:cNvSpPr/>
      </dsp:nvSpPr>
      <dsp:spPr>
        <a:xfrm>
          <a:off x="6978570" y="1441340"/>
          <a:ext cx="1245117" cy="6225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100000"/>
            </a:lnSpc>
            <a:spcBef>
              <a:spcPct val="0"/>
            </a:spcBef>
            <a:spcAft>
              <a:spcPts val="0"/>
            </a:spcAft>
            <a:buNone/>
          </a:pPr>
          <a:r>
            <a:rPr lang="zh-CN" altLang="en-US" sz="2000" kern="1200" dirty="0"/>
            <a:t>图像识别</a:t>
          </a:r>
        </a:p>
      </dsp:txBody>
      <dsp:txXfrm>
        <a:off x="6996804" y="1459574"/>
        <a:ext cx="1208649" cy="586090"/>
      </dsp:txXfrm>
    </dsp:sp>
    <dsp:sp modelId="{E11CDAD6-EF43-4F94-BA41-40CBC44693B1}">
      <dsp:nvSpPr>
        <dsp:cNvPr id="0" name=""/>
        <dsp:cNvSpPr/>
      </dsp:nvSpPr>
      <dsp:spPr>
        <a:xfrm>
          <a:off x="6480523" y="2457213"/>
          <a:ext cx="498047" cy="22697"/>
        </a:xfrm>
        <a:custGeom>
          <a:avLst/>
          <a:gdLst/>
          <a:ahLst/>
          <a:cxnLst/>
          <a:rect l="0" t="0" r="0" b="0"/>
          <a:pathLst>
            <a:path>
              <a:moveTo>
                <a:pt x="0" y="11348"/>
              </a:moveTo>
              <a:lnTo>
                <a:pt x="498047" y="1134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00000"/>
            </a:lnSpc>
            <a:spcBef>
              <a:spcPct val="0"/>
            </a:spcBef>
            <a:spcAft>
              <a:spcPts val="0"/>
            </a:spcAft>
            <a:buNone/>
          </a:pPr>
          <a:endParaRPr lang="zh-CN" altLang="en-US" sz="800" kern="1200"/>
        </a:p>
      </dsp:txBody>
      <dsp:txXfrm>
        <a:off x="6717095" y="2456111"/>
        <a:ext cx="24902" cy="24902"/>
      </dsp:txXfrm>
    </dsp:sp>
    <dsp:sp modelId="{FE57452C-E001-4B6F-B3D9-B5C2BCE6A1ED}">
      <dsp:nvSpPr>
        <dsp:cNvPr id="0" name=""/>
        <dsp:cNvSpPr/>
      </dsp:nvSpPr>
      <dsp:spPr>
        <a:xfrm>
          <a:off x="6978570" y="2157283"/>
          <a:ext cx="1245117" cy="6225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100000"/>
            </a:lnSpc>
            <a:spcBef>
              <a:spcPct val="0"/>
            </a:spcBef>
            <a:spcAft>
              <a:spcPts val="0"/>
            </a:spcAft>
            <a:buNone/>
          </a:pPr>
          <a:r>
            <a:rPr lang="zh-CN" altLang="en-US" sz="2000" kern="1200" dirty="0"/>
            <a:t>文本分类</a:t>
          </a:r>
        </a:p>
      </dsp:txBody>
      <dsp:txXfrm>
        <a:off x="6996804" y="2175517"/>
        <a:ext cx="1208649" cy="586090"/>
      </dsp:txXfrm>
    </dsp:sp>
    <dsp:sp modelId="{68A85DED-C01F-403C-9517-F2C92D2E1D99}">
      <dsp:nvSpPr>
        <dsp:cNvPr id="0" name=""/>
        <dsp:cNvSpPr/>
      </dsp:nvSpPr>
      <dsp:spPr>
        <a:xfrm rot="3310531">
          <a:off x="6293478" y="2815185"/>
          <a:ext cx="872138" cy="22697"/>
        </a:xfrm>
        <a:custGeom>
          <a:avLst/>
          <a:gdLst/>
          <a:ahLst/>
          <a:cxnLst/>
          <a:rect l="0" t="0" r="0" b="0"/>
          <a:pathLst>
            <a:path>
              <a:moveTo>
                <a:pt x="0" y="11348"/>
              </a:moveTo>
              <a:lnTo>
                <a:pt x="872138" y="1134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00000"/>
            </a:lnSpc>
            <a:spcBef>
              <a:spcPct val="0"/>
            </a:spcBef>
            <a:spcAft>
              <a:spcPts val="0"/>
            </a:spcAft>
            <a:buNone/>
          </a:pPr>
          <a:endParaRPr lang="zh-CN" altLang="en-US" sz="800" kern="1200"/>
        </a:p>
      </dsp:txBody>
      <dsp:txXfrm>
        <a:off x="6707743" y="2804730"/>
        <a:ext cx="43606" cy="43606"/>
      </dsp:txXfrm>
    </dsp:sp>
    <dsp:sp modelId="{E5B3CEF5-212B-4333-BDA5-5231AF422114}">
      <dsp:nvSpPr>
        <dsp:cNvPr id="0" name=""/>
        <dsp:cNvSpPr/>
      </dsp:nvSpPr>
      <dsp:spPr>
        <a:xfrm>
          <a:off x="6978570" y="2873225"/>
          <a:ext cx="1245117" cy="6225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100000"/>
            </a:lnSpc>
            <a:spcBef>
              <a:spcPct val="0"/>
            </a:spcBef>
            <a:spcAft>
              <a:spcPts val="0"/>
            </a:spcAft>
            <a:buNone/>
          </a:pPr>
          <a:r>
            <a:rPr lang="zh-CN" altLang="en-US" sz="2000" kern="1200" dirty="0"/>
            <a:t>语音识别</a:t>
          </a:r>
        </a:p>
      </dsp:txBody>
      <dsp:txXfrm>
        <a:off x="6996804" y="2891459"/>
        <a:ext cx="1208649" cy="586090"/>
      </dsp:txXfrm>
    </dsp:sp>
    <dsp:sp modelId="{AC917292-0880-4240-9CF8-AB0D0F2B0832}">
      <dsp:nvSpPr>
        <dsp:cNvPr id="0" name=""/>
        <dsp:cNvSpPr/>
      </dsp:nvSpPr>
      <dsp:spPr>
        <a:xfrm rot="3310531">
          <a:off x="2807148" y="3531127"/>
          <a:ext cx="872138" cy="22697"/>
        </a:xfrm>
        <a:custGeom>
          <a:avLst/>
          <a:gdLst/>
          <a:ahLst/>
          <a:cxnLst/>
          <a:rect l="0" t="0" r="0" b="0"/>
          <a:pathLst>
            <a:path>
              <a:moveTo>
                <a:pt x="0" y="11348"/>
              </a:moveTo>
              <a:lnTo>
                <a:pt x="872138" y="1134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00000"/>
            </a:lnSpc>
            <a:spcBef>
              <a:spcPct val="0"/>
            </a:spcBef>
            <a:spcAft>
              <a:spcPts val="0"/>
            </a:spcAft>
            <a:buNone/>
          </a:pPr>
          <a:endParaRPr lang="zh-CN" altLang="en-US" sz="800" kern="1200"/>
        </a:p>
      </dsp:txBody>
      <dsp:txXfrm>
        <a:off x="3221414" y="3520673"/>
        <a:ext cx="43606" cy="43606"/>
      </dsp:txXfrm>
    </dsp:sp>
    <dsp:sp modelId="{3D4DFC46-14FD-44CF-889B-312D881097D2}">
      <dsp:nvSpPr>
        <dsp:cNvPr id="0" name=""/>
        <dsp:cNvSpPr/>
      </dsp:nvSpPr>
      <dsp:spPr>
        <a:xfrm>
          <a:off x="3492241" y="3589168"/>
          <a:ext cx="1245117" cy="6225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100000"/>
            </a:lnSpc>
            <a:spcBef>
              <a:spcPct val="0"/>
            </a:spcBef>
            <a:spcAft>
              <a:spcPts val="0"/>
            </a:spcAft>
            <a:buNone/>
          </a:pPr>
          <a:r>
            <a:rPr lang="zh-CN" altLang="en-US" sz="2000" kern="1200" dirty="0"/>
            <a:t>不容易做</a:t>
          </a:r>
        </a:p>
      </dsp:txBody>
      <dsp:txXfrm>
        <a:off x="3510475" y="3607402"/>
        <a:ext cx="1208649" cy="586090"/>
      </dsp:txXfrm>
    </dsp:sp>
    <dsp:sp modelId="{4D5C558E-2E7D-4D1A-ABA2-D5D2DD86206F}">
      <dsp:nvSpPr>
        <dsp:cNvPr id="0" name=""/>
        <dsp:cNvSpPr/>
      </dsp:nvSpPr>
      <dsp:spPr>
        <a:xfrm>
          <a:off x="4737358" y="3889099"/>
          <a:ext cx="498047" cy="22697"/>
        </a:xfrm>
        <a:custGeom>
          <a:avLst/>
          <a:gdLst/>
          <a:ahLst/>
          <a:cxnLst/>
          <a:rect l="0" t="0" r="0" b="0"/>
          <a:pathLst>
            <a:path>
              <a:moveTo>
                <a:pt x="0" y="11348"/>
              </a:moveTo>
              <a:lnTo>
                <a:pt x="498047" y="1134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00000"/>
            </a:lnSpc>
            <a:spcBef>
              <a:spcPct val="0"/>
            </a:spcBef>
            <a:spcAft>
              <a:spcPts val="0"/>
            </a:spcAft>
            <a:buNone/>
          </a:pPr>
          <a:endParaRPr lang="zh-CN" altLang="en-US" sz="800" kern="1200"/>
        </a:p>
      </dsp:txBody>
      <dsp:txXfrm>
        <a:off x="4973931" y="3887996"/>
        <a:ext cx="24902" cy="24902"/>
      </dsp:txXfrm>
    </dsp:sp>
    <dsp:sp modelId="{7CFDB172-E668-43FE-B146-64584C675B7A}">
      <dsp:nvSpPr>
        <dsp:cNvPr id="0" name=""/>
        <dsp:cNvSpPr/>
      </dsp:nvSpPr>
      <dsp:spPr>
        <a:xfrm>
          <a:off x="5235405" y="3589168"/>
          <a:ext cx="1245117" cy="6225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100000"/>
            </a:lnSpc>
            <a:spcBef>
              <a:spcPct val="0"/>
            </a:spcBef>
            <a:spcAft>
              <a:spcPts val="0"/>
            </a:spcAft>
            <a:buNone/>
          </a:pPr>
          <a:r>
            <a:rPr lang="zh-CN" altLang="en-US" sz="2000" kern="1200" dirty="0"/>
            <a:t>强化学习</a:t>
          </a:r>
        </a:p>
      </dsp:txBody>
      <dsp:txXfrm>
        <a:off x="5253639" y="3607402"/>
        <a:ext cx="1208649" cy="586090"/>
      </dsp:txXfrm>
    </dsp:sp>
    <dsp:sp modelId="{AF3A758F-4CD4-4A21-B44A-EE5D60432290}">
      <dsp:nvSpPr>
        <dsp:cNvPr id="0" name=""/>
        <dsp:cNvSpPr/>
      </dsp:nvSpPr>
      <dsp:spPr>
        <a:xfrm>
          <a:off x="6480523" y="3889099"/>
          <a:ext cx="498047" cy="22697"/>
        </a:xfrm>
        <a:custGeom>
          <a:avLst/>
          <a:gdLst/>
          <a:ahLst/>
          <a:cxnLst/>
          <a:rect l="0" t="0" r="0" b="0"/>
          <a:pathLst>
            <a:path>
              <a:moveTo>
                <a:pt x="0" y="11348"/>
              </a:moveTo>
              <a:lnTo>
                <a:pt x="498047" y="1134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00000"/>
            </a:lnSpc>
            <a:spcBef>
              <a:spcPct val="0"/>
            </a:spcBef>
            <a:spcAft>
              <a:spcPts val="0"/>
            </a:spcAft>
            <a:buNone/>
          </a:pPr>
          <a:endParaRPr lang="zh-CN" altLang="en-US" sz="800" kern="1200"/>
        </a:p>
      </dsp:txBody>
      <dsp:txXfrm>
        <a:off x="6717095" y="3887996"/>
        <a:ext cx="24902" cy="24902"/>
      </dsp:txXfrm>
    </dsp:sp>
    <dsp:sp modelId="{EAD3BB15-FD98-48A1-AE91-B49E6520FB73}">
      <dsp:nvSpPr>
        <dsp:cNvPr id="0" name=""/>
        <dsp:cNvSpPr/>
      </dsp:nvSpPr>
      <dsp:spPr>
        <a:xfrm>
          <a:off x="6978570" y="3589168"/>
          <a:ext cx="1245117" cy="6225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100000"/>
            </a:lnSpc>
            <a:spcBef>
              <a:spcPct val="0"/>
            </a:spcBef>
            <a:spcAft>
              <a:spcPts val="0"/>
            </a:spcAft>
            <a:buNone/>
          </a:pPr>
          <a:r>
            <a:rPr lang="zh-CN" altLang="en-US" sz="2000" kern="1200" dirty="0"/>
            <a:t>围棋</a:t>
          </a:r>
        </a:p>
      </dsp:txBody>
      <dsp:txXfrm>
        <a:off x="6996804" y="3607402"/>
        <a:ext cx="1208649" cy="5860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F9C94-5509-4F79-AC82-D0991D6614CC}">
      <dsp:nvSpPr>
        <dsp:cNvPr id="0" name=""/>
        <dsp:cNvSpPr/>
      </dsp:nvSpPr>
      <dsp:spPr>
        <a:xfrm>
          <a:off x="3352800" y="673594"/>
          <a:ext cx="1834810" cy="636876"/>
        </a:xfrm>
        <a:custGeom>
          <a:avLst/>
          <a:gdLst/>
          <a:ahLst/>
          <a:cxnLst/>
          <a:rect l="0" t="0" r="0" b="0"/>
          <a:pathLst>
            <a:path>
              <a:moveTo>
                <a:pt x="0" y="0"/>
              </a:moveTo>
              <a:lnTo>
                <a:pt x="0" y="318438"/>
              </a:lnTo>
              <a:lnTo>
                <a:pt x="1834810" y="318438"/>
              </a:lnTo>
              <a:lnTo>
                <a:pt x="1834810" y="636876"/>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461715-315F-4B67-AE64-A74F48E9AF89}">
      <dsp:nvSpPr>
        <dsp:cNvPr id="0" name=""/>
        <dsp:cNvSpPr/>
      </dsp:nvSpPr>
      <dsp:spPr>
        <a:xfrm>
          <a:off x="1517989" y="673594"/>
          <a:ext cx="1834810" cy="636876"/>
        </a:xfrm>
        <a:custGeom>
          <a:avLst/>
          <a:gdLst/>
          <a:ahLst/>
          <a:cxnLst/>
          <a:rect l="0" t="0" r="0" b="0"/>
          <a:pathLst>
            <a:path>
              <a:moveTo>
                <a:pt x="1834810" y="0"/>
              </a:moveTo>
              <a:lnTo>
                <a:pt x="1834810" y="318438"/>
              </a:lnTo>
              <a:lnTo>
                <a:pt x="0" y="318438"/>
              </a:lnTo>
              <a:lnTo>
                <a:pt x="0" y="636876"/>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5EC9E0-8F5D-45CB-A733-A5612A87189B}">
      <dsp:nvSpPr>
        <dsp:cNvPr id="0" name=""/>
        <dsp:cNvSpPr/>
      </dsp:nvSpPr>
      <dsp:spPr>
        <a:xfrm>
          <a:off x="1066792" y="145836"/>
          <a:ext cx="4572014" cy="527758"/>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zh-CN" altLang="en-US" sz="2400" kern="1200" dirty="0"/>
            <a:t>所有损害优化的方法都是正则化。</a:t>
          </a:r>
        </a:p>
      </dsp:txBody>
      <dsp:txXfrm>
        <a:off x="1066792" y="145836"/>
        <a:ext cx="4572014" cy="527758"/>
      </dsp:txXfrm>
    </dsp:sp>
    <dsp:sp modelId="{D2B477F3-791F-46FC-A50D-FA3601860E25}">
      <dsp:nvSpPr>
        <dsp:cNvPr id="0" name=""/>
        <dsp:cNvSpPr/>
      </dsp:nvSpPr>
      <dsp:spPr>
        <a:xfrm>
          <a:off x="1616" y="1310471"/>
          <a:ext cx="3032745" cy="524892"/>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zh-CN" altLang="en-US" sz="2000" kern="1200" dirty="0"/>
            <a:t>增加优化约束</a:t>
          </a:r>
          <a:endParaRPr lang="en-US" altLang="zh-CN" sz="2000" kern="1200" dirty="0"/>
        </a:p>
      </dsp:txBody>
      <dsp:txXfrm>
        <a:off x="1616" y="1310471"/>
        <a:ext cx="3032745" cy="524892"/>
      </dsp:txXfrm>
    </dsp:sp>
    <dsp:sp modelId="{7509D6B6-898D-4FC7-8441-00720BF18D07}">
      <dsp:nvSpPr>
        <dsp:cNvPr id="0" name=""/>
        <dsp:cNvSpPr/>
      </dsp:nvSpPr>
      <dsp:spPr>
        <a:xfrm>
          <a:off x="3671238" y="1310471"/>
          <a:ext cx="3032745" cy="511760"/>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zh-CN" altLang="en-US" sz="2000" kern="1200" dirty="0"/>
            <a:t>干扰优化过程</a:t>
          </a:r>
        </a:p>
      </dsp:txBody>
      <dsp:txXfrm>
        <a:off x="3671238" y="1310471"/>
        <a:ext cx="3032745" cy="511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6CC03-B4F7-430C-98D0-115893192BDE}">
      <dsp:nvSpPr>
        <dsp:cNvPr id="0" name=""/>
        <dsp:cNvSpPr/>
      </dsp:nvSpPr>
      <dsp:spPr>
        <a:xfrm>
          <a:off x="1147923" y="1254"/>
          <a:ext cx="1818952" cy="4547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2000" i="1" kern="1200" smtClean="0">
                    <a:latin typeface="Cambria Math" panose="02040503050406030204" pitchFamily="18" charset="0"/>
                    <a:ea typeface="Cambria Math" panose="02040503050406030204" pitchFamily="18" charset="0"/>
                  </a:rPr>
                  <m:t>𝑦</m:t>
                </m:r>
                <m:r>
                  <a:rPr lang="en-US" sz="2000" i="1" kern="1200" smtClean="0">
                    <a:latin typeface="Cambria Math" panose="02040503050406030204" pitchFamily="18" charset="0"/>
                    <a:ea typeface="Cambria Math" panose="02040503050406030204" pitchFamily="18" charset="0"/>
                  </a:rPr>
                  <m:t>=</m:t>
                </m:r>
                <m:r>
                  <a:rPr lang="pt-BR" sz="2000" i="1" kern="1200" smtClean="0">
                    <a:latin typeface="Cambria Math" panose="02040503050406030204" pitchFamily="18" charset="0"/>
                    <a:ea typeface="Cambria Math" panose="02040503050406030204" pitchFamily="18" charset="0"/>
                  </a:rPr>
                  <m:t>𝑓</m:t>
                </m:r>
                <m:d>
                  <m:dPr>
                    <m:ctrlPr>
                      <a:rPr lang="pt-BR" sz="2000" i="1" kern="1200">
                        <a:latin typeface="Cambria Math" panose="02040503050406030204" pitchFamily="18" charset="0"/>
                        <a:ea typeface="Cambria Math" panose="02040503050406030204" pitchFamily="18" charset="0"/>
                      </a:rPr>
                    </m:ctrlPr>
                  </m:dPr>
                  <m:e>
                    <m:r>
                      <a:rPr lang="pt-BR" sz="2000" i="1" kern="1200">
                        <a:latin typeface="Cambria Math" panose="02040503050406030204" pitchFamily="18" charset="0"/>
                        <a:ea typeface="Cambria Math" panose="02040503050406030204" pitchFamily="18" charset="0"/>
                      </a:rPr>
                      <m:t>𝑥</m:t>
                    </m:r>
                  </m:e>
                </m:d>
              </m:oMath>
            </m:oMathPara>
          </a14:m>
          <a:endParaRPr lang="zh-CN" sz="2000" i="1" kern="1200" dirty="0">
            <a:latin typeface="Cambria Math" panose="02040503050406030204" pitchFamily="18" charset="0"/>
          </a:endParaRPr>
        </a:p>
      </dsp:txBody>
      <dsp:txXfrm>
        <a:off x="1161242" y="14573"/>
        <a:ext cx="1792314" cy="428100"/>
      </dsp:txXfrm>
    </dsp:sp>
    <dsp:sp modelId="{4EF64793-5BF1-44BB-A21B-0135AFBD46AF}">
      <dsp:nvSpPr>
        <dsp:cNvPr id="0" name=""/>
        <dsp:cNvSpPr/>
      </dsp:nvSpPr>
      <dsp:spPr>
        <a:xfrm rot="5400000">
          <a:off x="1972136" y="467361"/>
          <a:ext cx="170526" cy="2046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1996009" y="484414"/>
        <a:ext cx="122780" cy="119368"/>
      </dsp:txXfrm>
    </dsp:sp>
    <dsp:sp modelId="{9FCB7101-7B41-4F46-B29A-8B98CB20ACF4}">
      <dsp:nvSpPr>
        <dsp:cNvPr id="0" name=""/>
        <dsp:cNvSpPr/>
      </dsp:nvSpPr>
      <dsp:spPr>
        <a:xfrm>
          <a:off x="86210" y="683361"/>
          <a:ext cx="3942379" cy="4547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2000" i="1" kern="1200" smtClean="0">
                    <a:latin typeface="Cambria Math" panose="02040503050406030204" pitchFamily="18" charset="0"/>
                    <a:ea typeface="Cambria Math" panose="02040503050406030204" pitchFamily="18" charset="0"/>
                  </a:rPr>
                  <m:t>𝑦</m:t>
                </m:r>
                <m:r>
                  <a:rPr lang="en-US" sz="2000" i="1" kern="1200" smtClean="0">
                    <a:latin typeface="Cambria Math" panose="02040503050406030204" pitchFamily="18" charset="0"/>
                    <a:ea typeface="Cambria Math" panose="02040503050406030204" pitchFamily="18" charset="0"/>
                  </a:rPr>
                  <m:t>=</m:t>
                </m:r>
                <m:r>
                  <a:rPr lang="en-US" sz="2000" i="1" kern="1200" smtClean="0">
                    <a:latin typeface="Cambria Math" panose="02040503050406030204" pitchFamily="18" charset="0"/>
                    <a:ea typeface="Cambria Math" panose="02040503050406030204" pitchFamily="18" charset="0"/>
                  </a:rPr>
                  <m:t>𝑓</m:t>
                </m:r>
                <m:r>
                  <a:rPr lang="en-US" sz="2000" b="0" i="1" kern="1200" baseline="30000" smtClean="0">
                    <a:latin typeface="Cambria Math" panose="02040503050406030204" pitchFamily="18" charset="0"/>
                    <a:ea typeface="Cambria Math" panose="02040503050406030204" pitchFamily="18" charset="0"/>
                  </a:rPr>
                  <m:t>2</m:t>
                </m:r>
                <m:r>
                  <a:rPr lang="en-US" sz="2000" i="1" kern="1200" smtClean="0">
                    <a:latin typeface="Cambria Math" panose="02040503050406030204" pitchFamily="18" charset="0"/>
                    <a:ea typeface="Cambria Math" panose="02040503050406030204" pitchFamily="18" charset="0"/>
                  </a:rPr>
                  <m:t>(</m:t>
                </m:r>
                <m:r>
                  <a:rPr lang="pt-BR" sz="2000" i="1" kern="1200">
                    <a:latin typeface="Cambria Math" panose="02040503050406030204" pitchFamily="18" charset="0"/>
                    <a:ea typeface="Cambria Math" panose="02040503050406030204" pitchFamily="18" charset="0"/>
                  </a:rPr>
                  <m:t>𝑓</m:t>
                </m:r>
                <m:r>
                  <a:rPr lang="en-US" sz="2000" b="0" i="1" kern="1200" baseline="30000" smtClean="0">
                    <a:latin typeface="Cambria Math" panose="02040503050406030204" pitchFamily="18" charset="0"/>
                    <a:ea typeface="Cambria Math" panose="02040503050406030204" pitchFamily="18" charset="0"/>
                  </a:rPr>
                  <m:t>1</m:t>
                </m:r>
                <m:d>
                  <m:dPr>
                    <m:ctrlPr>
                      <a:rPr lang="pt-BR" sz="2000" i="1" kern="1200">
                        <a:latin typeface="Cambria Math" panose="02040503050406030204" pitchFamily="18" charset="0"/>
                        <a:ea typeface="Cambria Math" panose="02040503050406030204" pitchFamily="18" charset="0"/>
                      </a:rPr>
                    </m:ctrlPr>
                  </m:dPr>
                  <m:e>
                    <m:r>
                      <a:rPr lang="pt-BR" sz="2000" i="1" kern="1200">
                        <a:latin typeface="Cambria Math" panose="02040503050406030204" pitchFamily="18" charset="0"/>
                        <a:ea typeface="Cambria Math" panose="02040503050406030204" pitchFamily="18" charset="0"/>
                      </a:rPr>
                      <m:t>𝑥</m:t>
                    </m:r>
                  </m:e>
                </m:d>
                <m:r>
                  <a:rPr lang="en-US" sz="2000" i="1" kern="1200">
                    <a:latin typeface="Cambria Math" panose="02040503050406030204" pitchFamily="18" charset="0"/>
                    <a:ea typeface="Cambria Math" panose="02040503050406030204" pitchFamily="18" charset="0"/>
                  </a:rPr>
                  <m:t>)</m:t>
                </m:r>
              </m:oMath>
            </m:oMathPara>
          </a14:m>
          <a:endParaRPr lang="zh-CN" sz="2000" i="1" kern="1200" dirty="0">
            <a:latin typeface="Cambria Math" panose="02040503050406030204" pitchFamily="18" charset="0"/>
          </a:endParaRPr>
        </a:p>
      </dsp:txBody>
      <dsp:txXfrm>
        <a:off x="99529" y="696680"/>
        <a:ext cx="3915741" cy="428100"/>
      </dsp:txXfrm>
    </dsp:sp>
    <dsp:sp modelId="{0E188FDA-3031-47C5-A37C-074F9C682AE9}">
      <dsp:nvSpPr>
        <dsp:cNvPr id="0" name=""/>
        <dsp:cNvSpPr/>
      </dsp:nvSpPr>
      <dsp:spPr>
        <a:xfrm rot="5400000">
          <a:off x="1972136" y="1149468"/>
          <a:ext cx="170526" cy="2046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1996009" y="1166521"/>
        <a:ext cx="122780" cy="119368"/>
      </dsp:txXfrm>
    </dsp:sp>
    <dsp:sp modelId="{18185A6C-2422-400B-9E45-ECC7B0CECAC8}">
      <dsp:nvSpPr>
        <dsp:cNvPr id="0" name=""/>
        <dsp:cNvSpPr/>
      </dsp:nvSpPr>
      <dsp:spPr>
        <a:xfrm>
          <a:off x="1147923" y="1365469"/>
          <a:ext cx="1818952" cy="4547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altLang="zh-CN" sz="2000" kern="1200" dirty="0"/>
            <a:t>…</a:t>
          </a:r>
          <a:endParaRPr lang="zh-CN" sz="2000" kern="1200" dirty="0"/>
        </a:p>
      </dsp:txBody>
      <dsp:txXfrm>
        <a:off x="1161242" y="1378788"/>
        <a:ext cx="1792314" cy="428100"/>
      </dsp:txXfrm>
    </dsp:sp>
    <dsp:sp modelId="{CF55BC5C-1C33-4983-911D-EF7A771C9BEC}">
      <dsp:nvSpPr>
        <dsp:cNvPr id="0" name=""/>
        <dsp:cNvSpPr/>
      </dsp:nvSpPr>
      <dsp:spPr>
        <a:xfrm rot="5400000">
          <a:off x="1972136" y="1831575"/>
          <a:ext cx="170526" cy="2046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1996009" y="1848628"/>
        <a:ext cx="122780" cy="119368"/>
      </dsp:txXfrm>
    </dsp:sp>
    <dsp:sp modelId="{1F0BD8E5-EC2F-45C6-88A9-672B0AD75965}">
      <dsp:nvSpPr>
        <dsp:cNvPr id="0" name=""/>
        <dsp:cNvSpPr/>
      </dsp:nvSpPr>
      <dsp:spPr>
        <a:xfrm>
          <a:off x="-98904" y="2047576"/>
          <a:ext cx="4312609" cy="45712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2000" i="1" kern="1200" smtClean="0">
                    <a:latin typeface="Cambria Math" panose="02040503050406030204" pitchFamily="18" charset="0"/>
                    <a:ea typeface="Cambria Math" panose="02040503050406030204" pitchFamily="18" charset="0"/>
                  </a:rPr>
                  <m:t>𝑦</m:t>
                </m:r>
                <m:r>
                  <a:rPr lang="en-US" sz="2000" i="1" kern="1200" smtClean="0">
                    <a:latin typeface="Cambria Math" panose="02040503050406030204" pitchFamily="18" charset="0"/>
                    <a:ea typeface="Cambria Math" panose="02040503050406030204" pitchFamily="18" charset="0"/>
                  </a:rPr>
                  <m:t>=</m:t>
                </m:r>
                <m:r>
                  <a:rPr lang="en-US" sz="2000" i="1" kern="1200" smtClean="0">
                    <a:latin typeface="Cambria Math" panose="02040503050406030204" pitchFamily="18" charset="0"/>
                    <a:ea typeface="Cambria Math" panose="02040503050406030204" pitchFamily="18" charset="0"/>
                  </a:rPr>
                  <m:t>𝑓</m:t>
                </m:r>
                <m:r>
                  <a:rPr lang="en-US" sz="2000" b="0" i="1" kern="1200" baseline="30000" smtClean="0">
                    <a:latin typeface="Cambria Math" panose="02040503050406030204" pitchFamily="18" charset="0"/>
                    <a:ea typeface="Cambria Math" panose="02040503050406030204" pitchFamily="18" charset="0"/>
                  </a:rPr>
                  <m:t>5</m:t>
                </m:r>
                <m:r>
                  <a:rPr lang="en-US" sz="2000" i="1" kern="1200" smtClean="0">
                    <a:latin typeface="Cambria Math" panose="02040503050406030204" pitchFamily="18" charset="0"/>
                    <a:ea typeface="Cambria Math" panose="02040503050406030204" pitchFamily="18" charset="0"/>
                  </a:rPr>
                  <m:t>(</m:t>
                </m:r>
                <m:r>
                  <a:rPr lang="en-US" sz="2000" i="1" kern="1200" smtClean="0">
                    <a:latin typeface="Cambria Math" panose="02040503050406030204" pitchFamily="18" charset="0"/>
                    <a:ea typeface="Cambria Math" panose="02040503050406030204" pitchFamily="18" charset="0"/>
                  </a:rPr>
                  <m:t>𝑓</m:t>
                </m:r>
                <m:r>
                  <a:rPr lang="en-US" sz="2000" b="0" i="1" kern="1200" baseline="30000" smtClean="0">
                    <a:latin typeface="Cambria Math" panose="02040503050406030204" pitchFamily="18" charset="0"/>
                    <a:ea typeface="Cambria Math" panose="02040503050406030204" pitchFamily="18" charset="0"/>
                  </a:rPr>
                  <m:t>4</m:t>
                </m:r>
                <m:r>
                  <a:rPr lang="en-US" sz="2000" i="1" kern="1200" smtClean="0">
                    <a:latin typeface="Cambria Math" panose="02040503050406030204" pitchFamily="18" charset="0"/>
                    <a:ea typeface="Cambria Math" panose="02040503050406030204" pitchFamily="18" charset="0"/>
                  </a:rPr>
                  <m:t>(</m:t>
                </m:r>
                <m:r>
                  <a:rPr lang="en-US" sz="2000" i="1" kern="1200" smtClean="0">
                    <a:latin typeface="Cambria Math" panose="02040503050406030204" pitchFamily="18" charset="0"/>
                    <a:ea typeface="Cambria Math" panose="02040503050406030204" pitchFamily="18" charset="0"/>
                  </a:rPr>
                  <m:t>𝑓</m:t>
                </m:r>
                <m:r>
                  <a:rPr lang="en-US" sz="2000" b="0" i="1" kern="1200" baseline="30000" smtClean="0">
                    <a:latin typeface="Cambria Math" panose="02040503050406030204" pitchFamily="18" charset="0"/>
                    <a:ea typeface="Cambria Math" panose="02040503050406030204" pitchFamily="18" charset="0"/>
                  </a:rPr>
                  <m:t>3</m:t>
                </m:r>
                <m:r>
                  <a:rPr lang="en-US" sz="2000" i="1" kern="1200" smtClean="0">
                    <a:latin typeface="Cambria Math" panose="02040503050406030204" pitchFamily="18" charset="0"/>
                    <a:ea typeface="Cambria Math" panose="02040503050406030204" pitchFamily="18" charset="0"/>
                  </a:rPr>
                  <m:t>(</m:t>
                </m:r>
                <m:r>
                  <a:rPr lang="en-US" sz="2000" i="1" kern="1200" smtClean="0">
                    <a:latin typeface="Cambria Math" panose="02040503050406030204" pitchFamily="18" charset="0"/>
                    <a:ea typeface="Cambria Math" panose="02040503050406030204" pitchFamily="18" charset="0"/>
                  </a:rPr>
                  <m:t>𝑓</m:t>
                </m:r>
                <m:r>
                  <a:rPr lang="en-US" sz="2000" b="0" i="1" kern="1200" baseline="30000" smtClean="0">
                    <a:latin typeface="Cambria Math" panose="02040503050406030204" pitchFamily="18" charset="0"/>
                    <a:ea typeface="Cambria Math" panose="02040503050406030204" pitchFamily="18" charset="0"/>
                  </a:rPr>
                  <m:t>2</m:t>
                </m:r>
                <m:r>
                  <a:rPr lang="en-US" sz="2000" i="1" kern="1200" smtClean="0">
                    <a:latin typeface="Cambria Math" panose="02040503050406030204" pitchFamily="18" charset="0"/>
                    <a:ea typeface="Cambria Math" panose="02040503050406030204" pitchFamily="18" charset="0"/>
                  </a:rPr>
                  <m:t>(</m:t>
                </m:r>
                <m:r>
                  <a:rPr lang="pt-BR" sz="2000" i="1" kern="1200">
                    <a:latin typeface="Cambria Math" panose="02040503050406030204" pitchFamily="18" charset="0"/>
                    <a:ea typeface="Cambria Math" panose="02040503050406030204" pitchFamily="18" charset="0"/>
                  </a:rPr>
                  <m:t>𝑓</m:t>
                </m:r>
                <m:r>
                  <a:rPr lang="en-US" sz="2000" b="0" i="1" kern="1200" baseline="30000" smtClean="0">
                    <a:latin typeface="Cambria Math" panose="02040503050406030204" pitchFamily="18" charset="0"/>
                    <a:ea typeface="Cambria Math" panose="02040503050406030204" pitchFamily="18" charset="0"/>
                  </a:rPr>
                  <m:t>1</m:t>
                </m:r>
                <m:d>
                  <m:dPr>
                    <m:ctrlPr>
                      <a:rPr lang="pt-BR" sz="2000" i="1" kern="1200">
                        <a:latin typeface="Cambria Math" panose="02040503050406030204" pitchFamily="18" charset="0"/>
                        <a:ea typeface="Cambria Math" panose="02040503050406030204" pitchFamily="18" charset="0"/>
                      </a:rPr>
                    </m:ctrlPr>
                  </m:dPr>
                  <m:e>
                    <m:r>
                      <a:rPr lang="pt-BR" sz="2000" i="1" kern="1200">
                        <a:latin typeface="Cambria Math" panose="02040503050406030204" pitchFamily="18" charset="0"/>
                        <a:ea typeface="Cambria Math" panose="02040503050406030204" pitchFamily="18" charset="0"/>
                      </a:rPr>
                      <m:t>𝑥</m:t>
                    </m:r>
                  </m:e>
                </m:d>
                <m:r>
                  <a:rPr lang="en-US" sz="2000" i="1" kern="1200">
                    <a:latin typeface="Cambria Math" panose="02040503050406030204" pitchFamily="18" charset="0"/>
                    <a:ea typeface="Cambria Math" panose="02040503050406030204" pitchFamily="18" charset="0"/>
                  </a:rPr>
                  <m:t>))))</m:t>
                </m:r>
              </m:oMath>
            </m:oMathPara>
          </a14:m>
          <a:endParaRPr lang="zh-CN" sz="2000" i="1" kern="1200" dirty="0">
            <a:latin typeface="Cambria Math" panose="02040503050406030204" pitchFamily="18" charset="0"/>
          </a:endParaRPr>
        </a:p>
      </dsp:txBody>
      <dsp:txXfrm>
        <a:off x="-85515" y="2060965"/>
        <a:ext cx="4285831" cy="4303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AEE0B-7085-4993-AA0E-FB2F52D4ADFF}">
      <dsp:nvSpPr>
        <dsp:cNvPr id="0" name=""/>
        <dsp:cNvSpPr/>
      </dsp:nvSpPr>
      <dsp:spPr>
        <a:xfrm>
          <a:off x="0" y="447675"/>
          <a:ext cx="4041775" cy="4041775"/>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32598-DAA4-4ED0-BE56-F463A33EEB01}">
      <dsp:nvSpPr>
        <dsp:cNvPr id="0" name=""/>
        <dsp:cNvSpPr/>
      </dsp:nvSpPr>
      <dsp:spPr>
        <a:xfrm>
          <a:off x="262715" y="710390"/>
          <a:ext cx="1616710" cy="16167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zh-CN" sz="1800" kern="1200" dirty="0"/>
            <a:t>算法</a:t>
          </a:r>
          <a:r>
            <a:rPr lang="zh-CN" altLang="en-US" sz="1800" kern="1200" dirty="0"/>
            <a:t>（</a:t>
          </a:r>
          <a:r>
            <a:rPr lang="en-US" altLang="zh-CN" sz="1800" kern="1200" dirty="0"/>
            <a:t>Algorithm</a:t>
          </a:r>
          <a:r>
            <a:rPr lang="zh-CN" altLang="en-US" sz="1800" kern="1200" dirty="0"/>
            <a:t>）</a:t>
          </a:r>
          <a:endParaRPr lang="zh-CN" sz="1800" kern="1200" dirty="0"/>
        </a:p>
      </dsp:txBody>
      <dsp:txXfrm>
        <a:off x="341636" y="789311"/>
        <a:ext cx="1458868" cy="1458868"/>
      </dsp:txXfrm>
    </dsp:sp>
    <dsp:sp modelId="{374CB0BF-AB50-475F-B1A7-954FCE4F45C9}">
      <dsp:nvSpPr>
        <dsp:cNvPr id="0" name=""/>
        <dsp:cNvSpPr/>
      </dsp:nvSpPr>
      <dsp:spPr>
        <a:xfrm>
          <a:off x="2162349" y="710390"/>
          <a:ext cx="1616710" cy="16167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zh-CN" altLang="en-US" sz="1800" kern="1200" dirty="0"/>
            <a:t>场景（</a:t>
          </a:r>
          <a:r>
            <a:rPr lang="en-US" altLang="zh-CN" sz="1800" kern="1200" dirty="0"/>
            <a:t>Business</a:t>
          </a:r>
          <a:r>
            <a:rPr lang="zh-CN" altLang="en-US" sz="1800" kern="1200" dirty="0"/>
            <a:t>）</a:t>
          </a:r>
          <a:endParaRPr lang="zh-CN" sz="1800" kern="1200" dirty="0"/>
        </a:p>
      </dsp:txBody>
      <dsp:txXfrm>
        <a:off x="2241270" y="789311"/>
        <a:ext cx="1458868" cy="1458868"/>
      </dsp:txXfrm>
    </dsp:sp>
    <dsp:sp modelId="{9CFCA6B1-4C2B-4EE4-806F-A9E4D2702156}">
      <dsp:nvSpPr>
        <dsp:cNvPr id="0" name=""/>
        <dsp:cNvSpPr/>
      </dsp:nvSpPr>
      <dsp:spPr>
        <a:xfrm>
          <a:off x="262715" y="2610024"/>
          <a:ext cx="1616710" cy="16167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zh-CN" sz="1800" kern="1200" dirty="0"/>
            <a:t>计算</a:t>
          </a:r>
          <a:r>
            <a:rPr lang="zh-CN" altLang="en-US" sz="1800" kern="1200" dirty="0"/>
            <a:t>（</a:t>
          </a:r>
          <a:r>
            <a:rPr lang="en-US" altLang="zh-CN" sz="1400" kern="1200" dirty="0"/>
            <a:t>Computation</a:t>
          </a:r>
          <a:r>
            <a:rPr lang="zh-CN" altLang="en-US" sz="1800" kern="1200" dirty="0"/>
            <a:t>）</a:t>
          </a:r>
          <a:endParaRPr lang="zh-CN" sz="1800" kern="1200" dirty="0"/>
        </a:p>
      </dsp:txBody>
      <dsp:txXfrm>
        <a:off x="341636" y="2688945"/>
        <a:ext cx="1458868" cy="1458868"/>
      </dsp:txXfrm>
    </dsp:sp>
    <dsp:sp modelId="{1E084CFF-45A3-4FBF-9F30-8B07C3068E8A}">
      <dsp:nvSpPr>
        <dsp:cNvPr id="0" name=""/>
        <dsp:cNvSpPr/>
      </dsp:nvSpPr>
      <dsp:spPr>
        <a:xfrm>
          <a:off x="2162349" y="2610024"/>
          <a:ext cx="1616710" cy="16167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zh-CN" sz="1800" kern="1200" dirty="0"/>
            <a:t>数据</a:t>
          </a:r>
          <a:endParaRPr lang="en-US" altLang="zh-CN" sz="1800" kern="1200" dirty="0"/>
        </a:p>
        <a:p>
          <a:pPr marL="0" lvl="0" indent="0" algn="ctr" defTabSz="800100" rtl="0">
            <a:lnSpc>
              <a:spcPct val="90000"/>
            </a:lnSpc>
            <a:spcBef>
              <a:spcPct val="0"/>
            </a:spcBef>
            <a:spcAft>
              <a:spcPct val="35000"/>
            </a:spcAft>
            <a:buNone/>
          </a:pPr>
          <a:r>
            <a:rPr lang="zh-CN" altLang="en-US" sz="1800" kern="1200" dirty="0"/>
            <a:t>（</a:t>
          </a:r>
          <a:r>
            <a:rPr lang="en-US" altLang="zh-CN" sz="1800" kern="1200" dirty="0"/>
            <a:t>Data</a:t>
          </a:r>
          <a:r>
            <a:rPr lang="zh-CN" altLang="en-US" sz="1800" kern="1200" dirty="0"/>
            <a:t>）</a:t>
          </a:r>
          <a:endParaRPr lang="zh-CN" sz="1800" kern="1200" dirty="0"/>
        </a:p>
      </dsp:txBody>
      <dsp:txXfrm>
        <a:off x="2241270" y="2688945"/>
        <a:ext cx="1458868" cy="14588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6D808F-7151-45D8-B910-A78C7EC5D375}">
      <dsp:nvSpPr>
        <dsp:cNvPr id="0" name=""/>
        <dsp:cNvSpPr/>
      </dsp:nvSpPr>
      <dsp:spPr>
        <a:xfrm>
          <a:off x="422879" y="1018298"/>
          <a:ext cx="1678798" cy="1467481"/>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4">
              <a:tint val="40000"/>
              <a:alpha val="90000"/>
              <a:hueOff val="0"/>
              <a:satOff val="0"/>
              <a:lumOff val="0"/>
              <a:alphaOff val="0"/>
              <a:tint val="100000"/>
              <a:shade val="100000"/>
              <a:hueMod val="100000"/>
              <a:satMod val="100000"/>
            </a:schemeClr>
          </a:contourClr>
        </a:sp3d>
      </dsp:spPr>
      <dsp:style>
        <a:lnRef idx="1">
          <a:scrgbClr r="0" g="0" b="0"/>
        </a:lnRef>
        <a:fillRef idx="1">
          <a:scrgbClr r="0" g="0" b="0"/>
        </a:fillRef>
        <a:effectRef idx="2">
          <a:scrgbClr r="0" g="0" b="0"/>
        </a:effectRef>
        <a:fontRef idx="minor"/>
      </dsp:style>
      <dsp:txBody>
        <a:bodyPr spcFirstLastPara="0" vert="horz" wrap="square" lIns="71120" tIns="17780" rIns="35560" bIns="177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t>定义网络</a:t>
          </a:r>
          <a:endParaRPr lang="zh-TW" altLang="en-US" sz="2800" kern="1200" dirty="0"/>
        </a:p>
      </dsp:txBody>
      <dsp:txXfrm>
        <a:off x="842579" y="1238420"/>
        <a:ext cx="818414" cy="1027237"/>
      </dsp:txXfrm>
    </dsp:sp>
    <dsp:sp modelId="{26507422-5EB3-4794-954B-10F5496864B4}">
      <dsp:nvSpPr>
        <dsp:cNvPr id="0" name=""/>
        <dsp:cNvSpPr/>
      </dsp:nvSpPr>
      <dsp:spPr>
        <a:xfrm>
          <a:off x="3179" y="1332339"/>
          <a:ext cx="839399" cy="839399"/>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4">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1</a:t>
          </a:r>
          <a:endParaRPr lang="zh-TW" altLang="en-US" sz="2800" kern="1200" dirty="0"/>
        </a:p>
      </dsp:txBody>
      <dsp:txXfrm>
        <a:off x="126106" y="1455266"/>
        <a:ext cx="593545" cy="593545"/>
      </dsp:txXfrm>
    </dsp:sp>
    <dsp:sp modelId="{63BF4F9E-DFD3-4F32-BB83-EDA34B3186AB}">
      <dsp:nvSpPr>
        <dsp:cNvPr id="0" name=""/>
        <dsp:cNvSpPr/>
      </dsp:nvSpPr>
      <dsp:spPr>
        <a:xfrm>
          <a:off x="2626302" y="1018298"/>
          <a:ext cx="1678798" cy="1467481"/>
        </a:xfrm>
        <a:prstGeom prst="rightArrow">
          <a:avLst>
            <a:gd name="adj1" fmla="val 70000"/>
            <a:gd name="adj2" fmla="val 50000"/>
          </a:avLst>
        </a:prstGeom>
        <a:solidFill>
          <a:schemeClr val="accent4">
            <a:tint val="40000"/>
            <a:alpha val="90000"/>
            <a:hueOff val="420344"/>
            <a:satOff val="-6182"/>
            <a:lumOff val="-677"/>
            <a:alphaOff val="0"/>
          </a:schemeClr>
        </a:solidFill>
        <a:ln w="9525" cap="flat" cmpd="sng" algn="ctr">
          <a:solidFill>
            <a:schemeClr val="accent4">
              <a:tint val="40000"/>
              <a:alpha val="90000"/>
              <a:hueOff val="420344"/>
              <a:satOff val="-6182"/>
              <a:lumOff val="-677"/>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4">
              <a:tint val="40000"/>
              <a:alpha val="90000"/>
              <a:hueOff val="420344"/>
              <a:satOff val="-6182"/>
              <a:lumOff val="-677"/>
              <a:alphaOff val="0"/>
              <a:tint val="100000"/>
              <a:shade val="100000"/>
              <a:hueMod val="100000"/>
              <a:satMod val="100000"/>
            </a:schemeClr>
          </a:contourClr>
        </a:sp3d>
      </dsp:spPr>
      <dsp:style>
        <a:lnRef idx="1">
          <a:scrgbClr r="0" g="0" b="0"/>
        </a:lnRef>
        <a:fillRef idx="1">
          <a:scrgbClr r="0" g="0" b="0"/>
        </a:fillRef>
        <a:effectRef idx="2">
          <a:scrgbClr r="0" g="0" b="0"/>
        </a:effectRef>
        <a:fontRef idx="minor"/>
      </dsp:style>
      <dsp:txBody>
        <a:bodyPr spcFirstLastPara="0" vert="horz" wrap="square" lIns="71120" tIns="17780" rIns="35560" bIns="177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t>损失函数</a:t>
          </a:r>
          <a:endParaRPr lang="zh-TW" altLang="en-US" sz="2800" kern="1200" dirty="0"/>
        </a:p>
      </dsp:txBody>
      <dsp:txXfrm>
        <a:off x="3046002" y="1238420"/>
        <a:ext cx="818414" cy="1027237"/>
      </dsp:txXfrm>
    </dsp:sp>
    <dsp:sp modelId="{BD20842E-DDAC-4D2A-81A6-5E7B3DC6A9BA}">
      <dsp:nvSpPr>
        <dsp:cNvPr id="0" name=""/>
        <dsp:cNvSpPr/>
      </dsp:nvSpPr>
      <dsp:spPr>
        <a:xfrm>
          <a:off x="2206603" y="1332339"/>
          <a:ext cx="839399" cy="839399"/>
        </a:xfrm>
        <a:prstGeom prst="ellipse">
          <a:avLst/>
        </a:prstGeom>
        <a:gradFill rotWithShape="0">
          <a:gsLst>
            <a:gs pos="0">
              <a:schemeClr val="accent4">
                <a:hueOff val="609019"/>
                <a:satOff val="-10536"/>
                <a:lumOff val="-2255"/>
                <a:alphaOff val="0"/>
                <a:shade val="63000"/>
              </a:schemeClr>
            </a:gs>
            <a:gs pos="30000">
              <a:schemeClr val="accent4">
                <a:hueOff val="609019"/>
                <a:satOff val="-10536"/>
                <a:lumOff val="-2255"/>
                <a:alphaOff val="0"/>
                <a:shade val="90000"/>
                <a:satMod val="110000"/>
              </a:schemeClr>
            </a:gs>
            <a:gs pos="45000">
              <a:schemeClr val="accent4">
                <a:hueOff val="609019"/>
                <a:satOff val="-10536"/>
                <a:lumOff val="-2255"/>
                <a:alphaOff val="0"/>
                <a:shade val="100000"/>
                <a:satMod val="118000"/>
              </a:schemeClr>
            </a:gs>
            <a:gs pos="55000">
              <a:schemeClr val="accent4">
                <a:hueOff val="609019"/>
                <a:satOff val="-10536"/>
                <a:lumOff val="-2255"/>
                <a:alphaOff val="0"/>
                <a:shade val="100000"/>
                <a:satMod val="118000"/>
              </a:schemeClr>
            </a:gs>
            <a:gs pos="73000">
              <a:schemeClr val="accent4">
                <a:hueOff val="609019"/>
                <a:satOff val="-10536"/>
                <a:lumOff val="-2255"/>
                <a:alphaOff val="0"/>
                <a:shade val="90000"/>
                <a:satMod val="110000"/>
              </a:schemeClr>
            </a:gs>
            <a:gs pos="100000">
              <a:schemeClr val="accent4">
                <a:hueOff val="609019"/>
                <a:satOff val="-10536"/>
                <a:lumOff val="-2255"/>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4">
              <a:hueOff val="609019"/>
              <a:satOff val="-10536"/>
              <a:lumOff val="-2255"/>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2</a:t>
          </a:r>
          <a:endParaRPr lang="zh-TW" altLang="en-US" sz="2800" kern="1200" dirty="0"/>
        </a:p>
      </dsp:txBody>
      <dsp:txXfrm>
        <a:off x="2329530" y="1455266"/>
        <a:ext cx="593545" cy="593545"/>
      </dsp:txXfrm>
    </dsp:sp>
    <dsp:sp modelId="{25708548-ACE5-456A-9BB2-8335CF56201B}">
      <dsp:nvSpPr>
        <dsp:cNvPr id="0" name=""/>
        <dsp:cNvSpPr/>
      </dsp:nvSpPr>
      <dsp:spPr>
        <a:xfrm>
          <a:off x="4829726" y="1018298"/>
          <a:ext cx="1678798" cy="1467481"/>
        </a:xfrm>
        <a:prstGeom prst="rightArrow">
          <a:avLst>
            <a:gd name="adj1" fmla="val 70000"/>
            <a:gd name="adj2" fmla="val 50000"/>
          </a:avLst>
        </a:prstGeom>
        <a:solidFill>
          <a:schemeClr val="accent4">
            <a:tint val="40000"/>
            <a:alpha val="90000"/>
            <a:hueOff val="840688"/>
            <a:satOff val="-12365"/>
            <a:lumOff val="-1354"/>
            <a:alphaOff val="0"/>
          </a:schemeClr>
        </a:solidFill>
        <a:ln w="9525" cap="flat" cmpd="sng" algn="ctr">
          <a:solidFill>
            <a:schemeClr val="accent4">
              <a:tint val="40000"/>
              <a:alpha val="90000"/>
              <a:hueOff val="840688"/>
              <a:satOff val="-12365"/>
              <a:lumOff val="-1354"/>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4">
              <a:tint val="40000"/>
              <a:alpha val="90000"/>
              <a:hueOff val="840688"/>
              <a:satOff val="-12365"/>
              <a:lumOff val="-1354"/>
              <a:alphaOff val="0"/>
              <a:tint val="100000"/>
              <a:shade val="100000"/>
              <a:hueMod val="100000"/>
              <a:satMod val="100000"/>
            </a:schemeClr>
          </a:contourClr>
        </a:sp3d>
      </dsp:spPr>
      <dsp:style>
        <a:lnRef idx="1">
          <a:scrgbClr r="0" g="0" b="0"/>
        </a:lnRef>
        <a:fillRef idx="1">
          <a:scrgbClr r="0" g="0" b="0"/>
        </a:fillRef>
        <a:effectRef idx="2">
          <a:scrgbClr r="0" g="0" b="0"/>
        </a:effectRef>
        <a:fontRef idx="minor"/>
      </dsp:style>
      <dsp:txBody>
        <a:bodyPr spcFirstLastPara="0" vert="horz" wrap="square" lIns="71120" tIns="17780" rIns="35560" bIns="177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t>优化</a:t>
          </a:r>
          <a:endParaRPr lang="zh-TW" altLang="en-US" sz="2800" kern="1200" dirty="0"/>
        </a:p>
      </dsp:txBody>
      <dsp:txXfrm>
        <a:off x="5249426" y="1238420"/>
        <a:ext cx="818414" cy="1027237"/>
      </dsp:txXfrm>
    </dsp:sp>
    <dsp:sp modelId="{51AD05C7-9BB6-4F43-AAA2-1D0412419A6C}">
      <dsp:nvSpPr>
        <dsp:cNvPr id="0" name=""/>
        <dsp:cNvSpPr/>
      </dsp:nvSpPr>
      <dsp:spPr>
        <a:xfrm>
          <a:off x="4410026" y="1332339"/>
          <a:ext cx="839399" cy="839399"/>
        </a:xfrm>
        <a:prstGeom prst="ellipse">
          <a:avLst/>
        </a:prstGeom>
        <a:gradFill rotWithShape="0">
          <a:gsLst>
            <a:gs pos="0">
              <a:schemeClr val="accent4">
                <a:hueOff val="1218038"/>
                <a:satOff val="-21072"/>
                <a:lumOff val="-4510"/>
                <a:alphaOff val="0"/>
                <a:shade val="63000"/>
              </a:schemeClr>
            </a:gs>
            <a:gs pos="30000">
              <a:schemeClr val="accent4">
                <a:hueOff val="1218038"/>
                <a:satOff val="-21072"/>
                <a:lumOff val="-4510"/>
                <a:alphaOff val="0"/>
                <a:shade val="90000"/>
                <a:satMod val="110000"/>
              </a:schemeClr>
            </a:gs>
            <a:gs pos="45000">
              <a:schemeClr val="accent4">
                <a:hueOff val="1218038"/>
                <a:satOff val="-21072"/>
                <a:lumOff val="-4510"/>
                <a:alphaOff val="0"/>
                <a:shade val="100000"/>
                <a:satMod val="118000"/>
              </a:schemeClr>
            </a:gs>
            <a:gs pos="55000">
              <a:schemeClr val="accent4">
                <a:hueOff val="1218038"/>
                <a:satOff val="-21072"/>
                <a:lumOff val="-4510"/>
                <a:alphaOff val="0"/>
                <a:shade val="100000"/>
                <a:satMod val="118000"/>
              </a:schemeClr>
            </a:gs>
            <a:gs pos="73000">
              <a:schemeClr val="accent4">
                <a:hueOff val="1218038"/>
                <a:satOff val="-21072"/>
                <a:lumOff val="-4510"/>
                <a:alphaOff val="0"/>
                <a:shade val="90000"/>
                <a:satMod val="110000"/>
              </a:schemeClr>
            </a:gs>
            <a:gs pos="100000">
              <a:schemeClr val="accent4">
                <a:hueOff val="1218038"/>
                <a:satOff val="-21072"/>
                <a:lumOff val="-451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4">
              <a:hueOff val="1218038"/>
              <a:satOff val="-21072"/>
              <a:lumOff val="-451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3</a:t>
          </a:r>
          <a:endParaRPr lang="zh-TW" altLang="en-US" sz="2800" kern="1200" dirty="0"/>
        </a:p>
      </dsp:txBody>
      <dsp:txXfrm>
        <a:off x="4532953" y="1455266"/>
        <a:ext cx="593545" cy="5935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F9C94-5509-4F79-AC82-D0991D6614CC}">
      <dsp:nvSpPr>
        <dsp:cNvPr id="0" name=""/>
        <dsp:cNvSpPr/>
      </dsp:nvSpPr>
      <dsp:spPr>
        <a:xfrm>
          <a:off x="3352800" y="673594"/>
          <a:ext cx="1834810" cy="636876"/>
        </a:xfrm>
        <a:custGeom>
          <a:avLst/>
          <a:gdLst/>
          <a:ahLst/>
          <a:cxnLst/>
          <a:rect l="0" t="0" r="0" b="0"/>
          <a:pathLst>
            <a:path>
              <a:moveTo>
                <a:pt x="0" y="0"/>
              </a:moveTo>
              <a:lnTo>
                <a:pt x="0" y="318438"/>
              </a:lnTo>
              <a:lnTo>
                <a:pt x="1834810" y="318438"/>
              </a:lnTo>
              <a:lnTo>
                <a:pt x="1834810" y="636876"/>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461715-315F-4B67-AE64-A74F48E9AF89}">
      <dsp:nvSpPr>
        <dsp:cNvPr id="0" name=""/>
        <dsp:cNvSpPr/>
      </dsp:nvSpPr>
      <dsp:spPr>
        <a:xfrm>
          <a:off x="1517989" y="673594"/>
          <a:ext cx="1834810" cy="636876"/>
        </a:xfrm>
        <a:custGeom>
          <a:avLst/>
          <a:gdLst/>
          <a:ahLst/>
          <a:cxnLst/>
          <a:rect l="0" t="0" r="0" b="0"/>
          <a:pathLst>
            <a:path>
              <a:moveTo>
                <a:pt x="1834810" y="0"/>
              </a:moveTo>
              <a:lnTo>
                <a:pt x="1834810" y="318438"/>
              </a:lnTo>
              <a:lnTo>
                <a:pt x="0" y="318438"/>
              </a:lnTo>
              <a:lnTo>
                <a:pt x="0" y="636876"/>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5EC9E0-8F5D-45CB-A733-A5612A87189B}">
      <dsp:nvSpPr>
        <dsp:cNvPr id="0" name=""/>
        <dsp:cNvSpPr/>
      </dsp:nvSpPr>
      <dsp:spPr>
        <a:xfrm>
          <a:off x="1066792" y="145836"/>
          <a:ext cx="4572014" cy="527758"/>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zh-CN" altLang="en-US" sz="2400" kern="1200" dirty="0"/>
            <a:t>所有损害优化的方法都是正则化。</a:t>
          </a:r>
        </a:p>
      </dsp:txBody>
      <dsp:txXfrm>
        <a:off x="1066792" y="145836"/>
        <a:ext cx="4572014" cy="527758"/>
      </dsp:txXfrm>
    </dsp:sp>
    <dsp:sp modelId="{D2B477F3-791F-46FC-A50D-FA3601860E25}">
      <dsp:nvSpPr>
        <dsp:cNvPr id="0" name=""/>
        <dsp:cNvSpPr/>
      </dsp:nvSpPr>
      <dsp:spPr>
        <a:xfrm>
          <a:off x="1616" y="1310471"/>
          <a:ext cx="3032745" cy="524892"/>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zh-CN" altLang="en-US" sz="2000" kern="1200" dirty="0"/>
            <a:t>增加优化约束</a:t>
          </a:r>
          <a:endParaRPr lang="en-US" altLang="zh-CN" sz="2000" kern="1200" dirty="0"/>
        </a:p>
      </dsp:txBody>
      <dsp:txXfrm>
        <a:off x="1616" y="1310471"/>
        <a:ext cx="3032745" cy="524892"/>
      </dsp:txXfrm>
    </dsp:sp>
    <dsp:sp modelId="{7509D6B6-898D-4FC7-8441-00720BF18D07}">
      <dsp:nvSpPr>
        <dsp:cNvPr id="0" name=""/>
        <dsp:cNvSpPr/>
      </dsp:nvSpPr>
      <dsp:spPr>
        <a:xfrm>
          <a:off x="3671238" y="1310471"/>
          <a:ext cx="3032745" cy="511760"/>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zh-CN" altLang="en-US" sz="2000" kern="1200" dirty="0"/>
            <a:t>干扰优化过程</a:t>
          </a:r>
        </a:p>
      </dsp:txBody>
      <dsp:txXfrm>
        <a:off x="3671238" y="1310471"/>
        <a:ext cx="3032745" cy="5117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BA6BD-99FF-4F36-9D21-0B17453B9B70}">
      <dsp:nvSpPr>
        <dsp:cNvPr id="0" name=""/>
        <dsp:cNvSpPr/>
      </dsp:nvSpPr>
      <dsp:spPr>
        <a:xfrm>
          <a:off x="1011519" y="0"/>
          <a:ext cx="1963719" cy="1963775"/>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EAEB30-739B-4C56-8D2B-36D81A119BE5}">
      <dsp:nvSpPr>
        <dsp:cNvPr id="0" name=""/>
        <dsp:cNvSpPr/>
      </dsp:nvSpPr>
      <dsp:spPr>
        <a:xfrm>
          <a:off x="1445224" y="710966"/>
          <a:ext cx="1095600" cy="54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外部记忆</a:t>
          </a:r>
        </a:p>
      </dsp:txBody>
      <dsp:txXfrm>
        <a:off x="1445224" y="710966"/>
        <a:ext cx="1095600" cy="547735"/>
      </dsp:txXfrm>
    </dsp:sp>
    <dsp:sp modelId="{018A8A1F-C64E-4FDB-AD4E-D0EC35EE97C9}">
      <dsp:nvSpPr>
        <dsp:cNvPr id="0" name=""/>
        <dsp:cNvSpPr/>
      </dsp:nvSpPr>
      <dsp:spPr>
        <a:xfrm>
          <a:off x="606161" y="1258702"/>
          <a:ext cx="1686984" cy="1687697"/>
        </a:xfrm>
        <a:prstGeom prst="blockArc">
          <a:avLst>
            <a:gd name="adj1" fmla="val 0"/>
            <a:gd name="adj2" fmla="val 18900000"/>
            <a:gd name="adj3" fmla="val 1274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55D0F5-E45C-49DF-B7A9-8FD8028AB267}">
      <dsp:nvSpPr>
        <dsp:cNvPr id="0" name=""/>
        <dsp:cNvSpPr/>
      </dsp:nvSpPr>
      <dsp:spPr>
        <a:xfrm>
          <a:off x="897423" y="1841500"/>
          <a:ext cx="1095600" cy="54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注意力</a:t>
          </a:r>
        </a:p>
      </dsp:txBody>
      <dsp:txXfrm>
        <a:off x="897423" y="1841500"/>
        <a:ext cx="1095600" cy="5477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38F90-57CB-421B-9B48-24347DC59DF8}">
      <dsp:nvSpPr>
        <dsp:cNvPr id="0" name=""/>
        <dsp:cNvSpPr/>
      </dsp:nvSpPr>
      <dsp:spPr>
        <a:xfrm>
          <a:off x="4970" y="1129491"/>
          <a:ext cx="2163067" cy="10815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CN" altLang="en-US" sz="2900" kern="1200" dirty="0"/>
            <a:t>网络容量</a:t>
          </a:r>
        </a:p>
      </dsp:txBody>
      <dsp:txXfrm>
        <a:off x="36647" y="1161168"/>
        <a:ext cx="2099713" cy="1018179"/>
      </dsp:txXfrm>
    </dsp:sp>
    <dsp:sp modelId="{26915D61-B503-403C-BA9A-C227D7135731}">
      <dsp:nvSpPr>
        <dsp:cNvPr id="0" name=""/>
        <dsp:cNvSpPr/>
      </dsp:nvSpPr>
      <dsp:spPr>
        <a:xfrm rot="18770822">
          <a:off x="1964496" y="1179282"/>
          <a:ext cx="1272311" cy="49130"/>
        </a:xfrm>
        <a:custGeom>
          <a:avLst/>
          <a:gdLst/>
          <a:ahLst/>
          <a:cxnLst/>
          <a:rect l="0" t="0" r="0" b="0"/>
          <a:pathLst>
            <a:path>
              <a:moveTo>
                <a:pt x="0" y="24565"/>
              </a:moveTo>
              <a:lnTo>
                <a:pt x="1272311" y="2456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568844" y="1172039"/>
        <a:ext cx="63615" cy="63615"/>
      </dsp:txXfrm>
    </dsp:sp>
    <dsp:sp modelId="{68480EF7-C298-4C6C-B2AA-9BBC8FF1018C}">
      <dsp:nvSpPr>
        <dsp:cNvPr id="0" name=""/>
        <dsp:cNvSpPr/>
      </dsp:nvSpPr>
      <dsp:spPr>
        <a:xfrm>
          <a:off x="3033266" y="196668"/>
          <a:ext cx="2163067" cy="10815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CN" altLang="en-US" sz="2900" kern="1200" dirty="0"/>
            <a:t>增加内部记忆</a:t>
          </a:r>
        </a:p>
      </dsp:txBody>
      <dsp:txXfrm>
        <a:off x="3064943" y="228345"/>
        <a:ext cx="2099713" cy="1018179"/>
      </dsp:txXfrm>
    </dsp:sp>
    <dsp:sp modelId="{9A4C6A3A-914E-473D-8CC9-C2C0DE070DD6}">
      <dsp:nvSpPr>
        <dsp:cNvPr id="0" name=""/>
        <dsp:cNvSpPr/>
      </dsp:nvSpPr>
      <dsp:spPr>
        <a:xfrm>
          <a:off x="5196333" y="712870"/>
          <a:ext cx="865227" cy="49130"/>
        </a:xfrm>
        <a:custGeom>
          <a:avLst/>
          <a:gdLst/>
          <a:ahLst/>
          <a:cxnLst/>
          <a:rect l="0" t="0" r="0" b="0"/>
          <a:pathLst>
            <a:path>
              <a:moveTo>
                <a:pt x="0" y="24565"/>
              </a:moveTo>
              <a:lnTo>
                <a:pt x="865227" y="2456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5607316" y="715805"/>
        <a:ext cx="43261" cy="43261"/>
      </dsp:txXfrm>
    </dsp:sp>
    <dsp:sp modelId="{F720F9D4-7AB2-4517-B543-4FC3CF6A8054}">
      <dsp:nvSpPr>
        <dsp:cNvPr id="0" name=""/>
        <dsp:cNvSpPr/>
      </dsp:nvSpPr>
      <dsp:spPr>
        <a:xfrm>
          <a:off x="6061561" y="196668"/>
          <a:ext cx="2163067" cy="10815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CN" altLang="en-US" sz="2900" kern="1200" dirty="0"/>
            <a:t>记忆单元</a:t>
          </a:r>
          <a:br>
            <a:rPr lang="en-US" altLang="zh-CN" sz="2900" kern="1200" dirty="0"/>
          </a:br>
          <a:r>
            <a:rPr lang="zh-CN" altLang="en-US" sz="2900" kern="1200" dirty="0"/>
            <a:t>隐状态</a:t>
          </a:r>
        </a:p>
      </dsp:txBody>
      <dsp:txXfrm>
        <a:off x="6093238" y="228345"/>
        <a:ext cx="2099713" cy="1018179"/>
      </dsp:txXfrm>
    </dsp:sp>
    <dsp:sp modelId="{1EC492FB-4DEA-41E4-AE3A-E1A846438973}">
      <dsp:nvSpPr>
        <dsp:cNvPr id="0" name=""/>
        <dsp:cNvSpPr/>
      </dsp:nvSpPr>
      <dsp:spPr>
        <a:xfrm rot="2829178">
          <a:off x="1964496" y="2112105"/>
          <a:ext cx="1272311" cy="49130"/>
        </a:xfrm>
        <a:custGeom>
          <a:avLst/>
          <a:gdLst/>
          <a:ahLst/>
          <a:cxnLst/>
          <a:rect l="0" t="0" r="0" b="0"/>
          <a:pathLst>
            <a:path>
              <a:moveTo>
                <a:pt x="0" y="24565"/>
              </a:moveTo>
              <a:lnTo>
                <a:pt x="1272311" y="2456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568844" y="2104862"/>
        <a:ext cx="63615" cy="63615"/>
      </dsp:txXfrm>
    </dsp:sp>
    <dsp:sp modelId="{48A68D7F-8250-4ED4-A0B1-B97C246CE6C3}">
      <dsp:nvSpPr>
        <dsp:cNvPr id="0" name=""/>
        <dsp:cNvSpPr/>
      </dsp:nvSpPr>
      <dsp:spPr>
        <a:xfrm>
          <a:off x="3033266" y="2062315"/>
          <a:ext cx="2163067" cy="10815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CN" altLang="en-US" sz="2900" kern="1200" dirty="0"/>
            <a:t>引入外部记忆</a:t>
          </a:r>
        </a:p>
      </dsp:txBody>
      <dsp:txXfrm>
        <a:off x="3064943" y="2093992"/>
        <a:ext cx="2099713" cy="1018179"/>
      </dsp:txXfrm>
    </dsp:sp>
    <dsp:sp modelId="{FB3864E7-68B3-4115-87BB-AF46116D1D1F}">
      <dsp:nvSpPr>
        <dsp:cNvPr id="0" name=""/>
        <dsp:cNvSpPr/>
      </dsp:nvSpPr>
      <dsp:spPr>
        <a:xfrm rot="19457599">
          <a:off x="5096182" y="2267575"/>
          <a:ext cx="1065530" cy="49130"/>
        </a:xfrm>
        <a:custGeom>
          <a:avLst/>
          <a:gdLst/>
          <a:ahLst/>
          <a:cxnLst/>
          <a:rect l="0" t="0" r="0" b="0"/>
          <a:pathLst>
            <a:path>
              <a:moveTo>
                <a:pt x="0" y="24565"/>
              </a:moveTo>
              <a:lnTo>
                <a:pt x="1065530" y="2456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5602309" y="2265502"/>
        <a:ext cx="53276" cy="53276"/>
      </dsp:txXfrm>
    </dsp:sp>
    <dsp:sp modelId="{86C8E487-B936-4FBF-BDA5-88B682ED3075}">
      <dsp:nvSpPr>
        <dsp:cNvPr id="0" name=""/>
        <dsp:cNvSpPr/>
      </dsp:nvSpPr>
      <dsp:spPr>
        <a:xfrm>
          <a:off x="6061561" y="1440433"/>
          <a:ext cx="2163067" cy="10815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CN" altLang="en-US" sz="2900" kern="1200" dirty="0"/>
            <a:t>联想记忆模型</a:t>
          </a:r>
        </a:p>
      </dsp:txBody>
      <dsp:txXfrm>
        <a:off x="6093238" y="1472110"/>
        <a:ext cx="2099713" cy="1018179"/>
      </dsp:txXfrm>
    </dsp:sp>
    <dsp:sp modelId="{56669328-AEEE-4D9E-8C1F-6B484A30D05B}">
      <dsp:nvSpPr>
        <dsp:cNvPr id="0" name=""/>
        <dsp:cNvSpPr/>
      </dsp:nvSpPr>
      <dsp:spPr>
        <a:xfrm rot="2142401">
          <a:off x="5096182" y="2889457"/>
          <a:ext cx="1065530" cy="49130"/>
        </a:xfrm>
        <a:custGeom>
          <a:avLst/>
          <a:gdLst/>
          <a:ahLst/>
          <a:cxnLst/>
          <a:rect l="0" t="0" r="0" b="0"/>
          <a:pathLst>
            <a:path>
              <a:moveTo>
                <a:pt x="0" y="24565"/>
              </a:moveTo>
              <a:lnTo>
                <a:pt x="1065530" y="2456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5602309" y="2887384"/>
        <a:ext cx="53276" cy="53276"/>
      </dsp:txXfrm>
    </dsp:sp>
    <dsp:sp modelId="{6CF0213B-401A-404A-98F7-1DD64CFCB60B}">
      <dsp:nvSpPr>
        <dsp:cNvPr id="0" name=""/>
        <dsp:cNvSpPr/>
      </dsp:nvSpPr>
      <dsp:spPr>
        <a:xfrm>
          <a:off x="6061561" y="2684197"/>
          <a:ext cx="2163067" cy="10815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CN" altLang="en-US" sz="2900" kern="1200" dirty="0"/>
            <a:t>带地址的外部记忆</a:t>
          </a:r>
        </a:p>
      </dsp:txBody>
      <dsp:txXfrm>
        <a:off x="6093238" y="2715874"/>
        <a:ext cx="2099713" cy="10181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7-25T14:54:37.771"/>
    </inkml:context>
    <inkml:brush xml:id="br0">
      <inkml:brushProperty name="width" value="0.05292" units="cm"/>
      <inkml:brushProperty name="height" value="0.05292" units="cm"/>
      <inkml:brushProperty name="color" value="#FF0000"/>
    </inkml:brush>
  </inkml:definitions>
  <inkml:trace contextRef="#ctx0" brushRef="#br0">6465 7136 1278 0,'0'0'28'0,"-3"0"5"0,-3-3 2 0,6 3 1 0,0 0-28 0,-6-2-8 16,-3-1 0-16,9 3 0 0,-6-5 66 0,-3 2 12 16,0 0 2-16,0 1 1 0,6-1-25 0,3 3-6 15,0 0-1-15,-12-3 0 0,0 3-22 0,12 0-5 16,0 0-1-16,-6 3 0 0,1 0-13 0,5-3-8 15,0 0 8-15,0 0-8 0,3 5 0 0,-1 0-12 16,1 1 2-16,6 1 0 0,0-1 10 0,0-1-8 0,0 0 8 16,3 3-8-16,0 0 8 15,3-2 0-15,-3-1-9 0,3 0 9 0,-3 3 0 0,2-3 0 0,1 3 0 0,0-2 0 16,0 1 0-16,3-1 10 0,0 2-10 0,3-6 10 16,-3 1-10-16,-1 0 12 0,7-1-12 0,3 4 12 15,3-1-12-15,-3 3 12 0,2 0-12 0,1-3 12 16,-9 0-12-16,0 3 12 0,9-5-12 0,-1 2 12 15,-5-5-12-15,0 0 12 0,0-2-12 0,6 2 12 16,2 0-12-16,-8-3 0 0,-9-5 9 0,6 3-9 16,9 2 9-16,-1-2-9 0,-8 2 12 0,0 0-12 15,0 3 15-15,0-2-4 0,2-1-1 0,-5 3 0 16,-9 0 2-16,6 0 1 0,9 0 0 0,-9 0 0 16,-6 0 3-16,3 0 0 0,9-2 0 0,-4 2 0 15,-2 0 0-15,0 0 0 0,-6 0 0 0,9-3 0 16,6 0-4-16,-6 1-1 0,-18 2 0 0,9-3 0 15,8 0-1-15,-2 1 0 0,-6-1 0 0,0 0 0 0,-9 3-2 16,9-2-8-16,9-1 12 0,-9 0-4 16,-15 1-8-16,12-4 8 0,9 6-8 0,-3 0 8 15,-9 0 0-15,6 0-8 0,5-2 12 0,1-1-4 0,0 6-8 16,-9-3 0-16,-6 0 0 0,6-3 0 0,9 3 8 16,-3 0-8-16,-12 0 8 0,0 0-8 0,3 0 9 15,-3 0-9-15,9 3 10 0,-6-3-10 0,-3 0 12 0,0 0-3 16,9 0-1-16,-9 0 0 0,-9-3 1 0,9 3 0 15,9 0 0-15,-3 0 0 0,-6 0-9 0,6 0 12 16,-6 0-12-16,9 0 12 0,5-2-12 0,-8 2 10 16,-6 0-10-16,0 0 10 0,12-6 2 0,-3 4 1 15,-9 2 0-15,0 0 0 0,0 0 3 0,0 0 0 16,3-6 0-16,-3 6 0 0,-6 0-4 0,6 0 0 0,0 0 0 16,0 0 0-16,0 0-4 0,6-5-8 0,0-3 11 15,0 5-11-15,3 1 8 0,-9 2-8 0,0 0 0 0,0 0 0 16,18-3 0-16,-9 1 0 0,-9 2 0 0,0 0 0 15,0 0 0-15,0 0 0 0,0 0 0 0,0 0 0 16,0 0 0-16,0 0 0 0,9-3 0 0,-9 3-763 16,0 0-147-16</inkml:trace>
  <inkml:trace contextRef="#ctx0" brushRef="#br0" timeOffset="999.318">5140 7379 1278 0,'-24'-8'28'0,"15"6"5"0,0 2 2 0,1-6 1 0,-4 4-28 0,0-4-8 0,-3 4 0 0,3-1 0 16,6 0 80-16,0 1 16 0,-6-1 2 0,6 1 1 16,6 2-39-16,-6 2-8 0,0-2-2 0,6 0 0 15,0 0-40-15,0 0-10 0,0 0 0 0,0 0 0 16,0 0 0-16,0 0-11 0,0 0 3 0,9 3 0 15,0 2 8-15,0-5 0 0,3 0 0 0,0 3 8 16,3-1-8-16,0 1 0 0,0 2 8 0,-1-2-8 16,4 0 16-16,-3 2-2 0,0 0 0 0,3 1 0 15,0-1 2-15,-3 0 1 0,3-2 0 0,-1 2 0 0,4 0 2 16,6 3 0-16,0-2 0 0,-3-1 0 0,-1 3 0 16,7-3 0-16,-3 0 0 0,3 1 0 0,0-1-11 0,-4 0-8 15,1 1 9-15,0-4-9 0,0 3 10 0,2 1-10 16,-5-1 10-16,3-2-10 0,-3-3 12 0,3 5-4 15,-4-2-8-15,7-1 12 0,0-2-4 0,3 0 0 16,-4 0-8-16,1 0 12 0,-3 3-2 0,3-3-1 16,0 0 0-16,-1 0 0 0,-5 0 0 0,3 0 0 15,0-3 0-15,0 1 0 0,-4 2 4 0,4-3 1 16,3-2 0-16,0 2 0 0,5 0-6 0,-2 3 0 16,0-2-8-16,0-4 12 0,2 4-1 0,-5-3-1 15,0-1 0-15,0 4 0 0,-4-4-2 0,1 1 0 0,3 2 0 16,-3-2 0-16,0 2 3 0,2 1 0 0,1-3 0 15,3 2 0-15,3-2-11 0,2-1 0 0,-5 1 0 0,0 2 0 16,-3 1 0-16,-1-1 0 0,1-5 0 0,0 3 0 16,-12 2 0-16,8-2 0 0,4 0 0 0,0 2 0 15,-9-5 0-15,9 5 0 0,5-2 0 0,1 2 0 16,3-2 0-16,-6 2 0 0,-10 1 0 0,4 2 8 16,6 0-8-16,-3 0 12 0,-7 0-12 0,-5 0 12 15,0 2-12-15,0 1 0 0,6-6 0 0,-9 3-11 16,-15 0 11-16,15 0 0 0,8-2 0 0,-2 2 0 15,-15 0 0-15,12 0 0 0,3-3 8 0,0 3-8 16,3 0 8-16,-7-2-8 0,-8 2 10 0,12 0-10 16,6-3 17-16,-6 0-2 0,-9 1-1 0,0 2 0 15,8 0-6-15,-5 0 0 0,0-3-8 0,-6 0 12 0,0 3-4 0,3-2-8 16,3 2 11-16,-3-3-11 0,-12 3 8 0,9-3-8 16,6 1 0-16,-3-1 0 0,-4 0 0 0,1 3 10 15,0 0-10-15,0 0 8 0,3-2-8 0,-3-1 0 16,-9 3 9-16,6-5-9 0,9-3 0 0,-6 0 9 15,-9 0-9-15,3 3 0 0,0-1 0 0,0 4 0 16,-3 2 0-16,0 0 0 16,-6-5-24-16,6-3-11 0,9 0-2 0,-6 0-702 15,-3 0-140-15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zh-CN"/>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683E5292-C197-4B29-8ABD-C7AEB5E0B154}" type="datetimeFigureOut">
              <a:rPr lang="en-US" altLang="zh-CN"/>
              <a:pPr>
                <a:defRPr/>
              </a:pPr>
              <a:t>5/15/2019</a:t>
            </a:fld>
            <a:endParaRPr lang="en-US" altLang="zh-C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zh-C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4C119E0-CEE4-4FF8-83B2-DC856A2C17CC}" type="slidenum">
              <a:rPr lang="en-US" altLang="zh-CN"/>
              <a:pPr>
                <a:defRPr/>
              </a:pPr>
              <a:t>‹#›</a:t>
            </a:fld>
            <a:endParaRPr lang="en-US" altLang="zh-CN"/>
          </a:p>
        </p:txBody>
      </p:sp>
    </p:spTree>
    <p:extLst>
      <p:ext uri="{BB962C8B-B14F-4D97-AF65-F5344CB8AC3E}">
        <p14:creationId xmlns:p14="http://schemas.microsoft.com/office/powerpoint/2010/main" val="6448963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a:t>
            </a:fld>
            <a:endParaRPr lang="en-US" altLang="zh-CN"/>
          </a:p>
        </p:txBody>
      </p:sp>
    </p:spTree>
    <p:extLst>
      <p:ext uri="{BB962C8B-B14F-4D97-AF65-F5344CB8AC3E}">
        <p14:creationId xmlns:p14="http://schemas.microsoft.com/office/powerpoint/2010/main" val="909393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42</a:t>
            </a:fld>
            <a:endParaRPr lang="en-US" altLang="zh-CN"/>
          </a:p>
        </p:txBody>
      </p:sp>
    </p:spTree>
    <p:extLst>
      <p:ext uri="{BB962C8B-B14F-4D97-AF65-F5344CB8AC3E}">
        <p14:creationId xmlns:p14="http://schemas.microsoft.com/office/powerpoint/2010/main" val="1246348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复合函数</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44</a:t>
            </a:fld>
            <a:endParaRPr lang="en-US" altLang="zh-CN"/>
          </a:p>
        </p:txBody>
      </p:sp>
    </p:spTree>
    <p:extLst>
      <p:ext uri="{BB962C8B-B14F-4D97-AF65-F5344CB8AC3E}">
        <p14:creationId xmlns:p14="http://schemas.microsoft.com/office/powerpoint/2010/main" val="3272253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dirty="0"/>
              <a:t>某种程度上比机器学习更简单</a:t>
            </a:r>
            <a:endParaRPr lang="en-US" altLang="zh-TW"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200" dirty="0"/>
              <a:t>Even alpha go using this approach.</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200" dirty="0"/>
              <a:t>I hope you are not too disappointed :p</a:t>
            </a:r>
            <a:endParaRPr lang="zh-TW" altLang="en-US"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3F9096D2-8776-4F5C-A458-4FD37E7160D3}" type="slidenum">
              <a:rPr lang="zh-TW" altLang="en-US" smtClean="0"/>
              <a:t>46</a:t>
            </a:fld>
            <a:endParaRPr lang="zh-TW" altLang="en-US"/>
          </a:p>
        </p:txBody>
      </p:sp>
    </p:spTree>
    <p:extLst>
      <p:ext uri="{BB962C8B-B14F-4D97-AF65-F5344CB8AC3E}">
        <p14:creationId xmlns:p14="http://schemas.microsoft.com/office/powerpoint/2010/main" val="3279496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47</a:t>
            </a:fld>
            <a:endParaRPr lang="en-US" altLang="zh-CN"/>
          </a:p>
        </p:txBody>
      </p:sp>
    </p:spTree>
    <p:extLst>
      <p:ext uri="{BB962C8B-B14F-4D97-AF65-F5344CB8AC3E}">
        <p14:creationId xmlns:p14="http://schemas.microsoft.com/office/powerpoint/2010/main" val="2966142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\item \</a:t>
            </a:r>
            <a:r>
              <a:rPr lang="en-US" altLang="zh-CN" dirty="0" err="1"/>
              <a:t>textbf</a:t>
            </a:r>
            <a:r>
              <a:rPr lang="en-US" altLang="zh-CN" dirty="0"/>
              <a:t>{</a:t>
            </a:r>
            <a:r>
              <a:rPr lang="zh-CN" altLang="en-US" dirty="0"/>
              <a:t>细胞体</a:t>
            </a:r>
            <a:r>
              <a:rPr lang="en-US" altLang="zh-CN" dirty="0"/>
              <a:t>}</a:t>
            </a:r>
            <a:r>
              <a:rPr lang="zh-CN" altLang="en-US" dirty="0"/>
              <a:t>（</a:t>
            </a:r>
            <a:r>
              <a:rPr lang="en-US" altLang="zh-CN" dirty="0"/>
              <a:t>Soma</a:t>
            </a:r>
            <a:r>
              <a:rPr lang="zh-CN" altLang="en-US" dirty="0"/>
              <a:t>）中的神经细胞膜上有各种受体和离子通道，胞膜的受体可与相应的化学物质神经递质结合，引起离子通透性及膜内外电位差发生改变，产生相应的生理活动：</a:t>
            </a:r>
            <a:r>
              <a:rPr lang="en-US" altLang="zh-CN" dirty="0"/>
              <a:t>\</a:t>
            </a:r>
            <a:r>
              <a:rPr lang="en-US" altLang="zh-CN" dirty="0" err="1"/>
              <a:t>textbf</a:t>
            </a:r>
            <a:r>
              <a:rPr lang="en-US" altLang="zh-CN" dirty="0"/>
              <a:t>{</a:t>
            </a:r>
            <a:r>
              <a:rPr lang="zh-CN" altLang="en-US" dirty="0"/>
              <a:t>兴奋</a:t>
            </a:r>
            <a:r>
              <a:rPr lang="en-US" altLang="zh-CN" dirty="0"/>
              <a:t>}</a:t>
            </a:r>
            <a:r>
              <a:rPr lang="zh-CN" altLang="en-US" dirty="0"/>
              <a:t>或</a:t>
            </a:r>
            <a:r>
              <a:rPr lang="en-US" altLang="zh-CN" dirty="0"/>
              <a:t>\</a:t>
            </a:r>
            <a:r>
              <a:rPr lang="en-US" altLang="zh-CN" dirty="0" err="1"/>
              <a:t>textbf</a:t>
            </a:r>
            <a:r>
              <a:rPr lang="en-US" altLang="zh-CN" dirty="0"/>
              <a:t>{</a:t>
            </a:r>
            <a:r>
              <a:rPr lang="zh-CN" altLang="en-US" dirty="0"/>
              <a:t>抑制</a:t>
            </a:r>
            <a:r>
              <a:rPr lang="en-US" altLang="zh-CN" dirty="0"/>
              <a:t>}</a:t>
            </a:r>
            <a:r>
              <a:rPr lang="zh-CN" altLang="en-US" dirty="0"/>
              <a:t>。</a:t>
            </a:r>
          </a:p>
          <a:p>
            <a:r>
              <a:rPr lang="en-US" altLang="zh-CN" dirty="0"/>
              <a:t>\item </a:t>
            </a:r>
            <a:r>
              <a:rPr lang="zh-CN" altLang="en-US" dirty="0"/>
              <a:t>细胞突起是由细胞体延伸出来的细长部分，又可分为树突和轴突。</a:t>
            </a:r>
          </a:p>
          <a:p>
            <a:r>
              <a:rPr lang="en-US" altLang="zh-CN" dirty="0"/>
              <a:t>\item \</a:t>
            </a:r>
            <a:r>
              <a:rPr lang="en-US" altLang="zh-CN" dirty="0" err="1"/>
              <a:t>textbf</a:t>
            </a:r>
            <a:r>
              <a:rPr lang="en-US" altLang="zh-CN" dirty="0"/>
              <a:t>{</a:t>
            </a:r>
            <a:r>
              <a:rPr lang="zh-CN" altLang="en-US" dirty="0"/>
              <a:t>树突</a:t>
            </a:r>
            <a:r>
              <a:rPr lang="en-US" altLang="zh-CN" dirty="0"/>
              <a:t>}</a:t>
            </a:r>
            <a:r>
              <a:rPr lang="zh-CN" altLang="en-US" dirty="0"/>
              <a:t>（</a:t>
            </a:r>
            <a:r>
              <a:rPr lang="en-US" altLang="zh-CN" dirty="0"/>
              <a:t>Dendrite</a:t>
            </a:r>
            <a:r>
              <a:rPr lang="zh-CN" altLang="en-US" dirty="0"/>
              <a:t>）可以接受刺激并将兴奋传入细胞体。每个神经元可以有一或多个树突。</a:t>
            </a:r>
          </a:p>
          <a:p>
            <a:r>
              <a:rPr lang="en-US" altLang="zh-CN" dirty="0"/>
              <a:t>\item \</a:t>
            </a:r>
            <a:r>
              <a:rPr lang="en-US" altLang="zh-CN" dirty="0" err="1"/>
              <a:t>textbf</a:t>
            </a:r>
            <a:r>
              <a:rPr lang="en-US" altLang="zh-CN" dirty="0"/>
              <a:t>{</a:t>
            </a:r>
            <a:r>
              <a:rPr lang="zh-CN" altLang="en-US" dirty="0"/>
              <a:t>轴突</a:t>
            </a:r>
            <a:r>
              <a:rPr lang="en-US" altLang="zh-CN" dirty="0"/>
              <a:t>}(Axons)</a:t>
            </a:r>
            <a:r>
              <a:rPr lang="zh-CN" altLang="en-US" dirty="0"/>
              <a:t>可以把兴奋从胞体传送到另一个神经元或其他组织。每个神经元只有一个轴突。</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49</a:t>
            </a:fld>
            <a:endParaRPr lang="en-US" altLang="zh-CN"/>
          </a:p>
        </p:txBody>
      </p:sp>
    </p:spTree>
    <p:extLst>
      <p:ext uri="{BB962C8B-B14F-4D97-AF65-F5344CB8AC3E}">
        <p14:creationId xmlns:p14="http://schemas.microsoft.com/office/powerpoint/2010/main" val="2163101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A46D6447-E276-2A4C-AA6B-3058D8D81FDB}" type="slidenum">
              <a:rPr lang="en-US" smtClean="0"/>
              <a:t>58</a:t>
            </a:fld>
            <a:endParaRPr lang="en-US"/>
          </a:p>
        </p:txBody>
      </p:sp>
    </p:spTree>
    <p:extLst>
      <p:ext uri="{BB962C8B-B14F-4D97-AF65-F5344CB8AC3E}">
        <p14:creationId xmlns:p14="http://schemas.microsoft.com/office/powerpoint/2010/main" val="4133620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F9096D2-8776-4F5C-A458-4FD37E7160D3}" type="slidenum">
              <a:rPr lang="zh-TW" altLang="en-US" smtClean="0"/>
              <a:t>59</a:t>
            </a:fld>
            <a:endParaRPr lang="zh-TW" altLang="en-US"/>
          </a:p>
        </p:txBody>
      </p:sp>
    </p:spTree>
    <p:extLst>
      <p:ext uri="{BB962C8B-B14F-4D97-AF65-F5344CB8AC3E}">
        <p14:creationId xmlns:p14="http://schemas.microsoft.com/office/powerpoint/2010/main" val="3856273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F9096D2-8776-4F5C-A458-4FD37E7160D3}" type="slidenum">
              <a:rPr lang="zh-TW" altLang="en-US" smtClean="0"/>
              <a:t>60</a:t>
            </a:fld>
            <a:endParaRPr lang="zh-TW" altLang="en-US"/>
          </a:p>
        </p:txBody>
      </p:sp>
    </p:spTree>
    <p:extLst>
      <p:ext uri="{BB962C8B-B14F-4D97-AF65-F5344CB8AC3E}">
        <p14:creationId xmlns:p14="http://schemas.microsoft.com/office/powerpoint/2010/main" val="3037065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感受野主要是指听觉系统、本体感觉系统和视觉系统中神经元的一些性质。</a:t>
            </a:r>
          </a:p>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66</a:t>
            </a:fld>
            <a:endParaRPr lang="en-US" altLang="zh-CN"/>
          </a:p>
        </p:txBody>
      </p:sp>
    </p:spTree>
    <p:extLst>
      <p:ext uri="{BB962C8B-B14F-4D97-AF65-F5344CB8AC3E}">
        <p14:creationId xmlns:p14="http://schemas.microsoft.com/office/powerpoint/2010/main" val="3105795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111</a:t>
            </a:fld>
            <a:endParaRPr lang="zh-TW" altLang="en-US"/>
          </a:p>
        </p:txBody>
      </p:sp>
    </p:spTree>
    <p:extLst>
      <p:ext uri="{BB962C8B-B14F-4D97-AF65-F5344CB8AC3E}">
        <p14:creationId xmlns:p14="http://schemas.microsoft.com/office/powerpoint/2010/main" val="3419035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a:t>1950</a:t>
            </a:r>
            <a:r>
              <a:rPr lang="zh-CN" altLang="en-US" dirty="0"/>
              <a:t>年 </a:t>
            </a:r>
            <a:r>
              <a:rPr lang="en-US" altLang="zh-CN" dirty="0"/>
              <a:t>\</a:t>
            </a:r>
            <a:r>
              <a:rPr lang="en-US" altLang="zh-CN" dirty="0" err="1"/>
              <a:t>textbf</a:t>
            </a:r>
            <a:r>
              <a:rPr lang="en-US" altLang="zh-CN" dirty="0"/>
              <a:t>{</a:t>
            </a:r>
            <a:r>
              <a:rPr lang="zh-CN" altLang="en-US" dirty="0"/>
              <a:t>图灵测试</a:t>
            </a:r>
            <a:r>
              <a:rPr lang="en-US" altLang="zh-CN" dirty="0"/>
              <a:t>}</a:t>
            </a:r>
            <a:r>
              <a:rPr lang="zh-CN" altLang="en-US" dirty="0"/>
              <a:t>：“一个人在不接触对方的情况下，通过一种特殊的方式，和对方进行一系列的问答。如果在相当长时间内，他无法根据这些问题判断对方是人还是计算机，那么就可以认为这个计算机是智能的”。</a:t>
            </a:r>
            <a:endParaRPr lang="en-US" altLang="zh-CN" dirty="0"/>
          </a:p>
          <a:p>
            <a:endParaRPr lang="en-US" altLang="zh-CN" dirty="0"/>
          </a:p>
          <a:p>
            <a:r>
              <a:rPr lang="zh-CN" altLang="en-US" dirty="0"/>
              <a:t> 图灵测试是促使人工智能从哲学探讨到科学研究的一个重要因素，引导了人工智能的很多研究方向。因为要使得计算机能通过图灵测试，计算机必须具备理解语言、学习、记忆、推理、决策等能力。</a:t>
            </a:r>
            <a:endParaRPr lang="en-US" altLang="zh-CN" dirty="0"/>
          </a:p>
          <a:p>
            <a:endParaRPr lang="en-US" altLang="zh-CN" dirty="0"/>
          </a:p>
          <a:p>
            <a:r>
              <a:rPr lang="en-US" altLang="zh-CN" dirty="0"/>
              <a:t>1956</a:t>
            </a:r>
            <a:r>
              <a:rPr lang="zh-CN" altLang="en-US" dirty="0"/>
              <a:t>年的达特茅斯（</a:t>
            </a:r>
            <a:r>
              <a:rPr lang="en-US" altLang="zh-CN" dirty="0"/>
              <a:t>Dartmouth</a:t>
            </a:r>
            <a:r>
              <a:rPr lang="zh-CN" altLang="en-US" dirty="0"/>
              <a:t>）会议。在这次会议上，“人工智能”被提出并作为本研究领域的名称。同时，人工智能研究的使命也得以确定。</a:t>
            </a:r>
            <a:r>
              <a:rPr lang="en-US" altLang="zh-CN" dirty="0"/>
              <a:t>John McCarthy</a:t>
            </a:r>
            <a:r>
              <a:rPr lang="zh-CN" altLang="en-US" dirty="0"/>
              <a:t>提出了人工智能的定义：人工智能就是要让机器的行为看起来就象是人所表现出的智能行为一样。</a:t>
            </a:r>
            <a:endParaRPr lang="en-US" altLang="zh-CN" dirty="0"/>
          </a:p>
        </p:txBody>
      </p:sp>
      <p:sp>
        <p:nvSpPr>
          <p:cNvPr id="4" name="灯片编号占位符 3"/>
          <p:cNvSpPr>
            <a:spLocks noGrp="1"/>
          </p:cNvSpPr>
          <p:nvPr>
            <p:ph type="sldNum" sz="quarter" idx="10"/>
          </p:nvPr>
        </p:nvSpPr>
        <p:spPr/>
        <p:txBody>
          <a:bodyPr/>
          <a:lstStyle/>
          <a:p>
            <a:pPr>
              <a:defRPr/>
            </a:pPr>
            <a:fld id="{AFD8253B-1398-4495-91F9-6AC7A7072624}" type="slidenum">
              <a:rPr lang="en-US" altLang="zh-CN" smtClean="0"/>
              <a:pPr>
                <a:defRPr/>
              </a:pPr>
              <a:t>3</a:t>
            </a:fld>
            <a:endParaRPr lang="en-US" altLang="zh-CN"/>
          </a:p>
        </p:txBody>
      </p:sp>
    </p:spTree>
    <p:extLst>
      <p:ext uri="{BB962C8B-B14F-4D97-AF65-F5344CB8AC3E}">
        <p14:creationId xmlns:p14="http://schemas.microsoft.com/office/powerpoint/2010/main" val="302028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English is successful,</a:t>
            </a:r>
            <a:r>
              <a:rPr lang="en-US" altLang="zh-TW" baseline="0" dirty="0"/>
              <a:t> ASRU’15 better than HMM + N-gram</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200" dirty="0"/>
              <a:t>Add an extra symbol “</a:t>
            </a:r>
            <a:r>
              <a:rPr lang="el-GR" altLang="zh-TW" sz="1200" dirty="0"/>
              <a:t>φ</a:t>
            </a:r>
            <a:r>
              <a:rPr lang="en-US" altLang="zh-TW" sz="1200" dirty="0"/>
              <a:t>” representing “null”</a:t>
            </a:r>
            <a:endParaRPr lang="zh-TW" altLang="en-US" sz="1200" baseline="30000" dirty="0"/>
          </a:p>
          <a:p>
            <a:endParaRPr lang="en-US" altLang="zh-TW" baseline="0" dirty="0"/>
          </a:p>
          <a:p>
            <a:endParaRPr lang="en-US" altLang="zh-TW" baseline="0"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112</a:t>
            </a:fld>
            <a:endParaRPr lang="zh-TW" altLang="en-US"/>
          </a:p>
        </p:txBody>
      </p:sp>
    </p:spTree>
    <p:extLst>
      <p:ext uri="{BB962C8B-B14F-4D97-AF65-F5344CB8AC3E}">
        <p14:creationId xmlns:p14="http://schemas.microsoft.com/office/powerpoint/2010/main" val="1355602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中翻英 英翻中 沒有哪一個一定比較長或比較短</a:t>
            </a:r>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113</a:t>
            </a:fld>
            <a:endParaRPr lang="zh-TW" altLang="en-US"/>
          </a:p>
        </p:txBody>
      </p:sp>
    </p:spTree>
    <p:extLst>
      <p:ext uri="{BB962C8B-B14F-4D97-AF65-F5344CB8AC3E}">
        <p14:creationId xmlns:p14="http://schemas.microsoft.com/office/powerpoint/2010/main" val="2763057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a:t>
            </a:r>
            <a:r>
              <a:rPr lang="en-US" altLang="zh-CN" dirty="0"/>
              <a:t>(a)</a:t>
            </a:r>
            <a:r>
              <a:rPr lang="zh-CN" altLang="en-US" dirty="0"/>
              <a:t>可以</a:t>
            </a:r>
          </a:p>
          <a:p>
            <a:r>
              <a:rPr lang="zh-CN" altLang="en-US" dirty="0"/>
              <a:t>看出，每次迭代选取的批量样本数越多，下降效果越明显，并且取现越平滑。当</a:t>
            </a:r>
          </a:p>
          <a:p>
            <a:r>
              <a:rPr lang="zh-CN" altLang="en-US" dirty="0"/>
              <a:t>每次选取一个样本时（相当于随机梯度下降），损失整体是下降趋势，但局部看</a:t>
            </a:r>
          </a:p>
          <a:p>
            <a:r>
              <a:rPr lang="zh-CN" altLang="en-US" dirty="0"/>
              <a:t>会来回震荡。从</a:t>
            </a:r>
            <a:r>
              <a:rPr lang="en-US" altLang="zh-CN" dirty="0"/>
              <a:t>(b)</a:t>
            </a:r>
            <a:r>
              <a:rPr lang="zh-CN" altLang="en-US" dirty="0"/>
              <a:t>可以看出，如果按整个数据集迭代的来看损失变化情况，则</a:t>
            </a:r>
          </a:p>
          <a:p>
            <a:r>
              <a:rPr lang="zh-CN" altLang="en-US" dirty="0"/>
              <a:t>小批量样本数越小，下降效果越明显。</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121</a:t>
            </a:fld>
            <a:endParaRPr lang="en-US" altLang="zh-CN"/>
          </a:p>
        </p:txBody>
      </p:sp>
    </p:spTree>
    <p:extLst>
      <p:ext uri="{BB962C8B-B14F-4D97-AF65-F5344CB8AC3E}">
        <p14:creationId xmlns:p14="http://schemas.microsoft.com/office/powerpoint/2010/main" val="912415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α</a:t>
            </a:r>
            <a:r>
              <a:rPr lang="zh-CN" altLang="en-US" dirty="0"/>
              <a:t>是初始的学习率</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122</a:t>
            </a:fld>
            <a:endParaRPr lang="en-US" altLang="zh-CN"/>
          </a:p>
        </p:txBody>
      </p:sp>
    </p:spTree>
    <p:extLst>
      <p:ext uri="{BB962C8B-B14F-4D97-AF65-F5344CB8AC3E}">
        <p14:creationId xmlns:p14="http://schemas.microsoft.com/office/powerpoint/2010/main" val="2797147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1" kern="1200" dirty="0">
                <a:solidFill>
                  <a:schemeClr val="tx1"/>
                </a:solidFill>
                <a:effectLst/>
                <a:latin typeface="+mn-lt"/>
                <a:ea typeface="+mn-ea"/>
                <a:cs typeface="+mn-cs"/>
              </a:rPr>
              <a:t>From the above images one can see that The </a:t>
            </a:r>
            <a:r>
              <a:rPr lang="en-US" altLang="zh-CN" sz="1200" b="1" i="1" kern="1200" dirty="0">
                <a:solidFill>
                  <a:schemeClr val="tx1"/>
                </a:solidFill>
                <a:effectLst/>
                <a:latin typeface="+mn-lt"/>
                <a:ea typeface="+mn-ea"/>
                <a:cs typeface="+mn-cs"/>
              </a:rPr>
              <a:t>Adaptive algorithms</a:t>
            </a:r>
            <a:r>
              <a:rPr lang="en-US" altLang="zh-CN" sz="1200" b="0" i="1" kern="1200" dirty="0">
                <a:solidFill>
                  <a:schemeClr val="tx1"/>
                </a:solidFill>
                <a:effectLst/>
                <a:latin typeface="+mn-lt"/>
                <a:ea typeface="+mn-ea"/>
                <a:cs typeface="+mn-cs"/>
              </a:rPr>
              <a:t> </a:t>
            </a:r>
            <a:r>
              <a:rPr lang="en-US" altLang="zh-CN" sz="1200" b="1" i="1" kern="1200" dirty="0">
                <a:solidFill>
                  <a:schemeClr val="tx1"/>
                </a:solidFill>
                <a:effectLst/>
                <a:latin typeface="+mn-lt"/>
                <a:ea typeface="+mn-ea"/>
                <a:cs typeface="+mn-cs"/>
              </a:rPr>
              <a:t>converge</a:t>
            </a:r>
            <a:r>
              <a:rPr lang="en-US" altLang="zh-CN" sz="1200" b="0" i="1" kern="1200" dirty="0">
                <a:solidFill>
                  <a:schemeClr val="tx1"/>
                </a:solidFill>
                <a:effectLst/>
                <a:latin typeface="+mn-lt"/>
                <a:ea typeface="+mn-ea"/>
                <a:cs typeface="+mn-cs"/>
              </a:rPr>
              <a:t> very fast and quickly find the right direction in which parameter updates should occur. Whereas standard </a:t>
            </a:r>
            <a:r>
              <a:rPr lang="en-US" altLang="zh-CN" sz="1200" b="1" i="1" kern="1200" dirty="0">
                <a:solidFill>
                  <a:schemeClr val="tx1"/>
                </a:solidFill>
                <a:effectLst/>
                <a:latin typeface="+mn-lt"/>
                <a:ea typeface="+mn-ea"/>
                <a:cs typeface="+mn-cs"/>
              </a:rPr>
              <a:t>SGD , NAG and momentum</a:t>
            </a:r>
            <a:r>
              <a:rPr lang="en-US" altLang="zh-CN" sz="1200" b="0" i="1" kern="1200" dirty="0">
                <a:solidFill>
                  <a:schemeClr val="tx1"/>
                </a:solidFill>
                <a:effectLst/>
                <a:latin typeface="+mn-lt"/>
                <a:ea typeface="+mn-ea"/>
                <a:cs typeface="+mn-cs"/>
              </a:rPr>
              <a:t> techniques are very slow and could not find the right direction.</a:t>
            </a:r>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123</a:t>
            </a:fld>
            <a:endParaRPr lang="en-US" altLang="zh-CN"/>
          </a:p>
        </p:txBody>
      </p:sp>
    </p:spTree>
    <p:extLst>
      <p:ext uri="{BB962C8B-B14F-4D97-AF65-F5344CB8AC3E}">
        <p14:creationId xmlns:p14="http://schemas.microsoft.com/office/powerpoint/2010/main" val="2579998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虽然深层神经网络的容量足够记住所有训练数据，但依然优先记住训练数据中的</a:t>
            </a:r>
          </a:p>
          <a:p>
            <a:r>
              <a:rPr lang="zh-CN" altLang="en-US" dirty="0"/>
              <a:t>一般规律，即有泛化能力的规律。</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125</a:t>
            </a:fld>
            <a:endParaRPr lang="en-US" altLang="zh-CN"/>
          </a:p>
        </p:txBody>
      </p:sp>
    </p:spTree>
    <p:extLst>
      <p:ext uri="{BB962C8B-B14F-4D97-AF65-F5344CB8AC3E}">
        <p14:creationId xmlns:p14="http://schemas.microsoft.com/office/powerpoint/2010/main" val="1962731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简单循环神经网络存在长期依赖问题</a:t>
            </a:r>
            <a:endParaRPr lang="en-US" altLang="zh-CN" dirty="0"/>
          </a:p>
          <a:p>
            <a:pPr lvl="1"/>
            <a:r>
              <a:rPr lang="zh-CN" altLang="en-US" dirty="0"/>
              <a:t>（</a:t>
            </a:r>
            <a:r>
              <a:rPr lang="en-US" altLang="zh-CN" dirty="0"/>
              <a:t> LSTM</a:t>
            </a:r>
            <a:r>
              <a:rPr lang="zh-CN" altLang="en-US" dirty="0"/>
              <a:t>网络）引入一个近似线性依赖的记忆单元来存储远距离的信息。</a:t>
            </a:r>
            <a:endParaRPr lang="en-US" altLang="zh-CN" dirty="0"/>
          </a:p>
          <a:p>
            <a:pPr lvl="1"/>
            <a:r>
              <a:rPr lang="zh-CN" altLang="en-US" dirty="0"/>
              <a:t>记忆单元的存储能力和其大小相关。如果增加记忆单元的大小，网络的参数也随之增加。</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131</a:t>
            </a:fld>
            <a:endParaRPr lang="en-US" altLang="zh-CN"/>
          </a:p>
        </p:txBody>
      </p:sp>
    </p:spTree>
    <p:extLst>
      <p:ext uri="{BB962C8B-B14F-4D97-AF65-F5344CB8AC3E}">
        <p14:creationId xmlns:p14="http://schemas.microsoft.com/office/powerpoint/2010/main" val="2646626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在玻尔兹曼机中，每个变量</a:t>
            </a:r>
            <a:r>
              <a:rPr lang="en-US" altLang="zh-CN" dirty="0"/>
              <a:t>X </a:t>
            </a:r>
            <a:r>
              <a:rPr lang="en-US" altLang="zh-CN" dirty="0" err="1"/>
              <a:t>i</a:t>
            </a:r>
            <a:r>
              <a:rPr lang="en-US" altLang="zh-CN" dirty="0"/>
              <a:t> </a:t>
            </a:r>
            <a:r>
              <a:rPr lang="zh-CN" altLang="en-US" dirty="0"/>
              <a:t>可以解释为是否接受一个基本假设</a:t>
            </a:r>
            <a:r>
              <a:rPr lang="en-US" altLang="zh-CN" dirty="0"/>
              <a:t>[Ackley</a:t>
            </a:r>
          </a:p>
          <a:p>
            <a:r>
              <a:rPr lang="en-US" altLang="zh-CN" dirty="0"/>
              <a:t>et al., 1985]</a:t>
            </a:r>
            <a:r>
              <a:rPr lang="zh-CN" altLang="en-US" dirty="0"/>
              <a:t>，其取值为</a:t>
            </a:r>
            <a:r>
              <a:rPr lang="en-US" altLang="zh-CN" dirty="0"/>
              <a:t>1</a:t>
            </a:r>
            <a:r>
              <a:rPr lang="zh-CN" altLang="en-US" dirty="0"/>
              <a:t>或</a:t>
            </a:r>
            <a:r>
              <a:rPr lang="en-US" altLang="zh-CN" dirty="0"/>
              <a:t>0</a:t>
            </a:r>
            <a:r>
              <a:rPr lang="zh-CN" altLang="en-US" dirty="0"/>
              <a:t>分别表示系统接受或拒绝该假设。</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165</a:t>
            </a:fld>
            <a:endParaRPr lang="en-US" altLang="zh-CN"/>
          </a:p>
        </p:txBody>
      </p:sp>
    </p:spTree>
    <p:extLst>
      <p:ext uri="{BB962C8B-B14F-4D97-AF65-F5344CB8AC3E}">
        <p14:creationId xmlns:p14="http://schemas.microsoft.com/office/powerpoint/2010/main" val="2474365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为了有效地训练深度信念网络，我们将每一层的</a:t>
            </a:r>
            <a:r>
              <a:rPr lang="en-US" altLang="zh-CN" dirty="0"/>
              <a:t>sigmoid</a:t>
            </a:r>
            <a:r>
              <a:rPr lang="zh-CN" altLang="en-US" dirty="0"/>
              <a:t>信念网络转换为受限玻尔兹曼机。</a:t>
            </a:r>
          </a:p>
          <a:p>
            <a:r>
              <a:rPr lang="zh-CN" altLang="en-US" dirty="0"/>
              <a:t>这样，深度信念网络可以看作是由多个受限玻尔兹曼机从下到上进行堆叠，每一层受限玻尔兹曼机的隐层作为上一层受限玻尔兹曼机的可见层。</a:t>
            </a:r>
          </a:p>
          <a:p>
            <a:r>
              <a:rPr lang="zh-CN" altLang="en-US" dirty="0"/>
              <a:t>进一步地，深度信念网络可以采用逐层训练的方式来快速训练，即从最底层开始，每次只训练一层，直到最后一层。</a:t>
            </a:r>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172</a:t>
            </a:fld>
            <a:endParaRPr lang="en-US" altLang="zh-CN"/>
          </a:p>
        </p:txBody>
      </p:sp>
    </p:spTree>
    <p:extLst>
      <p:ext uri="{BB962C8B-B14F-4D97-AF65-F5344CB8AC3E}">
        <p14:creationId xmlns:p14="http://schemas.microsoft.com/office/powerpoint/2010/main" val="1165403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一般为了简化模型，假设隐变量先验分布</a:t>
            </a:r>
            <a:r>
              <a:rPr lang="en-US" altLang="zh-CN" dirty="0"/>
              <a:t>p(</a:t>
            </a:r>
            <a:r>
              <a:rPr lang="en-US" altLang="zh-CN" dirty="0" err="1"/>
              <a:t>z;θ</a:t>
            </a:r>
            <a:r>
              <a:rPr lang="en-US" altLang="zh-CN" dirty="0"/>
              <a:t>)</a:t>
            </a:r>
            <a:r>
              <a:rPr lang="zh-CN" altLang="en-US" dirty="0"/>
              <a:t>为标准高斯分布</a:t>
            </a:r>
            <a:r>
              <a:rPr lang="en-US" altLang="zh-CN" dirty="0"/>
              <a:t>N(z;0,I)</a:t>
            </a:r>
            <a:r>
              <a:rPr lang="zh-CN" altLang="en-US" dirty="0"/>
              <a:t>。</a:t>
            </a:r>
          </a:p>
          <a:p>
            <a:r>
              <a:rPr lang="zh-CN" altLang="en-US" dirty="0"/>
              <a:t>隐变量</a:t>
            </a:r>
            <a:r>
              <a:rPr lang="en-US" altLang="zh-CN" dirty="0"/>
              <a:t>z</a:t>
            </a:r>
            <a:r>
              <a:rPr lang="zh-CN" altLang="en-US" dirty="0"/>
              <a:t>的每一维之间都是独立的。在这个假设下，先验分布</a:t>
            </a:r>
            <a:r>
              <a:rPr lang="en-US" altLang="zh-CN" dirty="0"/>
              <a:t>p(</a:t>
            </a:r>
            <a:r>
              <a:rPr lang="en-US" altLang="zh-CN" dirty="0" err="1"/>
              <a:t>z;θ</a:t>
            </a:r>
            <a:r>
              <a:rPr lang="en-US" altLang="zh-CN" dirty="0"/>
              <a:t>)</a:t>
            </a:r>
            <a:r>
              <a:rPr lang="zh-CN" altLang="en-US" dirty="0"/>
              <a:t>中没有参</a:t>
            </a:r>
          </a:p>
          <a:p>
            <a:r>
              <a:rPr lang="zh-CN" altLang="en-US" dirty="0"/>
              <a:t>数。</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174</a:t>
            </a:fld>
            <a:endParaRPr lang="en-US" altLang="zh-CN"/>
          </a:p>
        </p:txBody>
      </p:sp>
    </p:spTree>
    <p:extLst>
      <p:ext uri="{BB962C8B-B14F-4D97-AF65-F5344CB8AC3E}">
        <p14:creationId xmlns:p14="http://schemas.microsoft.com/office/powerpoint/2010/main" val="415009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车牌识别？</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6</a:t>
            </a:fld>
            <a:endParaRPr lang="en-US" altLang="zh-CN"/>
          </a:p>
        </p:txBody>
      </p:sp>
    </p:spTree>
    <p:extLst>
      <p:ext uri="{BB962C8B-B14F-4D97-AF65-F5344CB8AC3E}">
        <p14:creationId xmlns:p14="http://schemas.microsoft.com/office/powerpoint/2010/main" val="970709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一般为了简化模型，假设隐变量先验分布</a:t>
            </a:r>
            <a:r>
              <a:rPr lang="en-US" altLang="zh-CN" dirty="0"/>
              <a:t>p(</a:t>
            </a:r>
            <a:r>
              <a:rPr lang="en-US" altLang="zh-CN" dirty="0" err="1"/>
              <a:t>z;θ</a:t>
            </a:r>
            <a:r>
              <a:rPr lang="en-US" altLang="zh-CN" dirty="0"/>
              <a:t>)</a:t>
            </a:r>
            <a:r>
              <a:rPr lang="zh-CN" altLang="en-US" dirty="0"/>
              <a:t>为标准高斯分布</a:t>
            </a:r>
            <a:r>
              <a:rPr lang="en-US" altLang="zh-CN" dirty="0"/>
              <a:t>N(z;0,I)</a:t>
            </a:r>
            <a:r>
              <a:rPr lang="zh-CN" altLang="en-US" dirty="0"/>
              <a:t>。</a:t>
            </a:r>
          </a:p>
          <a:p>
            <a:r>
              <a:rPr lang="zh-CN" altLang="en-US" dirty="0"/>
              <a:t>隐变量</a:t>
            </a:r>
            <a:r>
              <a:rPr lang="en-US" altLang="zh-CN" dirty="0"/>
              <a:t>z</a:t>
            </a:r>
            <a:r>
              <a:rPr lang="zh-CN" altLang="en-US" dirty="0"/>
              <a:t>的每一维之间都是独立的。在这个假设下，先验分布</a:t>
            </a:r>
            <a:r>
              <a:rPr lang="en-US" altLang="zh-CN" dirty="0"/>
              <a:t>p(</a:t>
            </a:r>
            <a:r>
              <a:rPr lang="en-US" altLang="zh-CN" dirty="0" err="1"/>
              <a:t>z;θ</a:t>
            </a:r>
            <a:r>
              <a:rPr lang="en-US" altLang="zh-CN" dirty="0"/>
              <a:t>)</a:t>
            </a:r>
            <a:r>
              <a:rPr lang="zh-CN" altLang="en-US" dirty="0"/>
              <a:t>中没有参</a:t>
            </a:r>
          </a:p>
          <a:p>
            <a:r>
              <a:rPr lang="zh-CN" altLang="en-US" dirty="0"/>
              <a:t>数。</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175</a:t>
            </a:fld>
            <a:endParaRPr lang="en-US" altLang="zh-CN"/>
          </a:p>
        </p:txBody>
      </p:sp>
    </p:spTree>
    <p:extLst>
      <p:ext uri="{BB962C8B-B14F-4D97-AF65-F5344CB8AC3E}">
        <p14:creationId xmlns:p14="http://schemas.microsoft.com/office/powerpoint/2010/main" val="1002144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在深度生成模型中，</a:t>
            </a:r>
            <a:r>
              <a:rPr lang="en-US" altLang="zh-CN" dirty="0"/>
              <a:t>p(</a:t>
            </a:r>
            <a:r>
              <a:rPr lang="en-US" altLang="zh-CN" dirty="0" err="1"/>
              <a:t>z|x;θ</a:t>
            </a:r>
            <a:r>
              <a:rPr lang="en-US" altLang="zh-CN" dirty="0"/>
              <a:t>)</a:t>
            </a:r>
            <a:r>
              <a:rPr lang="zh-CN" altLang="en-US" dirty="0"/>
              <a:t>是非常复杂的分布，很难用简单的分布去近似。</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178</a:t>
            </a:fld>
            <a:endParaRPr lang="en-US" altLang="zh-CN"/>
          </a:p>
        </p:txBody>
      </p:sp>
    </p:spTree>
    <p:extLst>
      <p:ext uri="{BB962C8B-B14F-4D97-AF65-F5344CB8AC3E}">
        <p14:creationId xmlns:p14="http://schemas.microsoft.com/office/powerpoint/2010/main" val="2011247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185</a:t>
            </a:fld>
            <a:endParaRPr lang="en-US" altLang="zh-CN"/>
          </a:p>
        </p:txBody>
      </p:sp>
    </p:spTree>
    <p:extLst>
      <p:ext uri="{BB962C8B-B14F-4D97-AF65-F5344CB8AC3E}">
        <p14:creationId xmlns:p14="http://schemas.microsoft.com/office/powerpoint/2010/main" val="3018164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DCGANs</a:t>
            </a:r>
            <a:r>
              <a:rPr lang="zh-CN" altLang="en-US" dirty="0"/>
              <a:t>的主要优点是通过一些经验性的网络结构设计使得对抗训练更</a:t>
            </a:r>
          </a:p>
          <a:p>
            <a:r>
              <a:rPr lang="zh-CN" altLang="en-US" dirty="0"/>
              <a:t>加稳定。比如，（</a:t>
            </a:r>
            <a:r>
              <a:rPr lang="en-US" altLang="zh-CN" dirty="0"/>
              <a:t>1</a:t>
            </a:r>
            <a:r>
              <a:rPr lang="zh-CN" altLang="en-US" dirty="0"/>
              <a:t>）使用代步长的卷积（在判别网络中）和微步卷积（在生成</a:t>
            </a:r>
          </a:p>
          <a:p>
            <a:r>
              <a:rPr lang="zh-CN" altLang="en-US" dirty="0"/>
              <a:t>网络中）来代替汇聚操作，以免损失信息；（</a:t>
            </a:r>
            <a:r>
              <a:rPr lang="en-US" altLang="zh-CN" dirty="0"/>
              <a:t>2</a:t>
            </a:r>
            <a:r>
              <a:rPr lang="zh-CN" altLang="en-US" dirty="0"/>
              <a:t>）使用批量归一化；（</a:t>
            </a:r>
            <a:r>
              <a:rPr lang="en-US" altLang="zh-CN" dirty="0"/>
              <a:t>3</a:t>
            </a:r>
            <a:r>
              <a:rPr lang="zh-CN" altLang="en-US" dirty="0"/>
              <a:t>）去除卷积</a:t>
            </a:r>
          </a:p>
          <a:p>
            <a:r>
              <a:rPr lang="zh-CN" altLang="en-US" dirty="0"/>
              <a:t>层之后的全连接层；（</a:t>
            </a:r>
            <a:r>
              <a:rPr lang="en-US" altLang="zh-CN" dirty="0"/>
              <a:t>4</a:t>
            </a:r>
            <a:r>
              <a:rPr lang="zh-CN" altLang="en-US" dirty="0"/>
              <a:t>）在生成网络中，除了最后一层使用</a:t>
            </a:r>
            <a:r>
              <a:rPr lang="en-US" altLang="zh-CN" dirty="0" err="1"/>
              <a:t>Tanh</a:t>
            </a:r>
            <a:r>
              <a:rPr lang="zh-CN" altLang="en-US" dirty="0"/>
              <a:t>激活函数外，</a:t>
            </a:r>
          </a:p>
          <a:p>
            <a:r>
              <a:rPr lang="zh-CN" altLang="en-US" dirty="0"/>
              <a:t>其余层都使用</a:t>
            </a:r>
            <a:r>
              <a:rPr lang="en-US" altLang="zh-CN" dirty="0" err="1"/>
              <a:t>ReLU</a:t>
            </a:r>
            <a:r>
              <a:rPr lang="zh-CN" altLang="en-US" dirty="0"/>
              <a:t>函数；（</a:t>
            </a:r>
            <a:r>
              <a:rPr lang="en-US" altLang="zh-CN" dirty="0"/>
              <a:t>5</a:t>
            </a:r>
            <a:r>
              <a:rPr lang="zh-CN" altLang="en-US" dirty="0"/>
              <a:t>）在判别网络中，都使用</a:t>
            </a:r>
            <a:r>
              <a:rPr lang="en-US" altLang="zh-CN" dirty="0" err="1"/>
              <a:t>LeakyReLU</a:t>
            </a:r>
            <a:r>
              <a:rPr lang="zh-CN" altLang="en-US" dirty="0"/>
              <a:t>激活函数。</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189</a:t>
            </a:fld>
            <a:endParaRPr lang="en-US" altLang="zh-CN"/>
          </a:p>
        </p:txBody>
      </p:sp>
    </p:spTree>
    <p:extLst>
      <p:ext uri="{BB962C8B-B14F-4D97-AF65-F5344CB8AC3E}">
        <p14:creationId xmlns:p14="http://schemas.microsoft.com/office/powerpoint/2010/main" val="1084926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lvl="1"/>
                <a:r>
                  <a:rPr lang="zh-CN" altLang="en-US" dirty="0"/>
                  <a:t>经验风险</a:t>
                </a:r>
                <a:endParaRPr lang="en-US" altLang="zh-CN" dirty="0"/>
              </a:p>
              <a:p>
                <a:pPr lvl="2"/>
                <a14:m>
                  <m:oMathPara xmlns:m="http://schemas.openxmlformats.org/officeDocument/2006/math">
                    <m:oMathParaPr>
                      <m:jc m:val="centerGroup"/>
                    </m:oMathParaPr>
                    <m:oMath xmlns:m="http://schemas.openxmlformats.org/officeDocument/2006/math">
                      <m:r>
                        <a:rPr lang="en-US" altLang="zh-CN" smtClean="0">
                          <a:latin typeface="Cambria Math" panose="02040503050406030204" pitchFamily="18" charset="0"/>
                        </a:rPr>
                        <m:t>𝑅</m:t>
                      </m:r>
                      <m:r>
                        <a:rPr lang="en-US" altLang="zh-CN" smtClean="0">
                          <a:latin typeface="Cambria Math" panose="02040503050406030204" pitchFamily="18" charset="0"/>
                        </a:rPr>
                        <m:t>(</m:t>
                      </m:r>
                      <m:r>
                        <a:rPr lang="zh-CN" altLang="en-US" smtClean="0">
                          <a:latin typeface="Cambria Math" panose="02040503050406030204" pitchFamily="18" charset="0"/>
                        </a:rPr>
                        <m:t>𝜃</m:t>
                      </m:r>
                      <m:r>
                        <a:rPr lang="en-US" altLang="zh-CN"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smtClean="0">
                              <a:latin typeface="Cambria Math" panose="02040503050406030204" pitchFamily="18" charset="0"/>
                            </a:rPr>
                            <m:t>1</m:t>
                          </m:r>
                        </m:num>
                        <m:den>
                          <m:r>
                            <m:rPr>
                              <m:sty m:val="p"/>
                            </m:rPr>
                            <a:rPr lang="en-US" altLang="zh-CN">
                              <a:latin typeface="Cambria Math" panose="02040503050406030204" pitchFamily="18" charset="0"/>
                            </a:rPr>
                            <m:t>N</m:t>
                          </m:r>
                        </m:den>
                      </m:f>
                      <m:nary>
                        <m:naryPr>
                          <m:chr m:val="∑"/>
                          <m:ctrlPr>
                            <a:rPr lang="en-US" altLang="zh-CN" i="1" smtClean="0">
                              <a:latin typeface="Cambria Math" panose="02040503050406030204" pitchFamily="18" charset="0"/>
                            </a:rPr>
                          </m:ctrlPr>
                        </m:naryPr>
                        <m:sub>
                          <m:r>
                            <m:rPr>
                              <m:brk m:alnAt="23"/>
                            </m:rPr>
                            <a:rPr lang="en-US" altLang="zh-CN" smtClean="0">
                              <a:latin typeface="Cambria Math" panose="02040503050406030204" pitchFamily="18" charset="0"/>
                            </a:rPr>
                            <m:t>𝑖</m:t>
                          </m:r>
                          <m:r>
                            <a:rPr lang="en-US" altLang="zh-CN" smtClean="0">
                              <a:latin typeface="Cambria Math" panose="02040503050406030204" pitchFamily="18" charset="0"/>
                            </a:rPr>
                            <m:t>=1</m:t>
                          </m:r>
                        </m:sub>
                        <m:sup>
                          <m:r>
                            <m:rPr>
                              <m:sty m:val="p"/>
                            </m:rPr>
                            <a:rPr lang="en-US" altLang="zh-CN">
                              <a:latin typeface="Cambria Math" panose="02040503050406030204" pitchFamily="18" charset="0"/>
                            </a:rPr>
                            <m:t>N</m:t>
                          </m:r>
                        </m:sup>
                        <m:e>
                          <m:r>
                            <a:rPr lang="en-US" altLang="zh-CN" smtClean="0">
                              <a:latin typeface="Cambria Math" panose="02040503050406030204" pitchFamily="18" charset="0"/>
                            </a:rPr>
                            <m:t>𝐿</m:t>
                          </m:r>
                          <m:r>
                            <a:rPr lang="en-US" altLang="zh-CN" smtClean="0">
                              <a:latin typeface="Cambria Math" panose="02040503050406030204" pitchFamily="18" charset="0"/>
                            </a:rPr>
                            <m:t>(</m:t>
                          </m:r>
                          <m:sSup>
                            <m:sSupPr>
                              <m:ctrlPr>
                                <a:rPr lang="en-US" altLang="zh-CN" i="1" dirty="0">
                                  <a:latin typeface="Cambria Math" panose="02040503050406030204" pitchFamily="18" charset="0"/>
                                </a:rPr>
                              </m:ctrlPr>
                            </m:sSupPr>
                            <m:e>
                              <m:r>
                                <a:rPr lang="en-US" altLang="zh-CN" dirty="0">
                                  <a:latin typeface="Cambria Math" panose="02040503050406030204" pitchFamily="18" charset="0"/>
                                </a:rPr>
                                <m:t>𝑦</m:t>
                              </m:r>
                            </m:e>
                            <m:sup>
                              <m:d>
                                <m:dPr>
                                  <m:ctrlPr>
                                    <a:rPr lang="en-US" altLang="zh-CN" i="1" dirty="0">
                                      <a:latin typeface="Cambria Math" panose="02040503050406030204" pitchFamily="18" charset="0"/>
                                    </a:rPr>
                                  </m:ctrlPr>
                                </m:dPr>
                                <m:e>
                                  <m:r>
                                    <a:rPr lang="en-US" altLang="zh-CN" dirty="0">
                                      <a:latin typeface="Cambria Math" panose="02040503050406030204" pitchFamily="18" charset="0"/>
                                    </a:rPr>
                                    <m:t>𝑖</m:t>
                                  </m:r>
                                </m:e>
                              </m:d>
                            </m:sup>
                          </m:sSup>
                          <m:r>
                            <a:rPr lang="en-US" altLang="zh-CN" smtClean="0">
                              <a:latin typeface="Cambria Math" panose="02040503050406030204" pitchFamily="18" charset="0"/>
                            </a:rPr>
                            <m:t>,</m:t>
                          </m:r>
                          <m:r>
                            <a:rPr lang="fr-FR" altLang="zh-CN">
                              <a:latin typeface="Cambria Math" panose="02040503050406030204" pitchFamily="18" charset="0"/>
                            </a:rPr>
                            <m:t> </m:t>
                          </m:r>
                          <m:r>
                            <a:rPr lang="fr-FR" altLang="zh-CN">
                              <a:latin typeface="Cambria Math" panose="02040503050406030204" pitchFamily="18" charset="0"/>
                            </a:rPr>
                            <m:t>𝑓</m:t>
                          </m:r>
                          <m:d>
                            <m:dPr>
                              <m:ctrlPr>
                                <a:rPr lang="fr-FR" altLang="zh-CN" i="1">
                                  <a:latin typeface="Cambria Math" panose="02040503050406030204" pitchFamily="18" charset="0"/>
                                </a:rPr>
                              </m:ctrlPr>
                            </m:dPr>
                            <m:e>
                              <m:sSup>
                                <m:sSupPr>
                                  <m:ctrlPr>
                                    <a:rPr lang="en-US" altLang="zh-CN" i="1" dirty="0">
                                      <a:latin typeface="Cambria Math" panose="02040503050406030204" pitchFamily="18" charset="0"/>
                                    </a:rPr>
                                  </m:ctrlPr>
                                </m:sSupPr>
                                <m:e>
                                  <m:r>
                                    <m:rPr>
                                      <m:sty m:val="p"/>
                                    </m:rPr>
                                    <a:rPr lang="en-US" altLang="zh-CN" dirty="0">
                                      <a:latin typeface="Cambria Math" panose="02040503050406030204" pitchFamily="18" charset="0"/>
                                    </a:rPr>
                                    <m:t>x</m:t>
                                  </m:r>
                                </m:e>
                                <m:sup>
                                  <m:d>
                                    <m:dPr>
                                      <m:ctrlPr>
                                        <a:rPr lang="en-US" altLang="zh-CN" i="1" dirty="0">
                                          <a:latin typeface="Cambria Math" panose="02040503050406030204" pitchFamily="18" charset="0"/>
                                        </a:rPr>
                                      </m:ctrlPr>
                                    </m:dPr>
                                    <m:e>
                                      <m:r>
                                        <a:rPr lang="en-US" altLang="zh-CN" dirty="0">
                                          <a:latin typeface="Cambria Math" panose="02040503050406030204" pitchFamily="18" charset="0"/>
                                        </a:rPr>
                                        <m:t>𝑖</m:t>
                                      </m:r>
                                    </m:e>
                                  </m:d>
                                </m:sup>
                              </m:sSup>
                            </m:e>
                          </m:d>
                          <m:r>
                            <a:rPr lang="en-US" altLang="zh-CN" smtClean="0">
                              <a:latin typeface="Cambria Math" panose="02040503050406030204" pitchFamily="18" charset="0"/>
                            </a:rPr>
                            <m:t>)</m:t>
                          </m:r>
                        </m:e>
                      </m:nary>
                    </m:oMath>
                  </m:oMathPara>
                </a14:m>
                <a:endParaRPr lang="zh-CN" altLang="en-US" dirty="0"/>
              </a:p>
              <a:p>
                <a:pPr lvl="1"/>
                <a:r>
                  <a:rPr lang="zh-CN" altLang="en-US" dirty="0"/>
                  <a:t>结构风险：</a:t>
                </a:r>
                <a:r>
                  <a:rPr lang="en-US" altLang="zh-CN" dirty="0"/>
                  <a:t> </a:t>
                </a:r>
              </a:p>
              <a:p>
                <a:pPr lvl="2"/>
                <a14:m>
                  <m:oMath xmlns:m="http://schemas.openxmlformats.org/officeDocument/2006/math">
                    <m:r>
                      <a:rPr lang="en-US" altLang="zh-CN">
                        <a:latin typeface="Cambria Math" panose="02040503050406030204" pitchFamily="18" charset="0"/>
                      </a:rPr>
                      <m:t>𝑅</m:t>
                    </m:r>
                    <m:d>
                      <m:dPr>
                        <m:ctrlPr>
                          <a:rPr lang="en-US" altLang="zh-CN" i="1">
                            <a:latin typeface="Cambria Math" panose="02040503050406030204" pitchFamily="18" charset="0"/>
                          </a:rPr>
                        </m:ctrlPr>
                      </m:dPr>
                      <m:e>
                        <m:r>
                          <a:rPr lang="zh-CN" altLang="en-US">
                            <a:latin typeface="Cambria Math" panose="02040503050406030204" pitchFamily="18" charset="0"/>
                          </a:rPr>
                          <m:t>𝜃</m:t>
                        </m:r>
                      </m:e>
                    </m:d>
                    <m:r>
                      <a:rPr lang="en-US" altLang="zh-CN" smtClean="0">
                        <a:latin typeface="Cambria Math" panose="02040503050406030204" pitchFamily="18" charset="0"/>
                      </a:rPr>
                      <m:t>+</m:t>
                    </m:r>
                    <m:r>
                      <a:rPr lang="zh-CN" altLang="en-US" smtClean="0">
                        <a:latin typeface="Cambria Math" panose="02040503050406030204" pitchFamily="18" charset="0"/>
                      </a:rPr>
                      <m:t>𝜆</m:t>
                    </m:r>
                    <m:d>
                      <m:dPr>
                        <m:begChr m:val="‖"/>
                        <m:endChr m:val="‖"/>
                        <m:ctrlPr>
                          <a:rPr lang="en-US" altLang="zh-CN" i="1" smtClean="0">
                            <a:latin typeface="Cambria Math" panose="02040503050406030204" pitchFamily="18" charset="0"/>
                          </a:rPr>
                        </m:ctrlPr>
                      </m:dPr>
                      <m:e>
                        <m:r>
                          <a:rPr lang="zh-CN" altLang="en-US" smtClean="0">
                            <a:latin typeface="Cambria Math" panose="02040503050406030204" pitchFamily="18" charset="0"/>
                          </a:rPr>
                          <m:t>𝜃</m:t>
                        </m:r>
                      </m:e>
                    </m:d>
                  </m:oMath>
                </a14:m>
                <a:r>
                  <a:rPr lang="en-US" altLang="zh-CN" baseline="30000" dirty="0"/>
                  <a:t>2</a:t>
                </a:r>
              </a:p>
              <a:p>
                <a:endParaRPr lang="zh-CN" altLang="en-US" dirty="0"/>
              </a:p>
            </p:txBody>
          </p:sp>
        </mc:Choice>
        <mc:Fallback xmlns="">
          <p:sp>
            <p:nvSpPr>
              <p:cNvPr id="3" name="备注占位符 2"/>
              <p:cNvSpPr>
                <a:spLocks noGrp="1"/>
              </p:cNvSpPr>
              <p:nvPr>
                <p:ph type="body" idx="1"/>
              </p:nvPr>
            </p:nvSpPr>
            <p:spPr/>
            <p:txBody>
              <a:bodyPr/>
              <a:lstStyle/>
              <a:p>
                <a:pPr lvl="1"/>
                <a:r>
                  <a:rPr lang="zh-CN" altLang="en-US" dirty="0" smtClean="0"/>
                  <a:t>经验风险</a:t>
                </a:r>
                <a:endParaRPr lang="en-US" altLang="zh-CN" dirty="0" smtClean="0"/>
              </a:p>
              <a:p>
                <a:pPr lvl="2"/>
                <a:r>
                  <a:rPr lang="en-US" altLang="zh-CN" i="0" smtClean="0">
                    <a:latin typeface="Cambria Math" panose="02040503050406030204" pitchFamily="18" charset="0"/>
                  </a:rPr>
                  <a:t>𝑅(</a:t>
                </a:r>
                <a:r>
                  <a:rPr lang="zh-CN" altLang="en-US" i="0" smtClean="0">
                    <a:latin typeface="Cambria Math" panose="02040503050406030204" pitchFamily="18" charset="0"/>
                  </a:rPr>
                  <a:t>𝜃</a:t>
                </a:r>
                <a:r>
                  <a:rPr lang="en-US" altLang="zh-CN" i="0" smtClean="0">
                    <a:latin typeface="Cambria Math" panose="02040503050406030204" pitchFamily="18" charset="0"/>
                  </a:rPr>
                  <a:t>)=1/</a:t>
                </a:r>
                <a:r>
                  <a:rPr lang="en-US" altLang="zh-CN" i="0">
                    <a:latin typeface="Cambria Math" panose="02040503050406030204" pitchFamily="18" charset="0"/>
                  </a:rPr>
                  <a:t>N</a:t>
                </a:r>
                <a:r>
                  <a:rPr lang="en-US" altLang="zh-CN" i="0" smtClean="0">
                    <a:latin typeface="Cambria Math" panose="02040503050406030204" pitchFamily="18" charset="0"/>
                  </a:rPr>
                  <a:t> ∑_(𝑖=1)</a:t>
                </a:r>
                <a:r>
                  <a:rPr lang="en-US" altLang="zh-CN" i="0">
                    <a:latin typeface="Cambria Math" panose="02040503050406030204" pitchFamily="18" charset="0"/>
                  </a:rPr>
                  <a:t>^N</a:t>
                </a:r>
                <a:r>
                  <a:rPr lang="en-US" altLang="zh-CN" i="0" smtClean="0">
                    <a:latin typeface="Cambria Math" panose="02040503050406030204" pitchFamily="18" charset="0"/>
                  </a:rPr>
                  <a:t>▒</a:t>
                </a:r>
                <a:r>
                  <a:rPr lang="en-US" altLang="zh-CN" i="0">
                    <a:latin typeface="Cambria Math" panose="02040503050406030204" pitchFamily="18" charset="0"/>
                  </a:rPr>
                  <a:t>〖</a:t>
                </a:r>
                <a:r>
                  <a:rPr lang="en-US" altLang="zh-CN" i="0" smtClean="0">
                    <a:latin typeface="Cambria Math" panose="02040503050406030204" pitchFamily="18" charset="0"/>
                  </a:rPr>
                  <a:t>𝐿(</a:t>
                </a:r>
                <a:r>
                  <a:rPr lang="en-US" altLang="zh-CN" i="0" dirty="0">
                    <a:latin typeface="Cambria Math" panose="02040503050406030204" pitchFamily="18" charset="0"/>
                  </a:rPr>
                  <a:t>𝑦^((𝑖) )</a:t>
                </a:r>
                <a:r>
                  <a:rPr lang="en-US" altLang="zh-CN" i="0" smtClean="0">
                    <a:latin typeface="Cambria Math" panose="02040503050406030204" pitchFamily="18" charset="0"/>
                  </a:rPr>
                  <a:t>,</a:t>
                </a:r>
                <a:r>
                  <a:rPr lang="fr-FR" altLang="zh-CN" i="0">
                    <a:latin typeface="Cambria Math" panose="02040503050406030204" pitchFamily="18" charset="0"/>
                  </a:rPr>
                  <a:t> 𝑓(</a:t>
                </a:r>
                <a:r>
                  <a:rPr lang="en-US" altLang="zh-CN" i="0" dirty="0">
                    <a:latin typeface="Cambria Math" panose="02040503050406030204" pitchFamily="18" charset="0"/>
                  </a:rPr>
                  <a:t>x^((𝑖) ) )</a:t>
                </a:r>
                <a:r>
                  <a:rPr lang="en-US" altLang="zh-CN" i="0" smtClean="0">
                    <a:latin typeface="Cambria Math" panose="02040503050406030204" pitchFamily="18" charset="0"/>
                  </a:rPr>
                  <a:t>)</a:t>
                </a:r>
                <a:r>
                  <a:rPr lang="en-US" altLang="zh-CN" i="0">
                    <a:latin typeface="Cambria Math" panose="02040503050406030204" pitchFamily="18" charset="0"/>
                  </a:rPr>
                  <a:t>〗</a:t>
                </a:r>
                <a:endParaRPr lang="zh-CN" altLang="en-US" dirty="0"/>
              </a:p>
              <a:p>
                <a:pPr lvl="1"/>
                <a:r>
                  <a:rPr lang="zh-CN" altLang="en-US" dirty="0" smtClean="0"/>
                  <a:t>结构风险：</a:t>
                </a:r>
                <a:r>
                  <a:rPr lang="en-US" altLang="zh-CN" dirty="0" smtClean="0"/>
                  <a:t> </a:t>
                </a:r>
              </a:p>
              <a:p>
                <a:pPr lvl="2"/>
                <a:r>
                  <a:rPr lang="en-US" altLang="zh-CN" i="0">
                    <a:latin typeface="Cambria Math" panose="02040503050406030204" pitchFamily="18" charset="0"/>
                  </a:rPr>
                  <a:t>𝑅(</a:t>
                </a:r>
                <a:r>
                  <a:rPr lang="zh-CN" altLang="en-US" i="0">
                    <a:latin typeface="Cambria Math" panose="02040503050406030204" pitchFamily="18" charset="0"/>
                  </a:rPr>
                  <a:t>𝜃)</a:t>
                </a:r>
                <a:r>
                  <a:rPr lang="en-US" altLang="zh-CN" i="0" smtClean="0">
                    <a:latin typeface="Cambria Math" panose="02040503050406030204" pitchFamily="18" charset="0"/>
                  </a:rPr>
                  <a:t>+</a:t>
                </a:r>
                <a:r>
                  <a:rPr lang="zh-CN" altLang="en-US" i="0" smtClean="0">
                    <a:latin typeface="Cambria Math" panose="02040503050406030204" pitchFamily="18" charset="0"/>
                  </a:rPr>
                  <a:t>𝜆</a:t>
                </a:r>
                <a:r>
                  <a:rPr lang="en-US" altLang="zh-CN" i="0" smtClean="0">
                    <a:latin typeface="Cambria Math" panose="02040503050406030204" pitchFamily="18" charset="0"/>
                  </a:rPr>
                  <a:t>‖</a:t>
                </a:r>
                <a:r>
                  <a:rPr lang="zh-CN" altLang="en-US" i="0" smtClean="0">
                    <a:latin typeface="Cambria Math" panose="02040503050406030204" pitchFamily="18" charset="0"/>
                  </a:rPr>
                  <a:t>𝜃‖</a:t>
                </a:r>
                <a:r>
                  <a:rPr lang="en-US" altLang="zh-CN" baseline="30000" dirty="0" smtClean="0"/>
                  <a:t>2</a:t>
                </a:r>
              </a:p>
              <a:p>
                <a:endParaRPr lang="zh-CN" altLang="en-US" dirty="0"/>
              </a:p>
            </p:txBody>
          </p:sp>
        </mc:Fallback>
      </mc:AlternateContent>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13</a:t>
            </a:fld>
            <a:endParaRPr lang="en-US" altLang="zh-CN"/>
          </a:p>
        </p:txBody>
      </p:sp>
    </p:spTree>
    <p:extLst>
      <p:ext uri="{BB962C8B-B14F-4D97-AF65-F5344CB8AC3E}">
        <p14:creationId xmlns:p14="http://schemas.microsoft.com/office/powerpoint/2010/main" val="1284511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泛化错误可以衡量一个机器学习模型是否可以很好地泛化到未知数据。机器学习的目标是减少泛化错误。</a:t>
            </a:r>
            <a:r>
              <a:rPr lang="en-US" altLang="zh-CN" dirty="0"/>
              <a:t>%</a:t>
            </a:r>
            <a:r>
              <a:rPr lang="zh-CN" altLang="en-US" dirty="0"/>
              <a:t>泛化错误一般表现为一个模型在训练集和测试集上错误率的。</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19</a:t>
            </a:fld>
            <a:endParaRPr lang="en-US" altLang="zh-CN"/>
          </a:p>
        </p:txBody>
      </p:sp>
    </p:spTree>
    <p:extLst>
      <p:ext uri="{BB962C8B-B14F-4D97-AF65-F5344CB8AC3E}">
        <p14:creationId xmlns:p14="http://schemas.microsoft.com/office/powerpoint/2010/main" val="3904827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1"/>
            <a:r>
              <a:rPr lang="en-US" altLang="zh-CN" dirty="0"/>
              <a:t>L1/L2</a:t>
            </a:r>
            <a:r>
              <a:rPr lang="zh-CN" altLang="en-US" dirty="0"/>
              <a:t>正则化</a:t>
            </a:r>
            <a:endParaRPr lang="en-US" altLang="zh-CN" dirty="0"/>
          </a:p>
          <a:p>
            <a:pPr lvl="1"/>
            <a:r>
              <a:rPr lang="en-US" altLang="zh-CN" dirty="0"/>
              <a:t>Dropout</a:t>
            </a:r>
          </a:p>
          <a:p>
            <a:pPr lvl="1"/>
            <a:endParaRPr lang="zh-CN" altLang="en-US" dirty="0"/>
          </a:p>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22</a:t>
            </a:fld>
            <a:endParaRPr lang="en-US" altLang="zh-CN"/>
          </a:p>
        </p:txBody>
      </p:sp>
    </p:spTree>
    <p:extLst>
      <p:ext uri="{BB962C8B-B14F-4D97-AF65-F5344CB8AC3E}">
        <p14:creationId xmlns:p14="http://schemas.microsoft.com/office/powerpoint/2010/main" val="984344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t>如果在验证集上的错误率不再下降，就停止迭代。</a:t>
            </a:r>
          </a:p>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25</a:t>
            </a:fld>
            <a:endParaRPr lang="en-US" altLang="zh-CN"/>
          </a:p>
        </p:txBody>
      </p:sp>
    </p:spTree>
    <p:extLst>
      <p:ext uri="{BB962C8B-B14F-4D97-AF65-F5344CB8AC3E}">
        <p14:creationId xmlns:p14="http://schemas.microsoft.com/office/powerpoint/2010/main" val="170359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ppt</a:t>
            </a:r>
            <a:r>
              <a:rPr lang="zh-CN" altLang="en-US" dirty="0"/>
              <a:t>有错</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34</a:t>
            </a:fld>
            <a:endParaRPr lang="en-US" altLang="zh-CN"/>
          </a:p>
        </p:txBody>
      </p:sp>
    </p:spTree>
    <p:extLst>
      <p:ext uri="{BB962C8B-B14F-4D97-AF65-F5344CB8AC3E}">
        <p14:creationId xmlns:p14="http://schemas.microsoft.com/office/powerpoint/2010/main" val="615778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t>目标类别</a:t>
            </a:r>
            <a:r>
              <a:rPr lang="en-US" altLang="zh-CN" dirty="0"/>
              <a:t>y = c</a:t>
            </a:r>
            <a:r>
              <a:rPr lang="zh-CN" altLang="en-US" dirty="0"/>
              <a:t>的后验概率</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38</a:t>
            </a:fld>
            <a:endParaRPr lang="en-US" altLang="zh-CN"/>
          </a:p>
        </p:txBody>
      </p:sp>
    </p:spTree>
    <p:extLst>
      <p:ext uri="{BB962C8B-B14F-4D97-AF65-F5344CB8AC3E}">
        <p14:creationId xmlns:p14="http://schemas.microsoft.com/office/powerpoint/2010/main" val="1863912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10"/>
          <p:cNvSpPr/>
          <p:nvPr/>
        </p:nvSpPr>
        <p:spPr>
          <a:xfrm>
            <a:off x="749300" y="2438402"/>
            <a:ext cx="7315200" cy="1956197"/>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5" name="Rectangle 11"/>
          <p:cNvSpPr/>
          <p:nvPr/>
        </p:nvSpPr>
        <p:spPr>
          <a:xfrm>
            <a:off x="228600" y="673895"/>
            <a:ext cx="5410200" cy="719623"/>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6" name="Rectangle 14"/>
          <p:cNvSpPr/>
          <p:nvPr/>
        </p:nvSpPr>
        <p:spPr>
          <a:xfrm>
            <a:off x="749300" y="2438402"/>
            <a:ext cx="228600" cy="1956197"/>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7" name="Rectangle 15"/>
          <p:cNvSpPr/>
          <p:nvPr/>
        </p:nvSpPr>
        <p:spPr>
          <a:xfrm>
            <a:off x="269854" y="665099"/>
            <a:ext cx="140865" cy="73123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8" name="Title 7"/>
          <p:cNvSpPr>
            <a:spLocks noGrp="1"/>
          </p:cNvSpPr>
          <p:nvPr>
            <p:ph type="ctrTitle"/>
          </p:nvPr>
        </p:nvSpPr>
        <p:spPr>
          <a:xfrm>
            <a:off x="1063625" y="2676526"/>
            <a:ext cx="6858000" cy="1514475"/>
          </a:xfrm>
        </p:spPr>
        <p:txBody>
          <a:bodyPr anchor="ctr"/>
          <a:lstStyle>
            <a:lvl1pPr algn="ctr">
              <a:defRPr sz="3600">
                <a:solidFill>
                  <a:schemeClr val="tx1"/>
                </a:solidFill>
                <a:latin typeface="微软雅黑" panose="020B0503020204020204" pitchFamily="34" charset="-122"/>
                <a:ea typeface="微软雅黑" panose="020B0503020204020204" pitchFamily="34" charset="-122"/>
              </a:defRPr>
            </a:lvl1pPr>
          </a:lstStyle>
          <a:p>
            <a:endParaRPr lang="en-US" dirty="0"/>
          </a:p>
        </p:txBody>
      </p:sp>
      <p:sp>
        <p:nvSpPr>
          <p:cNvPr id="9" name="Subtitle 8"/>
          <p:cNvSpPr>
            <a:spLocks noGrp="1"/>
          </p:cNvSpPr>
          <p:nvPr>
            <p:ph type="subTitle" idx="1"/>
          </p:nvPr>
        </p:nvSpPr>
        <p:spPr>
          <a:xfrm>
            <a:off x="422254" y="726666"/>
            <a:ext cx="5140347" cy="568735"/>
          </a:xfrm>
        </p:spPr>
        <p:txBody>
          <a:bodyPr anchor="ctr"/>
          <a:lstStyle>
            <a:lvl1pPr marL="0" indent="0" algn="ctr">
              <a:buNone/>
              <a:defRPr sz="1200">
                <a:solidFill>
                  <a:schemeClr val="tx2"/>
                </a:solidFill>
                <a:latin typeface="华文细黑" panose="02010600040101010101" pitchFamily="2" charset="-122"/>
                <a:ea typeface="华文细黑" panose="02010600040101010101" pitchFamily="2" charset="-122"/>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endParaRPr lang="en-US" dirty="0"/>
          </a:p>
        </p:txBody>
      </p:sp>
      <p:sp>
        <p:nvSpPr>
          <p:cNvPr id="25" name="Text Placeholder 24"/>
          <p:cNvSpPr>
            <a:spLocks noGrp="1"/>
          </p:cNvSpPr>
          <p:nvPr>
            <p:ph type="body" sz="quarter" idx="10"/>
          </p:nvPr>
        </p:nvSpPr>
        <p:spPr>
          <a:xfrm>
            <a:off x="2209801" y="4800600"/>
            <a:ext cx="5053013" cy="1600200"/>
          </a:xfrm>
        </p:spPr>
        <p:txBody>
          <a:bodyPr/>
          <a:lstStyle>
            <a:lvl1pPr marL="0" indent="0" algn="ctr">
              <a:buNone/>
              <a:defRPr sz="2400">
                <a:solidFill>
                  <a:schemeClr val="accent1">
                    <a:lumMod val="60000"/>
                    <a:lumOff val="40000"/>
                  </a:schemeClr>
                </a:solidFill>
                <a:latin typeface="+mn-ea"/>
                <a:ea typeface="+mn-ea"/>
              </a:defRPr>
            </a:lvl1pPr>
          </a:lstStyle>
          <a:p>
            <a:pPr lvl="0"/>
            <a:endParaRPr lang="zh-CN" altLang="en-US" dirty="0"/>
          </a:p>
        </p:txBody>
      </p:sp>
    </p:spTree>
    <p:extLst>
      <p:ext uri="{BB962C8B-B14F-4D97-AF65-F5344CB8AC3E}">
        <p14:creationId xmlns:p14="http://schemas.microsoft.com/office/powerpoint/2010/main" val="324672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sp>
        <p:nvSpPr>
          <p:cNvPr id="4" name="Rectangle 10"/>
          <p:cNvSpPr/>
          <p:nvPr/>
        </p:nvSpPr>
        <p:spPr>
          <a:xfrm>
            <a:off x="749300" y="2438402"/>
            <a:ext cx="7315200" cy="1956197"/>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6" name="Rectangle 14"/>
          <p:cNvSpPr/>
          <p:nvPr/>
        </p:nvSpPr>
        <p:spPr>
          <a:xfrm>
            <a:off x="749300" y="2438402"/>
            <a:ext cx="228600" cy="1956197"/>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8" name="Title 7"/>
          <p:cNvSpPr>
            <a:spLocks noGrp="1"/>
          </p:cNvSpPr>
          <p:nvPr>
            <p:ph type="ctrTitle"/>
          </p:nvPr>
        </p:nvSpPr>
        <p:spPr>
          <a:xfrm>
            <a:off x="1063625" y="2676526"/>
            <a:ext cx="6858000" cy="1514475"/>
          </a:xfrm>
        </p:spPr>
        <p:txBody>
          <a:bodyPr anchor="ctr"/>
          <a:lstStyle>
            <a:lvl1pPr algn="ctr">
              <a:defRPr sz="2800">
                <a:solidFill>
                  <a:schemeClr val="tx1"/>
                </a:solidFill>
                <a:latin typeface="微软雅黑" panose="020B0503020204020204" pitchFamily="34" charset="-122"/>
                <a:ea typeface="微软雅黑" panose="020B0503020204020204" pitchFamily="34" charset="-122"/>
              </a:defRPr>
            </a:lvl1pPr>
          </a:lstStyle>
          <a:p>
            <a:endParaRPr lang="en-US" dirty="0"/>
          </a:p>
        </p:txBody>
      </p:sp>
    </p:spTree>
    <p:extLst>
      <p:ext uri="{BB962C8B-B14F-4D97-AF65-F5344CB8AC3E}">
        <p14:creationId xmlns:p14="http://schemas.microsoft.com/office/powerpoint/2010/main" val="80208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a:latin typeface="华文楷体" panose="02010600040101010101" pitchFamily="2" charset="-122"/>
                <a:ea typeface="华文楷体" panose="02010600040101010101" pitchFamily="2" charset="-122"/>
              </a:defRPr>
            </a:lvl1pPr>
            <a:lvl2pPr>
              <a:defRPr sz="2400">
                <a:latin typeface="华文楷体" panose="02010600040101010101" pitchFamily="2" charset="-122"/>
                <a:ea typeface="华文楷体" panose="02010600040101010101" pitchFamily="2" charset="-122"/>
              </a:defRPr>
            </a:lvl2pPr>
            <a:lvl3pPr>
              <a:defRPr sz="2400">
                <a:latin typeface="华文楷体" panose="02010600040101010101" pitchFamily="2" charset="-122"/>
                <a:ea typeface="华文楷体" panose="02010600040101010101" pitchFamily="2" charset="-122"/>
              </a:defRPr>
            </a:lvl3pPr>
            <a:lvl4pPr>
              <a:defRPr sz="1800">
                <a:latin typeface="华文楷体" panose="02010600040101010101" pitchFamily="2" charset="-122"/>
                <a:ea typeface="华文楷体" panose="02010600040101010101" pitchFamily="2" charset="-122"/>
              </a:defRPr>
            </a:lvl4pPr>
            <a:lvl5pPr>
              <a:defRPr sz="1600">
                <a:latin typeface="华文楷体" panose="02010600040101010101" pitchFamily="2" charset="-122"/>
                <a:ea typeface="华文楷体" panose="02010600040101010101" pitchFamily="2"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955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ust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en-US" altLang="zh-CN" dirty="0"/>
              <a:t>Click to edit Master title style</a:t>
            </a:r>
            <a:endParaRPr lang="zh-CN" altLang="en-US" dirty="0"/>
          </a:p>
        </p:txBody>
      </p:sp>
    </p:spTree>
    <p:extLst>
      <p:ext uri="{BB962C8B-B14F-4D97-AF65-F5344CB8AC3E}">
        <p14:creationId xmlns:p14="http://schemas.microsoft.com/office/powerpoint/2010/main" val="253125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7187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Text_IM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dirty="0"/>
              <a:t>Click to edit Master title style</a:t>
            </a:r>
          </a:p>
        </p:txBody>
      </p:sp>
      <p:sp>
        <p:nvSpPr>
          <p:cNvPr id="9" name="Content Placeholder 8"/>
          <p:cNvSpPr>
            <a:spLocks noGrp="1"/>
          </p:cNvSpPr>
          <p:nvPr>
            <p:ph sz="quarter" idx="1"/>
          </p:nvPr>
        </p:nvSpPr>
        <p:spPr>
          <a:xfrm>
            <a:off x="457200" y="1219200"/>
            <a:ext cx="4724400" cy="4937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直接连接符 3"/>
          <p:cNvCxnSpPr/>
          <p:nvPr userDrawn="1"/>
        </p:nvCxnSpPr>
        <p:spPr>
          <a:xfrm>
            <a:off x="5334000" y="1219200"/>
            <a:ext cx="0" cy="4937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019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68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4" name="Rectangle 3"/>
          <p:cNvSpPr/>
          <p:nvPr userDrawn="1"/>
        </p:nvSpPr>
        <p:spPr>
          <a:xfrm>
            <a:off x="3657600" y="3048002"/>
            <a:ext cx="2286000" cy="646331"/>
          </a:xfrm>
          <a:prstGeom prst="rect">
            <a:avLst/>
          </a:prstGeom>
        </p:spPr>
        <p:txBody>
          <a:bodyPr wrap="square">
            <a:spAutoFit/>
          </a:bodyPr>
          <a:lstStyle/>
          <a:p>
            <a:r>
              <a:rPr lang="zh-CN" altLang="en-US" sz="3600" dirty="0">
                <a:latin typeface="华文楷体" panose="02010600040101010101" pitchFamily="2" charset="-122"/>
                <a:ea typeface="华文楷体" panose="02010600040101010101" pitchFamily="2" charset="-122"/>
              </a:rPr>
              <a:t>谢  谢</a:t>
            </a:r>
            <a:endParaRPr lang="en-US" altLang="zh-CN" sz="36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698082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457200" y="152400"/>
            <a:ext cx="8229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dirty="0"/>
              <a:t>Click to edit Master title style</a:t>
            </a:r>
          </a:p>
        </p:txBody>
      </p:sp>
      <p:sp>
        <p:nvSpPr>
          <p:cNvPr id="1027" name="Text Placeholder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32" name="Straight Connector 28"/>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5" name="Straight Connector 27"/>
          <p:cNvSpPr>
            <a:spLocks noChangeShapeType="1"/>
          </p:cNvSpPr>
          <p:nvPr userDrawn="1"/>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 xmlns:a14="http://schemas.microsoft.com/office/drawing/2010/main">
                <a:noFill/>
              </a14:hiddenFill>
            </a:ext>
          </a:extLst>
        </p:spPr>
        <p:txBody>
          <a:bodyPr/>
          <a:lstStyle/>
          <a:p>
            <a:endParaRPr lang="zh-CN" altLang="en-US" sz="1400">
              <a:latin typeface="+mn-ea"/>
              <a:ea typeface="+mn-ea"/>
            </a:endParaRPr>
          </a:p>
        </p:txBody>
      </p:sp>
      <p:sp>
        <p:nvSpPr>
          <p:cNvPr id="16" name="Footer Placeholder 2"/>
          <p:cNvSpPr txBox="1">
            <a:spLocks/>
          </p:cNvSpPr>
          <p:nvPr userDrawn="1"/>
        </p:nvSpPr>
        <p:spPr>
          <a:xfrm>
            <a:off x="3048000" y="6362436"/>
            <a:ext cx="2971800" cy="365125"/>
          </a:xfrm>
          <a:prstGeom prst="rect">
            <a:avLst/>
          </a:prstGeom>
        </p:spPr>
        <p:txBody>
          <a:bodyPr vert="horz" wrap="square" lIns="68580" tIns="34290" rIns="68580" bIns="3429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2"/>
                </a:solidFill>
                <a:latin typeface="Cambria" panose="020405030504060302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r>
              <a:rPr lang="zh-CN" altLang="en-US" dirty="0"/>
              <a:t>神经网络与深度学习</a:t>
            </a:r>
            <a:endParaRPr lang="zh-CN" altLang="zh-CN" sz="1400" dirty="0">
              <a:latin typeface="+mn-ea"/>
              <a:ea typeface="+mn-ea"/>
            </a:endParaRPr>
          </a:p>
        </p:txBody>
      </p:sp>
      <p:sp>
        <p:nvSpPr>
          <p:cNvPr id="17" name="Rectangle 16"/>
          <p:cNvSpPr/>
          <p:nvPr userDrawn="1"/>
        </p:nvSpPr>
        <p:spPr>
          <a:xfrm>
            <a:off x="457200" y="6362436"/>
            <a:ext cx="1620957" cy="307777"/>
          </a:xfrm>
          <a:prstGeom prst="rect">
            <a:avLst/>
          </a:prstGeom>
        </p:spPr>
        <p:txBody>
          <a:bodyPr wrap="none">
            <a:spAutoFit/>
          </a:bodyPr>
          <a:lstStyle/>
          <a:p>
            <a:r>
              <a:rPr lang="zh-CN" altLang="en-US" sz="1400" dirty="0">
                <a:latin typeface="+mn-ea"/>
                <a:ea typeface="+mn-ea"/>
              </a:rPr>
              <a:t>邱锡鹏，复旦大学</a:t>
            </a:r>
            <a:endParaRPr lang="zh-CN" altLang="en-US" sz="1400" dirty="0"/>
          </a:p>
        </p:txBody>
      </p:sp>
      <p:sp>
        <p:nvSpPr>
          <p:cNvPr id="18" name="Rectangle 17"/>
          <p:cNvSpPr/>
          <p:nvPr userDrawn="1"/>
        </p:nvSpPr>
        <p:spPr>
          <a:xfrm>
            <a:off x="8229600" y="6362436"/>
            <a:ext cx="375424" cy="307777"/>
          </a:xfrm>
          <a:prstGeom prst="rect">
            <a:avLst/>
          </a:prstGeom>
        </p:spPr>
        <p:txBody>
          <a:bodyPr wrap="none">
            <a:spAutoFit/>
          </a:bodyPr>
          <a:lstStyle/>
          <a:p>
            <a:pPr>
              <a:defRPr/>
            </a:pPr>
            <a:fld id="{7A0AC270-0923-4589-A51D-6091E7C5371F}" type="slidenum">
              <a:rPr lang="zh-CN" altLang="en-US" sz="1400" kern="1200" smtClean="0">
                <a:solidFill>
                  <a:schemeClr val="tx2"/>
                </a:solidFill>
                <a:latin typeface="+mn-ea"/>
                <a:ea typeface="+mn-ea"/>
                <a:cs typeface="Arial" panose="020B0604020202020204" pitchFamily="34" charset="0"/>
              </a:rPr>
              <a:pPr>
                <a:defRPr/>
              </a:pPr>
              <a:t>‹#›</a:t>
            </a:fld>
            <a:endParaRPr lang="en-US" altLang="zh-CN" sz="1400" kern="1200" dirty="0">
              <a:solidFill>
                <a:schemeClr val="tx2"/>
              </a:solidFill>
              <a:latin typeface="+mn-ea"/>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23" r:id="rId1"/>
    <p:sldLayoutId id="2147483831" r:id="rId2"/>
    <p:sldLayoutId id="2147483824" r:id="rId3"/>
    <p:sldLayoutId id="2147483828" r:id="rId4"/>
    <p:sldLayoutId id="2147483826" r:id="rId5"/>
    <p:sldLayoutId id="2147483832" r:id="rId6"/>
    <p:sldLayoutId id="2147483830" r:id="rId7"/>
    <p:sldLayoutId id="2147483829" r:id="rId8"/>
  </p:sldLayoutIdLst>
  <p:hf hdr="0" ftr="0" dt="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2700">
          <a:solidFill>
            <a:schemeClr val="tx2"/>
          </a:solidFill>
          <a:latin typeface="Calibri" panose="020F0502020204030204" pitchFamily="34" charset="0"/>
        </a:defRPr>
      </a:lvl2pPr>
      <a:lvl3pPr algn="l" rtl="0" eaLnBrk="0" fontAlgn="base" hangingPunct="0">
        <a:spcBef>
          <a:spcPct val="0"/>
        </a:spcBef>
        <a:spcAft>
          <a:spcPct val="0"/>
        </a:spcAft>
        <a:defRPr sz="2700">
          <a:solidFill>
            <a:schemeClr val="tx2"/>
          </a:solidFill>
          <a:latin typeface="Calibri" panose="020F0502020204030204" pitchFamily="34" charset="0"/>
        </a:defRPr>
      </a:lvl3pPr>
      <a:lvl4pPr algn="l" rtl="0" eaLnBrk="0" fontAlgn="base" hangingPunct="0">
        <a:spcBef>
          <a:spcPct val="0"/>
        </a:spcBef>
        <a:spcAft>
          <a:spcPct val="0"/>
        </a:spcAft>
        <a:defRPr sz="2700">
          <a:solidFill>
            <a:schemeClr val="tx2"/>
          </a:solidFill>
          <a:latin typeface="Calibri" panose="020F0502020204030204" pitchFamily="34" charset="0"/>
        </a:defRPr>
      </a:lvl4pPr>
      <a:lvl5pPr algn="l" rtl="0" eaLnBrk="0" fontAlgn="base" hangingPunct="0">
        <a:spcBef>
          <a:spcPct val="0"/>
        </a:spcBef>
        <a:spcAft>
          <a:spcPct val="0"/>
        </a:spcAft>
        <a:defRPr sz="2700">
          <a:solidFill>
            <a:schemeClr val="tx2"/>
          </a:solidFill>
          <a:latin typeface="Calibri" panose="020F0502020204030204" pitchFamily="34" charset="0"/>
        </a:defRPr>
      </a:lvl5pPr>
      <a:lvl6pPr marL="342900" algn="l" rtl="0" fontAlgn="base">
        <a:spcBef>
          <a:spcPct val="0"/>
        </a:spcBef>
        <a:spcAft>
          <a:spcPct val="0"/>
        </a:spcAft>
        <a:defRPr sz="2400">
          <a:solidFill>
            <a:schemeClr val="tx2"/>
          </a:solidFill>
          <a:latin typeface="Calibri" panose="020F0502020204030204" pitchFamily="34" charset="0"/>
        </a:defRPr>
      </a:lvl6pPr>
      <a:lvl7pPr marL="685800" algn="l" rtl="0" fontAlgn="base">
        <a:spcBef>
          <a:spcPct val="0"/>
        </a:spcBef>
        <a:spcAft>
          <a:spcPct val="0"/>
        </a:spcAft>
        <a:defRPr sz="2400">
          <a:solidFill>
            <a:schemeClr val="tx2"/>
          </a:solidFill>
          <a:latin typeface="Calibri" panose="020F0502020204030204" pitchFamily="34" charset="0"/>
        </a:defRPr>
      </a:lvl7pPr>
      <a:lvl8pPr marL="1028700" algn="l" rtl="0" fontAlgn="base">
        <a:spcBef>
          <a:spcPct val="0"/>
        </a:spcBef>
        <a:spcAft>
          <a:spcPct val="0"/>
        </a:spcAft>
        <a:defRPr sz="2400">
          <a:solidFill>
            <a:schemeClr val="tx2"/>
          </a:solidFill>
          <a:latin typeface="Calibri" panose="020F0502020204030204" pitchFamily="34" charset="0"/>
        </a:defRPr>
      </a:lvl8pPr>
      <a:lvl9pPr marL="1371600" algn="l" rtl="0" fontAlgn="base">
        <a:spcBef>
          <a:spcPct val="0"/>
        </a:spcBef>
        <a:spcAft>
          <a:spcPct val="0"/>
        </a:spcAft>
        <a:defRPr sz="2400">
          <a:solidFill>
            <a:schemeClr val="tx2"/>
          </a:solidFill>
          <a:latin typeface="Calibri" panose="020F0502020204030204" pitchFamily="34" charset="0"/>
        </a:defRPr>
      </a:lvl9pPr>
    </p:titleStyle>
    <p:bodyStyle>
      <a:lvl1pPr marL="204788" indent="-204788" algn="l" rtl="0" eaLnBrk="0" fontAlgn="base" hangingPunct="0">
        <a:spcBef>
          <a:spcPts val="450"/>
        </a:spcBef>
        <a:spcAft>
          <a:spcPct val="0"/>
        </a:spcAft>
        <a:buClr>
          <a:schemeClr val="accent1"/>
        </a:buClr>
        <a:buSzPct val="76000"/>
        <a:buFont typeface="Wingdings 3" panose="05040102010807070707" pitchFamily="18" charset="2"/>
        <a:buChar char=""/>
        <a:defRPr lang="en-US" altLang="zh-CN" sz="2800" kern="1200" dirty="0" smtClean="0">
          <a:solidFill>
            <a:schemeClr val="tx2"/>
          </a:solidFill>
          <a:latin typeface="+mn-ea"/>
          <a:ea typeface="+mn-ea"/>
          <a:cs typeface="Arial" panose="020B0604020202020204" pitchFamily="34" charset="0"/>
        </a:defRPr>
      </a:lvl1pPr>
      <a:lvl2pPr marL="410766" indent="-204788" algn="l" rtl="0" eaLnBrk="0" fontAlgn="base" hangingPunct="0">
        <a:spcBef>
          <a:spcPts val="375"/>
        </a:spcBef>
        <a:spcAft>
          <a:spcPct val="0"/>
        </a:spcAft>
        <a:buClr>
          <a:schemeClr val="accent2"/>
        </a:buClr>
        <a:buSzPct val="76000"/>
        <a:buFont typeface="Wingdings 3" panose="05040102010807070707" pitchFamily="18" charset="2"/>
        <a:buChar char=""/>
        <a:defRPr sz="2400" kern="1200">
          <a:solidFill>
            <a:schemeClr val="tx2"/>
          </a:solidFill>
          <a:latin typeface="华文楷体" panose="02010600040101010101" pitchFamily="2" charset="-122"/>
          <a:ea typeface="华文楷体" panose="02010600040101010101" pitchFamily="2" charset="-122"/>
          <a:cs typeface="+mn-cs"/>
        </a:defRPr>
      </a:lvl2pPr>
      <a:lvl3pPr marL="616744" indent="-171450" algn="l" rtl="0" eaLnBrk="0" fontAlgn="base" hangingPunct="0">
        <a:spcBef>
          <a:spcPts val="375"/>
        </a:spcBef>
        <a:spcAft>
          <a:spcPct val="0"/>
        </a:spcAft>
        <a:buClr>
          <a:srgbClr val="BCBCBC"/>
        </a:buClr>
        <a:buSzPct val="76000"/>
        <a:buFont typeface="Wingdings 3" panose="05040102010807070707" pitchFamily="18" charset="2"/>
        <a:buChar char=""/>
        <a:defRPr sz="2400" kern="1200">
          <a:solidFill>
            <a:schemeClr val="tx1"/>
          </a:solidFill>
          <a:latin typeface="华文楷体" panose="02010600040101010101" pitchFamily="2" charset="-122"/>
          <a:ea typeface="华文楷体" panose="02010600040101010101" pitchFamily="2" charset="-122"/>
          <a:cs typeface="+mn-cs"/>
        </a:defRPr>
      </a:lvl3pPr>
      <a:lvl4pPr marL="822722" indent="-171450" algn="l" rtl="0" eaLnBrk="0" fontAlgn="base" hangingPunct="0">
        <a:spcBef>
          <a:spcPts val="300"/>
        </a:spcBef>
        <a:spcAft>
          <a:spcPct val="0"/>
        </a:spcAft>
        <a:buClr>
          <a:srgbClr val="CF5716"/>
        </a:buClr>
        <a:buSzPct val="70000"/>
        <a:buFont typeface="Wingdings" panose="05000000000000000000" pitchFamily="2" charset="2"/>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1028700" indent="-171450" algn="l" rtl="0" eaLnBrk="0" fontAlgn="base" hangingPunct="0">
        <a:spcBef>
          <a:spcPts val="225"/>
        </a:spcBef>
        <a:spcAft>
          <a:spcPct val="0"/>
        </a:spcAft>
        <a:buClr>
          <a:schemeClr val="accent2"/>
        </a:buClr>
        <a:buSzPct val="70000"/>
        <a:buFont typeface="Wingdings" panose="05000000000000000000" pitchFamily="2" charset="2"/>
        <a:buChar char=""/>
        <a:defRPr sz="1600" kern="1200">
          <a:solidFill>
            <a:schemeClr val="tx1"/>
          </a:solidFill>
          <a:latin typeface="华文楷体" panose="02010600040101010101" pitchFamily="2" charset="-122"/>
          <a:ea typeface="华文楷体" panose="02010600040101010101" pitchFamily="2" charset="-122"/>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ndl.github.i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46.tmp"/><Relationship Id="rId2" Type="http://schemas.openxmlformats.org/officeDocument/2006/relationships/image" Target="../media/image145.tmp"/><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48.tmp"/><Relationship Id="rId2" Type="http://schemas.openxmlformats.org/officeDocument/2006/relationships/image" Target="../media/image147.tmp"/><Relationship Id="rId1" Type="http://schemas.openxmlformats.org/officeDocument/2006/relationships/slideLayout" Target="../slideLayouts/slideLayout4.xml"/><Relationship Id="rId5" Type="http://schemas.openxmlformats.org/officeDocument/2006/relationships/image" Target="../media/image150.tmp"/><Relationship Id="rId4" Type="http://schemas.openxmlformats.org/officeDocument/2006/relationships/image" Target="../media/image149.tmp"/></Relationships>
</file>

<file path=ppt/slides/_rels/slide103.xml.rels><?xml version="1.0" encoding="UTF-8" standalone="yes"?>
<Relationships xmlns="http://schemas.openxmlformats.org/package/2006/relationships"><Relationship Id="rId2" Type="http://schemas.openxmlformats.org/officeDocument/2006/relationships/image" Target="../media/image151.tmp"/><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52.tmp"/><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54.tmp"/><Relationship Id="rId2" Type="http://schemas.openxmlformats.org/officeDocument/2006/relationships/image" Target="../media/image153.tmp"/><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56.tmp"/><Relationship Id="rId2" Type="http://schemas.openxmlformats.org/officeDocument/2006/relationships/image" Target="../media/image155.tmp"/><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59.tmp"/><Relationship Id="rId2" Type="http://schemas.openxmlformats.org/officeDocument/2006/relationships/image" Target="../media/image158.tmp"/><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67.tmp"/><Relationship Id="rId2" Type="http://schemas.openxmlformats.org/officeDocument/2006/relationships/image" Target="../media/image166.tmp"/><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68.tmp"/><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69.tmp"/></Relationships>
</file>

<file path=ppt/slides/_rels/slide122.xml.rels><?xml version="1.0" encoding="UTF-8" standalone="yes"?>
<Relationships xmlns="http://schemas.openxmlformats.org/package/2006/relationships"><Relationship Id="rId3" Type="http://schemas.openxmlformats.org/officeDocument/2006/relationships/hyperlink" Target="http://ruder.io/optimizing-gradient-descent/index.html" TargetMode="External"/><Relationship Id="rId7" Type="http://schemas.openxmlformats.org/officeDocument/2006/relationships/image" Target="../media/image17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71.tmp"/><Relationship Id="rId5" Type="http://schemas.openxmlformats.org/officeDocument/2006/relationships/image" Target="../media/image170.tmp"/><Relationship Id="rId4" Type="http://schemas.openxmlformats.org/officeDocument/2006/relationships/hyperlink" Target="https://medium.com/towards-data-science/types-of-optimization-algorithms-used-in-neural-networks-and-ways-to-optimize-gradient-95ae5d39529f"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73.gi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74.gi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8" Type="http://schemas.openxmlformats.org/officeDocument/2006/relationships/image" Target="../media/image33.tmp"/><Relationship Id="rId3" Type="http://schemas.openxmlformats.org/officeDocument/2006/relationships/diagramLayout" Target="../diagrams/layout6.xml"/><Relationship Id="rId7" Type="http://schemas.openxmlformats.org/officeDocument/2006/relationships/image" Target="../media/image32.png"/><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78.tmp"/><Relationship Id="rId2" Type="http://schemas.openxmlformats.org/officeDocument/2006/relationships/image" Target="../media/image177.tmp"/><Relationship Id="rId1" Type="http://schemas.openxmlformats.org/officeDocument/2006/relationships/slideLayout" Target="../slideLayouts/slideLayout6.xml"/><Relationship Id="rId4" Type="http://schemas.openxmlformats.org/officeDocument/2006/relationships/image" Target="../media/image17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tmp"/><Relationship Id="rId5" Type="http://schemas.openxmlformats.org/officeDocument/2006/relationships/image" Target="../media/image16.tmp"/><Relationship Id="rId4" Type="http://schemas.openxmlformats.org/officeDocument/2006/relationships/image" Target="../media/image15.tmp"/></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82.tmp"/><Relationship Id="rId2" Type="http://schemas.openxmlformats.org/officeDocument/2006/relationships/image" Target="../media/image181.tmp"/><Relationship Id="rId1" Type="http://schemas.openxmlformats.org/officeDocument/2006/relationships/slideLayout" Target="../slideLayouts/slideLayout3.xml"/><Relationship Id="rId5" Type="http://schemas.openxmlformats.org/officeDocument/2006/relationships/image" Target="../media/image184.tmp"/><Relationship Id="rId4" Type="http://schemas.openxmlformats.org/officeDocument/2006/relationships/image" Target="../media/image183.tmp"/></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185.tmp"/><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189.tmp"/><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slide" Target="slide165.xml"/><Relationship Id="rId1" Type="http://schemas.openxmlformats.org/officeDocument/2006/relationships/slideLayout" Target="../slideLayouts/slideLayout3.xml"/><Relationship Id="rId4" Type="http://schemas.openxmlformats.org/officeDocument/2006/relationships/slide" Target="slide173.xml"/></Relationships>
</file>

<file path=ppt/slides/_rels/slide14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191.tmp"/><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92.tmp"/><Relationship Id="rId2" Type="http://schemas.openxmlformats.org/officeDocument/2006/relationships/image" Target="../media/image2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tmp"/></Relationships>
</file>

<file path=ppt/slides/_rels/slide150.xml.rels><?xml version="1.0" encoding="UTF-8" standalone="yes"?>
<Relationships xmlns="http://schemas.openxmlformats.org/package/2006/relationships"><Relationship Id="rId2" Type="http://schemas.openxmlformats.org/officeDocument/2006/relationships/image" Target="../media/image193.tmp"/><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95.tmp"/><Relationship Id="rId2" Type="http://schemas.openxmlformats.org/officeDocument/2006/relationships/image" Target="../media/image194.tmp"/><Relationship Id="rId1" Type="http://schemas.openxmlformats.org/officeDocument/2006/relationships/slideLayout" Target="../slideLayouts/slideLayout6.xml"/><Relationship Id="rId5" Type="http://schemas.openxmlformats.org/officeDocument/2006/relationships/image" Target="../media/image197.tmp"/><Relationship Id="rId4" Type="http://schemas.openxmlformats.org/officeDocument/2006/relationships/image" Target="../media/image196.tmp"/></Relationships>
</file>

<file path=ppt/slides/_rels/slide152.xml.rels><?xml version="1.0" encoding="UTF-8" standalone="yes"?>
<Relationships xmlns="http://schemas.openxmlformats.org/package/2006/relationships"><Relationship Id="rId2" Type="http://schemas.openxmlformats.org/officeDocument/2006/relationships/image" Target="../media/image198.tmp"/><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199.tmp"/><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201.tmp"/><Relationship Id="rId2" Type="http://schemas.openxmlformats.org/officeDocument/2006/relationships/image" Target="../media/image200.tmp"/><Relationship Id="rId1" Type="http://schemas.openxmlformats.org/officeDocument/2006/relationships/slideLayout" Target="../slideLayouts/slideLayout6.xml"/><Relationship Id="rId6" Type="http://schemas.openxmlformats.org/officeDocument/2006/relationships/image" Target="../media/image204.tmp"/><Relationship Id="rId5" Type="http://schemas.openxmlformats.org/officeDocument/2006/relationships/image" Target="../media/image203.tmp"/><Relationship Id="rId4" Type="http://schemas.openxmlformats.org/officeDocument/2006/relationships/image" Target="../media/image202.tmp"/></Relationships>
</file>

<file path=ppt/slides/_rels/slide15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206.tmp"/><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207.tmp"/><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209.tmp"/><Relationship Id="rId2" Type="http://schemas.openxmlformats.org/officeDocument/2006/relationships/image" Target="../media/image208.tmp"/><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211.tmp"/><Relationship Id="rId2" Type="http://schemas.openxmlformats.org/officeDocument/2006/relationships/image" Target="../media/image210.tmp"/><Relationship Id="rId1" Type="http://schemas.openxmlformats.org/officeDocument/2006/relationships/slideLayout" Target="../slideLayouts/slideLayout3.xml"/><Relationship Id="rId4" Type="http://schemas.openxmlformats.org/officeDocument/2006/relationships/image" Target="../media/image212.tmp"/></Relationships>
</file>

<file path=ppt/slides/_rels/slide161.xml.rels><?xml version="1.0" encoding="UTF-8" standalone="yes"?>
<Relationships xmlns="http://schemas.openxmlformats.org/package/2006/relationships"><Relationship Id="rId3" Type="http://schemas.openxmlformats.org/officeDocument/2006/relationships/image" Target="../media/image214.tmp"/><Relationship Id="rId2" Type="http://schemas.openxmlformats.org/officeDocument/2006/relationships/image" Target="../media/image213.tmp"/><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215.tmp"/><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image" Target="../media/image216.tmp"/><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17.tmp"/><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19.tmp"/><Relationship Id="rId4" Type="http://schemas.openxmlformats.org/officeDocument/2006/relationships/image" Target="../media/image218.tmp"/></Relationships>
</file>

<file path=ppt/slides/_rels/slide166.xml.rels><?xml version="1.0" encoding="UTF-8" standalone="yes"?>
<Relationships xmlns="http://schemas.openxmlformats.org/package/2006/relationships"><Relationship Id="rId2" Type="http://schemas.openxmlformats.org/officeDocument/2006/relationships/image" Target="../media/image220.tmp"/><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222.tmp"/><Relationship Id="rId2" Type="http://schemas.openxmlformats.org/officeDocument/2006/relationships/image" Target="../media/image221.tmp"/><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223.tmp"/><Relationship Id="rId2" Type="http://schemas.openxmlformats.org/officeDocument/2006/relationships/image" Target="../media/image222.tmp"/><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225.tmp"/><Relationship Id="rId2" Type="http://schemas.openxmlformats.org/officeDocument/2006/relationships/image" Target="../media/image224.tmp"/><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27.tmp"/><Relationship Id="rId2" Type="http://schemas.openxmlformats.org/officeDocument/2006/relationships/image" Target="../media/image226.tmp"/><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228.tmp"/><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209.tmp"/><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30.tmp"/><Relationship Id="rId2" Type="http://schemas.openxmlformats.org/officeDocument/2006/relationships/image" Target="../media/image229.tmp"/><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231.tmp"/><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232.tmp"/><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234.tmp"/><Relationship Id="rId2" Type="http://schemas.openxmlformats.org/officeDocument/2006/relationships/image" Target="../media/image233.tmp"/><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image" Target="../media/image235.tmp"/><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image" Target="../media/image236.tmp"/><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37.tmp"/><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239.tmp"/><Relationship Id="rId2" Type="http://schemas.openxmlformats.org/officeDocument/2006/relationships/image" Target="../media/image238.tmp"/><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tmp"/><Relationship Id="rId12"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4.xml"/><Relationship Id="rId11" Type="http://schemas.openxmlformats.org/officeDocument/2006/relationships/customXml" Target="../ink/ink1.xml"/><Relationship Id="rId5" Type="http://schemas.openxmlformats.org/officeDocument/2006/relationships/image" Target="../media/image26.png"/><Relationship Id="rId10" Type="http://schemas.openxmlformats.org/officeDocument/2006/relationships/image" Target="../media/image27.tmp"/><Relationship Id="rId4" Type="http://schemas.openxmlformats.org/officeDocument/2006/relationships/image" Target="../media/image25.png"/><Relationship Id="rId9" Type="http://schemas.openxmlformats.org/officeDocument/2006/relationships/image" Target="../media/image19.tmp"/></Relationships>
</file>

<file path=ppt/slides/_rels/slide190.xml.rels><?xml version="1.0" encoding="UTF-8" standalone="yes"?>
<Relationships xmlns="http://schemas.openxmlformats.org/package/2006/relationships"><Relationship Id="rId2" Type="http://schemas.openxmlformats.org/officeDocument/2006/relationships/image" Target="../media/image241.tmp"/><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image" Target="../media/image242.tmp"/><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243.tmp"/><Relationship Id="rId2" Type="http://schemas.openxmlformats.org/officeDocument/2006/relationships/image" Target="../media/image239.tmp"/><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image" Target="../media/image244.tmp"/><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245.tmp"/><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246.tmp"/><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image" Target="../media/image247.tmp"/><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image" Target="../media/image248.tmp"/><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image" Target="../media/image250.tmp"/><Relationship Id="rId2" Type="http://schemas.openxmlformats.org/officeDocument/2006/relationships/image" Target="../media/image249.tmp"/><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30.xml"/><Relationship Id="rId13" Type="http://schemas.openxmlformats.org/officeDocument/2006/relationships/slide" Target="slide173.xml"/><Relationship Id="rId3" Type="http://schemas.openxmlformats.org/officeDocument/2006/relationships/slide" Target="slide27.xml"/><Relationship Id="rId7" Type="http://schemas.openxmlformats.org/officeDocument/2006/relationships/slide" Target="slide119.xml"/><Relationship Id="rId12" Type="http://schemas.openxmlformats.org/officeDocument/2006/relationships/slide" Target="slide170.xml"/><Relationship Id="rId2" Type="http://schemas.openxmlformats.org/officeDocument/2006/relationships/slide" Target="slide8.xml"/><Relationship Id="rId1" Type="http://schemas.openxmlformats.org/officeDocument/2006/relationships/slideLayout" Target="../slideLayouts/slideLayout5.xml"/><Relationship Id="rId6" Type="http://schemas.openxmlformats.org/officeDocument/2006/relationships/slide" Target="slide95.xml"/><Relationship Id="rId11" Type="http://schemas.openxmlformats.org/officeDocument/2006/relationships/slide" Target="slide164.xml"/><Relationship Id="rId5" Type="http://schemas.openxmlformats.org/officeDocument/2006/relationships/slide" Target="slide65.xml"/><Relationship Id="rId10" Type="http://schemas.openxmlformats.org/officeDocument/2006/relationships/slide" Target="slide39.xml"/><Relationship Id="rId4" Type="http://schemas.openxmlformats.org/officeDocument/2006/relationships/slide" Target="slide53.xml"/><Relationship Id="rId9" Type="http://schemas.openxmlformats.org/officeDocument/2006/relationships/slide" Target="slide143.xml"/><Relationship Id="rId14" Type="http://schemas.openxmlformats.org/officeDocument/2006/relationships/slide" Target="slide199.xml"/></Relationships>
</file>

<file path=ppt/slides/_rels/slide20.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image" Target="../media/image251.tmp"/><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253.tmp"/><Relationship Id="rId2" Type="http://schemas.openxmlformats.org/officeDocument/2006/relationships/image" Target="../media/image252.tmp"/><Relationship Id="rId1" Type="http://schemas.openxmlformats.org/officeDocument/2006/relationships/slideLayout" Target="../slideLayouts/slideLayout3.xml"/><Relationship Id="rId4" Type="http://schemas.openxmlformats.org/officeDocument/2006/relationships/image" Target="../media/image254.tmp"/></Relationships>
</file>

<file path=ppt/slides/_rels/slide202.xml.rels><?xml version="1.0" encoding="UTF-8" standalone="yes"?>
<Relationships xmlns="http://schemas.openxmlformats.org/package/2006/relationships"><Relationship Id="rId3" Type="http://schemas.openxmlformats.org/officeDocument/2006/relationships/image" Target="../media/image256.tmp"/><Relationship Id="rId2" Type="http://schemas.openxmlformats.org/officeDocument/2006/relationships/image" Target="../media/image255.tmp"/><Relationship Id="rId1" Type="http://schemas.openxmlformats.org/officeDocument/2006/relationships/slideLayout" Target="../slideLayouts/slideLayout3.xml"/><Relationship Id="rId4" Type="http://schemas.openxmlformats.org/officeDocument/2006/relationships/image" Target="../media/image257.tmp"/></Relationships>
</file>

<file path=ppt/slides/_rels/slide203.xml.rels><?xml version="1.0" encoding="UTF-8" standalone="yes"?>
<Relationships xmlns="http://schemas.openxmlformats.org/package/2006/relationships"><Relationship Id="rId2" Type="http://schemas.openxmlformats.org/officeDocument/2006/relationships/image" Target="../media/image258.tmp"/><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image" Target="../media/image259.tmp"/><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image" Target="../media/image260.tmp"/><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image" Target="../media/image261.tmp"/><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3.tmp"/><Relationship Id="rId3" Type="http://schemas.openxmlformats.org/officeDocument/2006/relationships/diagramLayout" Target="../diagrams/layout2.xml"/><Relationship Id="rId7" Type="http://schemas.openxmlformats.org/officeDocument/2006/relationships/image" Target="../media/image32.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tmp"/><Relationship Id="rId1" Type="http://schemas.openxmlformats.org/officeDocument/2006/relationships/slideLayout" Target="../slideLayouts/slideLayout3.xml"/><Relationship Id="rId5" Type="http://schemas.openxmlformats.org/officeDocument/2006/relationships/image" Target="../media/image37.tmp"/><Relationship Id="rId4" Type="http://schemas.openxmlformats.org/officeDocument/2006/relationships/image" Target="../media/image36.tmp"/></Relationships>
</file>

<file path=ppt/slides/_rels/slide25.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9.tmp"/></Relationships>
</file>

<file path=ppt/slides/_rels/slide26.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40.tmp"/><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tmp"/><Relationship Id="rId1" Type="http://schemas.openxmlformats.org/officeDocument/2006/relationships/slideLayout" Target="../slideLayouts/slideLayout4.xml"/><Relationship Id="rId4" Type="http://schemas.openxmlformats.org/officeDocument/2006/relationships/image" Target="../media/image47.tmp"/></Relationships>
</file>

<file path=ppt/slides/_rels/slide31.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tmp"/><Relationship Id="rId1" Type="http://schemas.openxmlformats.org/officeDocument/2006/relationships/slideLayout" Target="../slideLayouts/slideLayout3.xml"/><Relationship Id="rId4" Type="http://schemas.openxmlformats.org/officeDocument/2006/relationships/image" Target="../media/image50.tmp"/></Relationships>
</file>

<file path=ppt/slides/_rels/slide32.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tmp"/><Relationship Id="rId2" Type="http://schemas.openxmlformats.org/officeDocument/2006/relationships/image" Target="../media/image58.tmp"/><Relationship Id="rId1" Type="http://schemas.openxmlformats.org/officeDocument/2006/relationships/slideLayout" Target="../slideLayouts/slideLayout3.xml"/><Relationship Id="rId6" Type="http://schemas.openxmlformats.org/officeDocument/2006/relationships/image" Target="../media/image64.tmp"/><Relationship Id="rId5" Type="http://schemas.openxmlformats.org/officeDocument/2006/relationships/image" Target="../media/image63.tmp"/><Relationship Id="rId4" Type="http://schemas.openxmlformats.org/officeDocument/2006/relationships/image" Target="../media/image62.tmp"/></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0.tmp"/><Relationship Id="rId5" Type="http://schemas.openxmlformats.org/officeDocument/2006/relationships/image" Target="../media/image69.tmp"/><Relationship Id="rId4" Type="http://schemas.openxmlformats.org/officeDocument/2006/relationships/image" Target="../media/image68.tmp"/></Relationships>
</file>

<file path=ppt/slides/_rels/slide39.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3.tmp"/><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structure%20of%20brain.mp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mp"/><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image" Target="../media/image81.tmp"/><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4.tmp"/><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image" Target="../media/image85.tmp"/><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tmp"/><Relationship Id="rId9"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diagramData" Target="../diagrams/data6.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image" Target="../media/image99.tmp"/><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image" Target="../media/image101.tmp"/><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03.tmp"/><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04.tmp"/><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05.tmp"/><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3.xml"/><Relationship Id="rId5" Type="http://schemas.openxmlformats.org/officeDocument/2006/relationships/image" Target="../media/image109.gif"/><Relationship Id="rId4" Type="http://schemas.openxmlformats.org/officeDocument/2006/relationships/image" Target="../media/image108.gif"/></Relationships>
</file>

<file path=ppt/slides/_rels/slide71.xml.rels><?xml version="1.0" encoding="UTF-8" standalone="yes"?>
<Relationships xmlns="http://schemas.openxmlformats.org/package/2006/relationships"><Relationship Id="rId2" Type="http://schemas.openxmlformats.org/officeDocument/2006/relationships/image" Target="../media/image110.tmp"/><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11.tmp"/><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112.tmp"/><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14.tmp"/><Relationship Id="rId2" Type="http://schemas.openxmlformats.org/officeDocument/2006/relationships/image" Target="../media/image113.tmp"/><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15.tmp"/><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16.tmp"/><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17.tmp"/><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08.gif"/><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image" Target="../media/image119.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24.tmp"/><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image" Target="../media/image126.tmp"/><Relationship Id="rId1" Type="http://schemas.openxmlformats.org/officeDocument/2006/relationships/slideLayout" Target="../slideLayouts/slideLayout4.xml"/><Relationship Id="rId4" Type="http://schemas.openxmlformats.org/officeDocument/2006/relationships/image" Target="../media/image128.tmp"/></Relationships>
</file>

<file path=ppt/slides/_rels/slide87.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oleObject" Target="../embeddings/oleObject1.bin"/><Relationship Id="rId7"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image" Target="../media/image12.png"/><Relationship Id="rId5" Type="http://schemas.openxmlformats.org/officeDocument/2006/relationships/oleObject" Target="../embeddings/oleObject2.bin"/><Relationship Id="rId10" Type="http://schemas.openxmlformats.org/officeDocument/2006/relationships/image" Target="../media/image11.png"/><Relationship Id="rId4" Type="http://schemas.openxmlformats.org/officeDocument/2006/relationships/image" Target="../media/image8.wmf"/><Relationship Id="rId9" Type="http://schemas.openxmlformats.org/officeDocument/2006/relationships/image" Target="../media/image10.tmp"/></Relationships>
</file>

<file path=ppt/slides/_rels/slide9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41.tmp"/><Relationship Id="rId2" Type="http://schemas.openxmlformats.org/officeDocument/2006/relationships/image" Target="../media/image140.tmp"/><Relationship Id="rId1" Type="http://schemas.openxmlformats.org/officeDocument/2006/relationships/slideLayout" Target="../slideLayouts/slideLayout3.xml"/><Relationship Id="rId4" Type="http://schemas.openxmlformats.org/officeDocument/2006/relationships/image" Target="../media/image142.tmp"/></Relationships>
</file>

<file path=ppt/slides/_rels/slide99.xml.rels><?xml version="1.0" encoding="UTF-8" standalone="yes"?>
<Relationships xmlns="http://schemas.openxmlformats.org/package/2006/relationships"><Relationship Id="rId3" Type="http://schemas.openxmlformats.org/officeDocument/2006/relationships/image" Target="../media/image144.tmp"/><Relationship Id="rId2" Type="http://schemas.openxmlformats.org/officeDocument/2006/relationships/image" Target="../media/image143.tmp"/><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r>
              <a:rPr lang="zh-CN" altLang="en-US" dirty="0"/>
              <a:t>神经网络与深度学习</a:t>
            </a:r>
            <a:endParaRPr lang="en-US" altLang="zh-CN" dirty="0"/>
          </a:p>
        </p:txBody>
      </p:sp>
      <p:sp>
        <p:nvSpPr>
          <p:cNvPr id="6" name="副标题 5"/>
          <p:cNvSpPr>
            <a:spLocks noGrp="1"/>
          </p:cNvSpPr>
          <p:nvPr>
            <p:ph type="subTitle" idx="1"/>
          </p:nvPr>
        </p:nvSpPr>
        <p:spPr/>
        <p:txBody>
          <a:bodyPr/>
          <a:lstStyle/>
          <a:p>
            <a:endParaRPr lang="zh-CN" altLang="en-US" dirty="0"/>
          </a:p>
        </p:txBody>
      </p:sp>
      <p:sp>
        <p:nvSpPr>
          <p:cNvPr id="15" name="Text Placeholder 14"/>
          <p:cNvSpPr>
            <a:spLocks noGrp="1"/>
          </p:cNvSpPr>
          <p:nvPr>
            <p:ph type="body" sz="quarter" idx="10"/>
          </p:nvPr>
        </p:nvSpPr>
        <p:spPr/>
        <p:txBody>
          <a:bodyPr/>
          <a:lstStyle/>
          <a:p>
            <a:r>
              <a:rPr lang="zh-CN" altLang="en-US" dirty="0"/>
              <a:t>邱锡鹏</a:t>
            </a:r>
          </a:p>
          <a:p>
            <a:r>
              <a:rPr lang="zh-CN" altLang="en-US" dirty="0"/>
              <a:t>复旦大学</a:t>
            </a:r>
            <a:endParaRPr lang="en-US" altLang="zh-CN" dirty="0"/>
          </a:p>
          <a:p>
            <a:fld id="{ACB0C352-D0C3-4691-9C0A-223DD71C2B7B}" type="datetime1">
              <a:rPr lang="en-US" altLang="zh-CN" smtClean="0">
                <a:hlinkClick r:id="rId3"/>
              </a:rPr>
              <a:t>5/15/2019</a:t>
            </a:fld>
            <a:endParaRPr lang="en-US" altLang="zh-CN" dirty="0">
              <a:hlinkClick r:id="rId3"/>
            </a:endParaRPr>
          </a:p>
          <a:p>
            <a:r>
              <a:rPr lang="en-US" altLang="zh-CN" dirty="0">
                <a:hlinkClick r:id="rId3"/>
              </a:rPr>
              <a:t>https://nndl.github.io/</a:t>
            </a:r>
            <a:endParaRPr lang="en-US" altLang="zh-CN" dirty="0"/>
          </a:p>
          <a:p>
            <a:endParaRPr lang="en-US" altLang="zh-C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t>芒果机器学习</a:t>
            </a:r>
          </a:p>
        </p:txBody>
      </p:sp>
      <p:sp>
        <p:nvSpPr>
          <p:cNvPr id="4" name="矩形 3"/>
          <p:cNvSpPr/>
          <p:nvPr/>
        </p:nvSpPr>
        <p:spPr>
          <a:xfrm>
            <a:off x="1295400" y="5638800"/>
            <a:ext cx="6324600" cy="646331"/>
          </a:xfrm>
          <a:prstGeom prst="rect">
            <a:avLst/>
          </a:prstGeom>
        </p:spPr>
        <p:txBody>
          <a:bodyPr wrap="square">
            <a:spAutoFit/>
          </a:bodyPr>
          <a:lstStyle/>
          <a:p>
            <a:r>
              <a:rPr lang="zh-CN" altLang="en-US" dirty="0"/>
              <a:t>https://www.quora.com/How-do-you-explain-Machine-Learning-and-Data-Mining-to-non-Computer-Science-people</a:t>
            </a:r>
          </a:p>
        </p:txBody>
      </p:sp>
      <p:pic>
        <p:nvPicPr>
          <p:cNvPr id="6" name="图片 5"/>
          <p:cNvPicPr>
            <a:picLocks noChangeAspect="1"/>
          </p:cNvPicPr>
          <p:nvPr/>
        </p:nvPicPr>
        <p:blipFill>
          <a:blip r:embed="rId2"/>
          <a:stretch>
            <a:fillRect/>
          </a:stretch>
        </p:blipFill>
        <p:spPr>
          <a:xfrm>
            <a:off x="1981200" y="2084324"/>
            <a:ext cx="4781550" cy="3400425"/>
          </a:xfrm>
          <a:prstGeom prst="rect">
            <a:avLst/>
          </a:prstGeom>
        </p:spPr>
      </p:pic>
      <p:sp>
        <p:nvSpPr>
          <p:cNvPr id="8" name="矩形 7"/>
          <p:cNvSpPr/>
          <p:nvPr/>
        </p:nvSpPr>
        <p:spPr>
          <a:xfrm>
            <a:off x="3505200" y="371110"/>
            <a:ext cx="4617937" cy="523220"/>
          </a:xfrm>
          <a:prstGeom prst="rect">
            <a:avLst/>
          </a:prstGeom>
        </p:spPr>
        <p:txBody>
          <a:bodyPr wrap="square">
            <a:spAutoFit/>
          </a:bodyPr>
          <a:lstStyle/>
          <a:p>
            <a:r>
              <a:rPr lang="zh-CN" altLang="en-US" sz="2800" dirty="0">
                <a:solidFill>
                  <a:srgbClr val="FF0000"/>
                </a:solidFill>
              </a:rPr>
              <a:t>如果判断芒果是否甜蜜？</a:t>
            </a:r>
          </a:p>
        </p:txBody>
      </p:sp>
    </p:spTree>
    <p:extLst>
      <p:ext uri="{BB962C8B-B14F-4D97-AF65-F5344CB8AC3E}">
        <p14:creationId xmlns:p14="http://schemas.microsoft.com/office/powerpoint/2010/main" val="5551942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长期依赖问题</a:t>
            </a:r>
          </a:p>
        </p:txBody>
      </p:sp>
      <p:sp>
        <p:nvSpPr>
          <p:cNvPr id="4" name="内容占位符 3"/>
          <p:cNvSpPr>
            <a:spLocks noGrp="1"/>
          </p:cNvSpPr>
          <p:nvPr>
            <p:ph sz="quarter" idx="1"/>
          </p:nvPr>
        </p:nvSpPr>
        <p:spPr/>
        <p:txBody>
          <a:bodyPr/>
          <a:lstStyle/>
          <a:p>
            <a:r>
              <a:rPr lang="zh-CN" altLang="en-US" dirty="0"/>
              <a:t>循环神经网络在时间维度上非常深！</a:t>
            </a:r>
            <a:endParaRPr lang="en-US" altLang="zh-CN" dirty="0"/>
          </a:p>
          <a:p>
            <a:pPr lvl="1"/>
            <a:r>
              <a:rPr lang="zh-CN" altLang="en-US" dirty="0"/>
              <a:t>梯度消失或梯度爆炸</a:t>
            </a:r>
            <a:endParaRPr lang="en-US" altLang="zh-CN" dirty="0"/>
          </a:p>
          <a:p>
            <a:pPr lvl="1"/>
            <a:endParaRPr lang="en-US" altLang="zh-CN" dirty="0"/>
          </a:p>
          <a:p>
            <a:r>
              <a:rPr lang="zh-CN" altLang="en-US" dirty="0"/>
              <a:t>如何改进？</a:t>
            </a:r>
            <a:endParaRPr lang="en-US" altLang="zh-CN" dirty="0"/>
          </a:p>
          <a:p>
            <a:pPr lvl="1"/>
            <a:r>
              <a:rPr lang="zh-CN" altLang="en-US" dirty="0"/>
              <a:t>梯度爆炸问题</a:t>
            </a:r>
            <a:endParaRPr lang="en-US" altLang="zh-CN" dirty="0"/>
          </a:p>
          <a:p>
            <a:pPr lvl="2"/>
            <a:r>
              <a:rPr lang="zh-CN" altLang="en-US" dirty="0"/>
              <a:t>权重衰减</a:t>
            </a:r>
            <a:endParaRPr lang="en-US" altLang="zh-CN" dirty="0"/>
          </a:p>
          <a:p>
            <a:pPr lvl="2"/>
            <a:r>
              <a:rPr lang="zh-CN" altLang="en-US" dirty="0"/>
              <a:t>梯度截断</a:t>
            </a:r>
            <a:endParaRPr lang="en-US" altLang="zh-CN" dirty="0"/>
          </a:p>
          <a:p>
            <a:pPr lvl="2"/>
            <a:endParaRPr lang="en-US" altLang="zh-CN" dirty="0"/>
          </a:p>
          <a:p>
            <a:pPr lvl="1"/>
            <a:r>
              <a:rPr lang="zh-CN" altLang="en-US" dirty="0"/>
              <a:t>梯度消失问题</a:t>
            </a:r>
            <a:endParaRPr lang="en-US" altLang="zh-CN" dirty="0"/>
          </a:p>
          <a:p>
            <a:pPr lvl="2"/>
            <a:r>
              <a:rPr lang="zh-CN" altLang="en-US" dirty="0"/>
              <a:t>改进模型</a:t>
            </a:r>
            <a:endParaRPr lang="en-US" altLang="zh-CN" dirty="0"/>
          </a:p>
        </p:txBody>
      </p:sp>
    </p:spTree>
    <p:extLst>
      <p:ext uri="{BB962C8B-B14F-4D97-AF65-F5344CB8AC3E}">
        <p14:creationId xmlns:p14="http://schemas.microsoft.com/office/powerpoint/2010/main" val="21406984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长期依赖问题</a:t>
            </a:r>
          </a:p>
        </p:txBody>
      </p:sp>
      <p:sp>
        <p:nvSpPr>
          <p:cNvPr id="4" name="内容占位符 3"/>
          <p:cNvSpPr>
            <a:spLocks noGrp="1"/>
          </p:cNvSpPr>
          <p:nvPr>
            <p:ph sz="quarter" idx="1"/>
          </p:nvPr>
        </p:nvSpPr>
        <p:spPr/>
        <p:txBody>
          <a:bodyPr/>
          <a:lstStyle/>
          <a:p>
            <a:r>
              <a:rPr lang="zh-CN" altLang="en-US" dirty="0"/>
              <a:t>改进方法</a:t>
            </a:r>
            <a:endParaRPr lang="en-US" altLang="zh-CN" dirty="0"/>
          </a:p>
          <a:p>
            <a:pPr lvl="1"/>
            <a:r>
              <a:rPr lang="zh-CN" altLang="en-US" dirty="0"/>
              <a:t>循环边改为线性依赖关系</a:t>
            </a:r>
            <a:endParaRPr lang="en-US" altLang="zh-CN" dirty="0"/>
          </a:p>
          <a:p>
            <a:pPr marL="274638" lvl="1" indent="0">
              <a:buNone/>
            </a:pPr>
            <a:endParaRPr lang="en-US" altLang="zh-CN" dirty="0"/>
          </a:p>
          <a:p>
            <a:pPr lvl="1"/>
            <a:endParaRPr lang="en-US" altLang="zh-CN" dirty="0"/>
          </a:p>
          <a:p>
            <a:pPr lvl="1"/>
            <a:endParaRPr lang="en-US" altLang="zh-CN" dirty="0"/>
          </a:p>
          <a:p>
            <a:pPr lvl="1"/>
            <a:r>
              <a:rPr lang="zh-CN" altLang="en-US" dirty="0"/>
              <a:t>增加非线性</a:t>
            </a:r>
            <a:endParaRPr lang="en-US" altLang="zh-CN" dirty="0"/>
          </a:p>
          <a:p>
            <a:pPr lvl="1"/>
            <a:endParaRPr lang="zh-CN" altLang="en-US" dirty="0"/>
          </a:p>
        </p:txBody>
      </p:sp>
      <p:pic>
        <p:nvPicPr>
          <p:cNvPr id="2" name="图片 1"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286000"/>
            <a:ext cx="3639058" cy="743054"/>
          </a:xfrm>
          <a:prstGeom prst="rect">
            <a:avLst/>
          </a:prstGeom>
        </p:spPr>
      </p:pic>
      <p:pic>
        <p:nvPicPr>
          <p:cNvPr id="7" name="图片 6"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233" y="4102942"/>
            <a:ext cx="4715533" cy="838317"/>
          </a:xfrm>
          <a:prstGeom prst="rect">
            <a:avLst/>
          </a:prstGeom>
        </p:spPr>
      </p:pic>
      <p:sp>
        <p:nvSpPr>
          <p:cNvPr id="5" name="文本框 4"/>
          <p:cNvSpPr txBox="1"/>
          <p:nvPr/>
        </p:nvSpPr>
        <p:spPr>
          <a:xfrm>
            <a:off x="5791200" y="4995111"/>
            <a:ext cx="1796028" cy="369332"/>
          </a:xfrm>
          <a:prstGeom prst="rect">
            <a:avLst/>
          </a:prstGeom>
          <a:noFill/>
        </p:spPr>
        <p:txBody>
          <a:bodyPr wrap="square" rtlCol="0">
            <a:spAutoFit/>
          </a:bodyPr>
          <a:lstStyle/>
          <a:p>
            <a:r>
              <a:rPr lang="zh-CN" altLang="en-US" dirty="0">
                <a:solidFill>
                  <a:srgbClr val="FF0000"/>
                </a:solidFill>
              </a:rPr>
              <a:t>残差网络？</a:t>
            </a:r>
          </a:p>
        </p:txBody>
      </p:sp>
    </p:spTree>
    <p:extLst>
      <p:ext uri="{BB962C8B-B14F-4D97-AF65-F5344CB8AC3E}">
        <p14:creationId xmlns:p14="http://schemas.microsoft.com/office/powerpoint/2010/main" val="65370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长短时记忆神经网络：</a:t>
            </a:r>
            <a:r>
              <a:rPr lang="en-US" altLang="zh-CN" dirty="0"/>
              <a:t>LSTM</a:t>
            </a:r>
            <a:endParaRPr lang="zh-CN" altLang="en-US" dirty="0"/>
          </a:p>
        </p:txBody>
      </p:sp>
      <p:pic>
        <p:nvPicPr>
          <p:cNvPr id="3" name="图片 2"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4800600"/>
            <a:ext cx="3323492" cy="1371600"/>
          </a:xfrm>
          <a:prstGeom prst="rect">
            <a:avLst/>
          </a:prstGeom>
        </p:spPr>
      </p:pic>
      <p:pic>
        <p:nvPicPr>
          <p:cNvPr id="5" name="图片 4" descr="屏幕剪辑"/>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4786" y="5381515"/>
            <a:ext cx="2486372" cy="790685"/>
          </a:xfrm>
          <a:prstGeom prst="rect">
            <a:avLst/>
          </a:prstGeom>
        </p:spPr>
      </p:pic>
      <p:pic>
        <p:nvPicPr>
          <p:cNvPr id="6" name="图片 5" descr="屏幕剪辑"/>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4795157"/>
            <a:ext cx="3105583" cy="381053"/>
          </a:xfrm>
          <a:prstGeom prst="rect">
            <a:avLst/>
          </a:prstGeom>
        </p:spPr>
      </p:pic>
      <p:pic>
        <p:nvPicPr>
          <p:cNvPr id="7" name="图片 6" descr="屏幕剪辑"/>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6800" y="1325415"/>
            <a:ext cx="7170358" cy="3264437"/>
          </a:xfrm>
          <a:prstGeom prst="rect">
            <a:avLst/>
          </a:prstGeom>
        </p:spPr>
      </p:pic>
    </p:spTree>
    <p:extLst>
      <p:ext uri="{BB962C8B-B14F-4D97-AF65-F5344CB8AC3E}">
        <p14:creationId xmlns:p14="http://schemas.microsoft.com/office/powerpoint/2010/main" val="125491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堆叠循环神经网络</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2209800"/>
            <a:ext cx="7145837" cy="3081124"/>
          </a:xfrm>
          <a:prstGeom prst="rect">
            <a:avLst/>
          </a:prstGeom>
        </p:spPr>
      </p:pic>
    </p:spTree>
    <p:extLst>
      <p:ext uri="{BB962C8B-B14F-4D97-AF65-F5344CB8AC3E}">
        <p14:creationId xmlns:p14="http://schemas.microsoft.com/office/powerpoint/2010/main" val="9449235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双向循环神经网络</a:t>
            </a:r>
          </a:p>
        </p:txBody>
      </p:sp>
      <p:pic>
        <p:nvPicPr>
          <p:cNvPr id="4" name="内容占位符 3" descr="屏幕剪辑"/>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637820" y="1981200"/>
            <a:ext cx="7937013" cy="3346624"/>
          </a:xfrm>
        </p:spPr>
      </p:pic>
    </p:spTree>
    <p:extLst>
      <p:ext uri="{BB962C8B-B14F-4D97-AF65-F5344CB8AC3E}">
        <p14:creationId xmlns:p14="http://schemas.microsoft.com/office/powerpoint/2010/main" val="22416722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循环神经网络的扩展</a:t>
            </a:r>
          </a:p>
        </p:txBody>
      </p:sp>
      <p:sp>
        <p:nvSpPr>
          <p:cNvPr id="3" name="内容占位符 2"/>
          <p:cNvSpPr>
            <a:spLocks noGrp="1"/>
          </p:cNvSpPr>
          <p:nvPr>
            <p:ph sz="quarter" idx="1"/>
          </p:nvPr>
        </p:nvSpPr>
        <p:spPr/>
        <p:txBody>
          <a:bodyPr/>
          <a:lstStyle/>
          <a:p>
            <a:endParaRPr lang="en-US" altLang="zh-CN" dirty="0"/>
          </a:p>
          <a:p>
            <a:r>
              <a:rPr lang="zh-CN" altLang="en-US" dirty="0"/>
              <a:t>递归神经网络</a:t>
            </a:r>
            <a:endParaRPr lang="en-US" altLang="zh-CN" dirty="0"/>
          </a:p>
          <a:p>
            <a:endParaRPr lang="en-US" altLang="zh-CN" dirty="0"/>
          </a:p>
          <a:p>
            <a:endParaRPr lang="en-US" altLang="zh-CN" dirty="0"/>
          </a:p>
          <a:p>
            <a:r>
              <a:rPr lang="zh-CN" altLang="en-US" dirty="0"/>
              <a:t>图网络</a:t>
            </a:r>
          </a:p>
        </p:txBody>
      </p:sp>
    </p:spTree>
    <p:extLst>
      <p:ext uri="{BB962C8B-B14F-4D97-AF65-F5344CB8AC3E}">
        <p14:creationId xmlns:p14="http://schemas.microsoft.com/office/powerpoint/2010/main" val="18776370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递归神经网络</a:t>
            </a:r>
            <a:br>
              <a:rPr lang="en-US" altLang="zh-CN" dirty="0"/>
            </a:br>
            <a:r>
              <a:rPr lang="en-US" altLang="zh-CN" dirty="0"/>
              <a:t>Recursive Neural Network</a:t>
            </a:r>
            <a:endParaRPr lang="zh-CN" altLang="en-US" dirty="0"/>
          </a:p>
        </p:txBody>
      </p:sp>
      <p:sp>
        <p:nvSpPr>
          <p:cNvPr id="8" name="内容占位符 7"/>
          <p:cNvSpPr>
            <a:spLocks noGrp="1"/>
          </p:cNvSpPr>
          <p:nvPr>
            <p:ph sz="quarter" idx="1"/>
          </p:nvPr>
        </p:nvSpPr>
        <p:spPr/>
        <p:txBody>
          <a:bodyPr/>
          <a:lstStyle/>
          <a:p>
            <a:r>
              <a:rPr lang="zh-CN" altLang="en-US" dirty="0"/>
              <a:t>递归神经网络实在一个有向图无循环图上共享一个组合函数</a:t>
            </a:r>
            <a:endParaRPr lang="en-US" altLang="zh-CN" dirty="0"/>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798" y="3105998"/>
            <a:ext cx="2667000" cy="3066202"/>
          </a:xfrm>
          <a:prstGeom prst="rect">
            <a:avLst/>
          </a:prstGeom>
        </p:spPr>
      </p:pic>
      <p:pic>
        <p:nvPicPr>
          <p:cNvPr id="10" name="图片 9"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425" y="3352800"/>
            <a:ext cx="4477375" cy="2019582"/>
          </a:xfrm>
          <a:prstGeom prst="rect">
            <a:avLst/>
          </a:prstGeom>
        </p:spPr>
      </p:pic>
    </p:spTree>
    <p:extLst>
      <p:ext uri="{BB962C8B-B14F-4D97-AF65-F5344CB8AC3E}">
        <p14:creationId xmlns:p14="http://schemas.microsoft.com/office/powerpoint/2010/main" val="24684435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递归神经网络</a:t>
            </a:r>
          </a:p>
        </p:txBody>
      </p:sp>
      <p:sp>
        <p:nvSpPr>
          <p:cNvPr id="3" name="内容占位符 2"/>
          <p:cNvSpPr>
            <a:spLocks noGrp="1"/>
          </p:cNvSpPr>
          <p:nvPr>
            <p:ph sz="quarter" idx="1"/>
          </p:nvPr>
        </p:nvSpPr>
        <p:spPr/>
        <p:txBody>
          <a:bodyPr/>
          <a:lstStyle/>
          <a:p>
            <a:r>
              <a:rPr lang="zh-CN" altLang="en-US" dirty="0"/>
              <a:t>退化为循环神经网络</a:t>
            </a:r>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2590800"/>
            <a:ext cx="3843799" cy="2820629"/>
          </a:xfrm>
          <a:prstGeom prst="rect">
            <a:avLst/>
          </a:prstGeom>
        </p:spPr>
      </p:pic>
      <p:pic>
        <p:nvPicPr>
          <p:cNvPr id="4" name="图片 3"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200400"/>
            <a:ext cx="2482983" cy="721106"/>
          </a:xfrm>
          <a:prstGeom prst="rect">
            <a:avLst/>
          </a:prstGeom>
        </p:spPr>
      </p:pic>
    </p:spTree>
    <p:extLst>
      <p:ext uri="{BB962C8B-B14F-4D97-AF65-F5344CB8AC3E}">
        <p14:creationId xmlns:p14="http://schemas.microsoft.com/office/powerpoint/2010/main" val="15698501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图网络</a:t>
            </a:r>
          </a:p>
        </p:txBody>
      </p:sp>
      <p:pic>
        <p:nvPicPr>
          <p:cNvPr id="6146" name="Picture 2" descr="âå¾ç½ç» deepmindâçå¾çæç´¢ç»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5943600" cy="434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9711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图网络</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3733800"/>
            <a:ext cx="8763000" cy="2019499"/>
          </a:xfrm>
          <a:prstGeom prst="rect">
            <a:avLst/>
          </a:prstGeom>
        </p:spPr>
      </p:pic>
      <p:sp>
        <p:nvSpPr>
          <p:cNvPr id="6" name="矩形 5"/>
          <p:cNvSpPr/>
          <p:nvPr/>
        </p:nvSpPr>
        <p:spPr>
          <a:xfrm>
            <a:off x="1143000" y="5943600"/>
            <a:ext cx="6019800" cy="307777"/>
          </a:xfrm>
          <a:prstGeom prst="rect">
            <a:avLst/>
          </a:prstGeom>
        </p:spPr>
        <p:txBody>
          <a:bodyPr wrap="square">
            <a:spAutoFit/>
          </a:bodyPr>
          <a:lstStyle/>
          <a:p>
            <a:r>
              <a:rPr lang="en-US" altLang="zh-CN" sz="1400" dirty="0"/>
              <a:t>Relational inductive biases, deep learning, and graph networks</a:t>
            </a:r>
            <a:endParaRPr lang="zh-CN" altLang="en-US" sz="1400" dirty="0"/>
          </a:p>
        </p:txBody>
      </p:sp>
      <p:pic>
        <p:nvPicPr>
          <p:cNvPr id="7" name="图片 6"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66012"/>
            <a:ext cx="7293537" cy="2161401"/>
          </a:xfrm>
          <a:prstGeom prst="rect">
            <a:avLst/>
          </a:prstGeom>
        </p:spPr>
      </p:pic>
    </p:spTree>
    <p:extLst>
      <p:ext uri="{BB962C8B-B14F-4D97-AF65-F5344CB8AC3E}">
        <p14:creationId xmlns:p14="http://schemas.microsoft.com/office/powerpoint/2010/main" val="2269868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芒果机器学习</a:t>
            </a:r>
          </a:p>
        </p:txBody>
      </p:sp>
      <p:sp>
        <p:nvSpPr>
          <p:cNvPr id="3" name="内容占位符 2"/>
          <p:cNvSpPr>
            <a:spLocks noGrp="1"/>
          </p:cNvSpPr>
          <p:nvPr>
            <p:ph sz="quarter" idx="1"/>
          </p:nvPr>
        </p:nvSpPr>
        <p:spPr/>
        <p:txBody>
          <a:bodyPr/>
          <a:lstStyle/>
          <a:p>
            <a:pPr lvl="1"/>
            <a:r>
              <a:rPr lang="zh-CN" altLang="en-US" dirty="0"/>
              <a:t>从市场上随机选取的芒果样本（</a:t>
            </a:r>
            <a:r>
              <a:rPr lang="zh-CN" altLang="en-US" dirty="0">
                <a:solidFill>
                  <a:srgbClr val="FF0000"/>
                </a:solidFill>
              </a:rPr>
              <a:t>训练数据</a:t>
            </a:r>
            <a:r>
              <a:rPr lang="zh-CN" altLang="en-US" dirty="0"/>
              <a:t>），列出每个芒果的所有</a:t>
            </a:r>
            <a:r>
              <a:rPr lang="zh-CN" altLang="en-US" dirty="0">
                <a:solidFill>
                  <a:srgbClr val="FF0000"/>
                </a:solidFill>
              </a:rPr>
              <a:t>特征</a:t>
            </a:r>
            <a:r>
              <a:rPr lang="zh-CN" altLang="en-US" dirty="0"/>
              <a:t>：</a:t>
            </a:r>
            <a:endParaRPr lang="en-US" altLang="zh-CN" dirty="0"/>
          </a:p>
          <a:p>
            <a:pPr lvl="2"/>
            <a:r>
              <a:rPr lang="zh-CN" altLang="en-US" dirty="0"/>
              <a:t>如颜色，大小，形状，产地，品牌</a:t>
            </a:r>
            <a:endParaRPr lang="en-US" altLang="zh-CN" dirty="0"/>
          </a:p>
          <a:p>
            <a:pPr lvl="1"/>
            <a:r>
              <a:rPr lang="zh-CN" altLang="en-US" dirty="0"/>
              <a:t>以及芒果质量（</a:t>
            </a:r>
            <a:r>
              <a:rPr lang="zh-CN" altLang="en-US" dirty="0">
                <a:solidFill>
                  <a:srgbClr val="FF0000"/>
                </a:solidFill>
              </a:rPr>
              <a:t>输出变量</a:t>
            </a:r>
            <a:r>
              <a:rPr lang="zh-CN" altLang="en-US" dirty="0"/>
              <a:t>）：</a:t>
            </a:r>
            <a:endParaRPr lang="en-US" altLang="zh-CN" dirty="0"/>
          </a:p>
          <a:p>
            <a:pPr lvl="2"/>
            <a:r>
              <a:rPr lang="zh-CN" altLang="en-US" dirty="0"/>
              <a:t>甜蜜，多汁，成熟度。 </a:t>
            </a:r>
            <a:endParaRPr lang="en-US" altLang="zh-CN" dirty="0"/>
          </a:p>
          <a:p>
            <a:pPr lvl="1"/>
            <a:endParaRPr lang="en-US" altLang="zh-CN" dirty="0"/>
          </a:p>
          <a:p>
            <a:pPr lvl="1"/>
            <a:r>
              <a:rPr lang="zh-CN" altLang="en-US" dirty="0"/>
              <a:t>设计一个</a:t>
            </a:r>
            <a:r>
              <a:rPr lang="zh-CN" altLang="en-US" dirty="0">
                <a:solidFill>
                  <a:srgbClr val="FF0000"/>
                </a:solidFill>
              </a:rPr>
              <a:t>学习算法</a:t>
            </a:r>
            <a:r>
              <a:rPr lang="zh-CN" altLang="en-US" dirty="0"/>
              <a:t>来学习芒果的</a:t>
            </a:r>
            <a:r>
              <a:rPr lang="zh-CN" altLang="en-US" dirty="0">
                <a:solidFill>
                  <a:srgbClr val="FF0000"/>
                </a:solidFill>
              </a:rPr>
              <a:t>特征</a:t>
            </a:r>
            <a:r>
              <a:rPr lang="zh-CN" altLang="en-US" dirty="0"/>
              <a:t>与</a:t>
            </a:r>
            <a:r>
              <a:rPr lang="zh-CN" altLang="en-US" dirty="0">
                <a:solidFill>
                  <a:srgbClr val="FF0000"/>
                </a:solidFill>
              </a:rPr>
              <a:t>输出变量</a:t>
            </a:r>
            <a:r>
              <a:rPr lang="zh-CN" altLang="en-US" dirty="0"/>
              <a:t>之间的相关性</a:t>
            </a:r>
            <a:r>
              <a:rPr lang="zh-CN" altLang="en-US" dirty="0">
                <a:solidFill>
                  <a:srgbClr val="FF0000"/>
                </a:solidFill>
              </a:rPr>
              <a:t>模型</a:t>
            </a:r>
            <a:r>
              <a:rPr lang="zh-CN" altLang="en-US" dirty="0"/>
              <a:t>。</a:t>
            </a:r>
            <a:endParaRPr lang="en-US" altLang="zh-CN" dirty="0"/>
          </a:p>
          <a:p>
            <a:pPr lvl="1"/>
            <a:endParaRPr lang="en-US" altLang="zh-CN" dirty="0"/>
          </a:p>
          <a:p>
            <a:pPr lvl="1"/>
            <a:r>
              <a:rPr lang="zh-CN" altLang="en-US" dirty="0"/>
              <a:t>下次从市场上买芒果时，可以根据芒果（</a:t>
            </a:r>
            <a:r>
              <a:rPr lang="zh-CN" altLang="en-US" dirty="0">
                <a:solidFill>
                  <a:srgbClr val="FF0000"/>
                </a:solidFill>
              </a:rPr>
              <a:t>测试数据</a:t>
            </a:r>
            <a:r>
              <a:rPr lang="zh-CN" altLang="en-US" dirty="0"/>
              <a:t>）的特征，使用前面计算的</a:t>
            </a:r>
            <a:r>
              <a:rPr lang="zh-CN" altLang="en-US" dirty="0">
                <a:solidFill>
                  <a:srgbClr val="FF0000"/>
                </a:solidFill>
              </a:rPr>
              <a:t>模型</a:t>
            </a:r>
            <a:r>
              <a:rPr lang="zh-CN" altLang="en-US" dirty="0"/>
              <a:t>来预测芒果的质量。</a:t>
            </a:r>
          </a:p>
        </p:txBody>
      </p:sp>
    </p:spTree>
    <p:extLst>
      <p:ext uri="{BB962C8B-B14F-4D97-AF65-F5344CB8AC3E}">
        <p14:creationId xmlns:p14="http://schemas.microsoft.com/office/powerpoint/2010/main" val="305770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循环网络应用</a:t>
            </a:r>
          </a:p>
        </p:txBody>
      </p:sp>
    </p:spTree>
    <p:extLst>
      <p:ext uri="{BB962C8B-B14F-4D97-AF65-F5344CB8AC3E}">
        <p14:creationId xmlns:p14="http://schemas.microsoft.com/office/powerpoint/2010/main" val="6065834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a:t>序列到类别</a:t>
            </a:r>
            <a:endParaRPr lang="zh-TW" altLang="en-US" dirty="0"/>
          </a:p>
        </p:txBody>
      </p:sp>
      <p:sp>
        <p:nvSpPr>
          <p:cNvPr id="3" name="內容版面配置區 2"/>
          <p:cNvSpPr>
            <a:spLocks noGrp="1"/>
          </p:cNvSpPr>
          <p:nvPr>
            <p:ph sz="quarter" idx="1"/>
          </p:nvPr>
        </p:nvSpPr>
        <p:spPr/>
        <p:txBody>
          <a:bodyPr/>
          <a:lstStyle/>
          <a:p>
            <a:r>
              <a:rPr lang="zh-CN" altLang="en-US" dirty="0"/>
              <a:t>输入：序列</a:t>
            </a:r>
            <a:endParaRPr lang="en-US" altLang="zh-CN" dirty="0"/>
          </a:p>
          <a:p>
            <a:r>
              <a:rPr lang="zh-CN" altLang="en-US" dirty="0"/>
              <a:t>输出：类别</a:t>
            </a:r>
            <a:endParaRPr lang="zh-TW" altLang="en-US" dirty="0"/>
          </a:p>
        </p:txBody>
      </p:sp>
      <p:sp>
        <p:nvSpPr>
          <p:cNvPr id="10" name="文字方塊 9"/>
          <p:cNvSpPr txBox="1"/>
          <p:nvPr/>
        </p:nvSpPr>
        <p:spPr>
          <a:xfrm>
            <a:off x="3576132" y="1828800"/>
            <a:ext cx="2714541" cy="461665"/>
          </a:xfrm>
          <a:prstGeom prst="rect">
            <a:avLst/>
          </a:prstGeom>
          <a:noFill/>
        </p:spPr>
        <p:txBody>
          <a:bodyPr wrap="square" rtlCol="0">
            <a:spAutoFit/>
          </a:bodyPr>
          <a:lstStyle/>
          <a:p>
            <a:pPr algn="ctr"/>
            <a:r>
              <a:rPr lang="en-US" altLang="zh-TW" sz="2400" b="1" i="1" u="sng" dirty="0"/>
              <a:t>Sentiment Analysis</a:t>
            </a:r>
            <a:endParaRPr lang="zh-TW" altLang="en-US" sz="2400" b="1" i="1" u="sng" dirty="0"/>
          </a:p>
        </p:txBody>
      </p:sp>
      <p:sp>
        <p:nvSpPr>
          <p:cNvPr id="18" name="矩形 17"/>
          <p:cNvSpPr/>
          <p:nvPr/>
        </p:nvSpPr>
        <p:spPr>
          <a:xfrm>
            <a:off x="1254755" y="4609362"/>
            <a:ext cx="461666"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9" name="矩形 18"/>
          <p:cNvSpPr/>
          <p:nvPr/>
        </p:nvSpPr>
        <p:spPr>
          <a:xfrm>
            <a:off x="2213679" y="4609362"/>
            <a:ext cx="465153"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20" name="矩形 19"/>
          <p:cNvSpPr/>
          <p:nvPr/>
        </p:nvSpPr>
        <p:spPr>
          <a:xfrm>
            <a:off x="5275824" y="4612137"/>
            <a:ext cx="465153"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21" name="矩形 20"/>
          <p:cNvSpPr/>
          <p:nvPr/>
        </p:nvSpPr>
        <p:spPr>
          <a:xfrm>
            <a:off x="6238235" y="4612137"/>
            <a:ext cx="465153"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22" name="矩形 21"/>
          <p:cNvSpPr/>
          <p:nvPr/>
        </p:nvSpPr>
        <p:spPr>
          <a:xfrm>
            <a:off x="7200646" y="4612137"/>
            <a:ext cx="465153"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34" name="直線單箭頭接點 33"/>
          <p:cNvCxnSpPr/>
          <p:nvPr/>
        </p:nvCxnSpPr>
        <p:spPr>
          <a:xfrm flipV="1">
            <a:off x="7423176" y="4289194"/>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a:endCxn id="19" idx="1"/>
          </p:cNvCxnSpPr>
          <p:nvPr/>
        </p:nvCxnSpPr>
        <p:spPr>
          <a:xfrm>
            <a:off x="1734721" y="5059362"/>
            <a:ext cx="478958"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a:off x="2685142" y="5062137"/>
            <a:ext cx="478958"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a:off x="5751922" y="5067687"/>
            <a:ext cx="478958"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a:off x="6702336" y="5070462"/>
            <a:ext cx="478958"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a:off x="4796866" y="5062137"/>
            <a:ext cx="478958"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V="1">
            <a:off x="1506359" y="5509362"/>
            <a:ext cx="0" cy="3127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flipV="1">
            <a:off x="2461711" y="5509362"/>
            <a:ext cx="0" cy="3127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文字方塊 41"/>
          <p:cNvSpPr txBox="1"/>
          <p:nvPr/>
        </p:nvSpPr>
        <p:spPr>
          <a:xfrm>
            <a:off x="4110200" y="4714869"/>
            <a:ext cx="1103085" cy="523220"/>
          </a:xfrm>
          <a:prstGeom prst="rect">
            <a:avLst/>
          </a:prstGeom>
          <a:noFill/>
        </p:spPr>
        <p:txBody>
          <a:bodyPr wrap="square" rtlCol="0">
            <a:spAutoFit/>
          </a:bodyPr>
          <a:lstStyle/>
          <a:p>
            <a:r>
              <a:rPr lang="en-US" altLang="zh-TW" sz="2800" dirty="0">
                <a:solidFill>
                  <a:srgbClr val="00B050"/>
                </a:solidFill>
              </a:rPr>
              <a:t>……</a:t>
            </a:r>
            <a:endParaRPr lang="zh-TW" altLang="en-US" sz="2800" dirty="0">
              <a:solidFill>
                <a:srgbClr val="00B050"/>
              </a:solidFill>
            </a:endParaRPr>
          </a:p>
        </p:txBody>
      </p:sp>
      <p:cxnSp>
        <p:nvCxnSpPr>
          <p:cNvPr id="43" name="直線單箭頭接點 42"/>
          <p:cNvCxnSpPr/>
          <p:nvPr/>
        </p:nvCxnSpPr>
        <p:spPr>
          <a:xfrm flipV="1">
            <a:off x="5515862" y="5509362"/>
            <a:ext cx="0" cy="3127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V="1">
            <a:off x="6487839" y="5509362"/>
            <a:ext cx="0" cy="3127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flipV="1">
            <a:off x="7453044" y="5509362"/>
            <a:ext cx="0" cy="3127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1254755" y="5824077"/>
            <a:ext cx="492443" cy="461665"/>
          </a:xfrm>
          <a:prstGeom prst="rect">
            <a:avLst/>
          </a:prstGeom>
        </p:spPr>
        <p:txBody>
          <a:bodyPr wrap="none">
            <a:spAutoFit/>
          </a:bodyPr>
          <a:lstStyle/>
          <a:p>
            <a:r>
              <a:rPr lang="zh-TW" altLang="en-US" sz="2400" dirty="0"/>
              <a:t>我</a:t>
            </a:r>
            <a:endParaRPr lang="en-US" altLang="zh-TW" sz="2400" dirty="0"/>
          </a:p>
        </p:txBody>
      </p:sp>
      <p:sp>
        <p:nvSpPr>
          <p:cNvPr id="47" name="矩形 46"/>
          <p:cNvSpPr/>
          <p:nvPr/>
        </p:nvSpPr>
        <p:spPr>
          <a:xfrm>
            <a:off x="3197347" y="4612137"/>
            <a:ext cx="465153"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48" name="直線單箭頭接點 47"/>
          <p:cNvCxnSpPr/>
          <p:nvPr/>
        </p:nvCxnSpPr>
        <p:spPr>
          <a:xfrm>
            <a:off x="3668810" y="5064912"/>
            <a:ext cx="478958"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flipV="1">
            <a:off x="3445379" y="5512137"/>
            <a:ext cx="0" cy="3127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2214881" y="5810358"/>
            <a:ext cx="492443" cy="461665"/>
          </a:xfrm>
          <a:prstGeom prst="rect">
            <a:avLst/>
          </a:prstGeom>
        </p:spPr>
        <p:txBody>
          <a:bodyPr wrap="square">
            <a:spAutoFit/>
          </a:bodyPr>
          <a:lstStyle/>
          <a:p>
            <a:r>
              <a:rPr lang="zh-CN" altLang="en-US" sz="2400" dirty="0"/>
              <a:t>觉</a:t>
            </a:r>
            <a:endParaRPr lang="en-US" altLang="zh-TW" sz="2400" dirty="0"/>
          </a:p>
        </p:txBody>
      </p:sp>
      <p:sp>
        <p:nvSpPr>
          <p:cNvPr id="51" name="矩形 50"/>
          <p:cNvSpPr/>
          <p:nvPr/>
        </p:nvSpPr>
        <p:spPr>
          <a:xfrm>
            <a:off x="5275824" y="5862929"/>
            <a:ext cx="492443" cy="461665"/>
          </a:xfrm>
          <a:prstGeom prst="rect">
            <a:avLst/>
          </a:prstGeom>
        </p:spPr>
        <p:txBody>
          <a:bodyPr wrap="none">
            <a:spAutoFit/>
          </a:bodyPr>
          <a:lstStyle/>
          <a:p>
            <a:r>
              <a:rPr lang="zh-TW" altLang="en-US" sz="2400" dirty="0"/>
              <a:t>太</a:t>
            </a:r>
            <a:endParaRPr lang="en-US" altLang="zh-TW" sz="2400" dirty="0"/>
          </a:p>
        </p:txBody>
      </p:sp>
      <p:sp>
        <p:nvSpPr>
          <p:cNvPr id="52" name="矩形 51"/>
          <p:cNvSpPr/>
          <p:nvPr/>
        </p:nvSpPr>
        <p:spPr>
          <a:xfrm>
            <a:off x="3199157" y="5833662"/>
            <a:ext cx="492443" cy="461665"/>
          </a:xfrm>
          <a:prstGeom prst="rect">
            <a:avLst/>
          </a:prstGeom>
        </p:spPr>
        <p:txBody>
          <a:bodyPr wrap="none">
            <a:spAutoFit/>
          </a:bodyPr>
          <a:lstStyle/>
          <a:p>
            <a:r>
              <a:rPr lang="zh-TW" altLang="en-US" sz="2400" dirty="0"/>
              <a:t>得</a:t>
            </a:r>
            <a:endParaRPr lang="en-US" altLang="zh-TW" sz="2400" dirty="0"/>
          </a:p>
        </p:txBody>
      </p:sp>
      <p:sp>
        <p:nvSpPr>
          <p:cNvPr id="53" name="矩形 52"/>
          <p:cNvSpPr/>
          <p:nvPr/>
        </p:nvSpPr>
        <p:spPr>
          <a:xfrm>
            <a:off x="6245137" y="5867045"/>
            <a:ext cx="492443" cy="461665"/>
          </a:xfrm>
          <a:prstGeom prst="rect">
            <a:avLst/>
          </a:prstGeom>
        </p:spPr>
        <p:txBody>
          <a:bodyPr wrap="none">
            <a:spAutoFit/>
          </a:bodyPr>
          <a:lstStyle/>
          <a:p>
            <a:r>
              <a:rPr lang="zh-CN" altLang="en-US" sz="2400" dirty="0"/>
              <a:t>好</a:t>
            </a:r>
            <a:endParaRPr lang="en-US" altLang="zh-TW" sz="2400" dirty="0"/>
          </a:p>
        </p:txBody>
      </p:sp>
      <p:sp>
        <p:nvSpPr>
          <p:cNvPr id="54" name="矩形 53"/>
          <p:cNvSpPr/>
          <p:nvPr/>
        </p:nvSpPr>
        <p:spPr>
          <a:xfrm>
            <a:off x="7219551" y="5842899"/>
            <a:ext cx="492443" cy="461665"/>
          </a:xfrm>
          <a:prstGeom prst="rect">
            <a:avLst/>
          </a:prstGeom>
        </p:spPr>
        <p:txBody>
          <a:bodyPr wrap="none">
            <a:spAutoFit/>
          </a:bodyPr>
          <a:lstStyle/>
          <a:p>
            <a:r>
              <a:rPr lang="zh-TW" altLang="en-US" sz="2400" dirty="0"/>
              <a:t>了</a:t>
            </a:r>
            <a:endParaRPr lang="en-US" altLang="zh-TW" sz="2400" dirty="0"/>
          </a:p>
        </p:txBody>
      </p:sp>
      <p:grpSp>
        <p:nvGrpSpPr>
          <p:cNvPr id="11" name="群組 10"/>
          <p:cNvGrpSpPr/>
          <p:nvPr/>
        </p:nvGrpSpPr>
        <p:grpSpPr>
          <a:xfrm>
            <a:off x="7157350" y="2032653"/>
            <a:ext cx="465153" cy="2256614"/>
            <a:chOff x="6774969" y="2139801"/>
            <a:chExt cx="465153" cy="2256614"/>
          </a:xfrm>
        </p:grpSpPr>
        <p:sp>
          <p:nvSpPr>
            <p:cNvPr id="26" name="矩形 25"/>
            <p:cNvSpPr/>
            <p:nvPr/>
          </p:nvSpPr>
          <p:spPr>
            <a:xfrm>
              <a:off x="6774969" y="2139801"/>
              <a:ext cx="465153" cy="22566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sp>
          <p:nvSpPr>
            <p:cNvPr id="4" name="橢圓 3"/>
            <p:cNvSpPr/>
            <p:nvPr/>
          </p:nvSpPr>
          <p:spPr>
            <a:xfrm>
              <a:off x="6816791" y="2587914"/>
              <a:ext cx="381507" cy="38150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55" name="橢圓 54"/>
            <p:cNvSpPr/>
            <p:nvPr/>
          </p:nvSpPr>
          <p:spPr>
            <a:xfrm>
              <a:off x="6816791" y="3499459"/>
              <a:ext cx="381507" cy="38150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56" name="橢圓 55"/>
            <p:cNvSpPr/>
            <p:nvPr/>
          </p:nvSpPr>
          <p:spPr>
            <a:xfrm>
              <a:off x="6816791" y="3037957"/>
              <a:ext cx="381507" cy="38150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57" name="橢圓 56"/>
            <p:cNvSpPr/>
            <p:nvPr/>
          </p:nvSpPr>
          <p:spPr>
            <a:xfrm>
              <a:off x="6818786" y="3934184"/>
              <a:ext cx="381507" cy="38150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58" name="橢圓 57"/>
            <p:cNvSpPr/>
            <p:nvPr/>
          </p:nvSpPr>
          <p:spPr>
            <a:xfrm>
              <a:off x="6816791" y="2156426"/>
              <a:ext cx="381507" cy="38150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grpSp>
      <p:sp>
        <p:nvSpPr>
          <p:cNvPr id="59" name="矩形 58"/>
          <p:cNvSpPr/>
          <p:nvPr/>
        </p:nvSpPr>
        <p:spPr>
          <a:xfrm>
            <a:off x="7632246" y="2008727"/>
            <a:ext cx="1107996" cy="461665"/>
          </a:xfrm>
          <a:prstGeom prst="rect">
            <a:avLst/>
          </a:prstGeom>
        </p:spPr>
        <p:txBody>
          <a:bodyPr wrap="none">
            <a:spAutoFit/>
          </a:bodyPr>
          <a:lstStyle/>
          <a:p>
            <a:r>
              <a:rPr lang="zh-TW" altLang="en-US" sz="2400" dirty="0">
                <a:solidFill>
                  <a:srgbClr val="FF0000"/>
                </a:solidFill>
              </a:rPr>
              <a:t>超</a:t>
            </a:r>
            <a:r>
              <a:rPr lang="zh-CN" altLang="en-US" sz="2400" dirty="0">
                <a:solidFill>
                  <a:srgbClr val="FF0000"/>
                </a:solidFill>
              </a:rPr>
              <a:t>正</a:t>
            </a:r>
            <a:r>
              <a:rPr lang="zh-TW" altLang="en-US" sz="2400" dirty="0">
                <a:solidFill>
                  <a:srgbClr val="FF0000"/>
                </a:solidFill>
              </a:rPr>
              <a:t>面</a:t>
            </a:r>
            <a:endParaRPr lang="zh-TW" altLang="en-US" sz="2400" dirty="0"/>
          </a:p>
        </p:txBody>
      </p:sp>
      <p:sp>
        <p:nvSpPr>
          <p:cNvPr id="60" name="矩形 59"/>
          <p:cNvSpPr/>
          <p:nvPr/>
        </p:nvSpPr>
        <p:spPr>
          <a:xfrm>
            <a:off x="7635283" y="2440686"/>
            <a:ext cx="800219" cy="461665"/>
          </a:xfrm>
          <a:prstGeom prst="rect">
            <a:avLst/>
          </a:prstGeom>
        </p:spPr>
        <p:txBody>
          <a:bodyPr wrap="none">
            <a:spAutoFit/>
          </a:bodyPr>
          <a:lstStyle/>
          <a:p>
            <a:r>
              <a:rPr lang="zh-CN" altLang="en-US" sz="2400" dirty="0">
                <a:solidFill>
                  <a:srgbClr val="FF0000"/>
                </a:solidFill>
              </a:rPr>
              <a:t>正</a:t>
            </a:r>
            <a:r>
              <a:rPr lang="zh-TW" altLang="en-US" sz="2400" dirty="0">
                <a:solidFill>
                  <a:srgbClr val="FF0000"/>
                </a:solidFill>
              </a:rPr>
              <a:t>面</a:t>
            </a:r>
            <a:endParaRPr lang="zh-TW" altLang="en-US" sz="2400" dirty="0"/>
          </a:p>
        </p:txBody>
      </p:sp>
      <p:sp>
        <p:nvSpPr>
          <p:cNvPr id="61" name="矩形 60"/>
          <p:cNvSpPr/>
          <p:nvPr/>
        </p:nvSpPr>
        <p:spPr>
          <a:xfrm>
            <a:off x="7621594" y="2872645"/>
            <a:ext cx="800219" cy="461665"/>
          </a:xfrm>
          <a:prstGeom prst="rect">
            <a:avLst/>
          </a:prstGeom>
        </p:spPr>
        <p:txBody>
          <a:bodyPr wrap="none">
            <a:spAutoFit/>
          </a:bodyPr>
          <a:lstStyle/>
          <a:p>
            <a:r>
              <a:rPr lang="zh-CN" altLang="en-US" sz="2400" dirty="0">
                <a:solidFill>
                  <a:srgbClr val="00B050"/>
                </a:solidFill>
              </a:rPr>
              <a:t>中性</a:t>
            </a:r>
            <a:endParaRPr lang="zh-TW" altLang="en-US" sz="2400" dirty="0">
              <a:solidFill>
                <a:srgbClr val="00B050"/>
              </a:solidFill>
            </a:endParaRPr>
          </a:p>
        </p:txBody>
      </p:sp>
      <p:sp>
        <p:nvSpPr>
          <p:cNvPr id="62" name="矩形 61"/>
          <p:cNvSpPr/>
          <p:nvPr/>
        </p:nvSpPr>
        <p:spPr>
          <a:xfrm>
            <a:off x="7628438" y="3350123"/>
            <a:ext cx="800219" cy="461665"/>
          </a:xfrm>
          <a:prstGeom prst="rect">
            <a:avLst/>
          </a:prstGeom>
        </p:spPr>
        <p:txBody>
          <a:bodyPr wrap="none">
            <a:spAutoFit/>
          </a:bodyPr>
          <a:lstStyle/>
          <a:p>
            <a:r>
              <a:rPr lang="zh-CN" altLang="en-US" sz="2400" dirty="0">
                <a:solidFill>
                  <a:srgbClr val="0000FF"/>
                </a:solidFill>
              </a:rPr>
              <a:t>负</a:t>
            </a:r>
            <a:r>
              <a:rPr lang="zh-TW" altLang="en-US" sz="2400" dirty="0">
                <a:solidFill>
                  <a:srgbClr val="0000FF"/>
                </a:solidFill>
              </a:rPr>
              <a:t>面</a:t>
            </a:r>
            <a:endParaRPr lang="zh-TW" altLang="en-US" sz="2400" dirty="0"/>
          </a:p>
        </p:txBody>
      </p:sp>
      <p:sp>
        <p:nvSpPr>
          <p:cNvPr id="63" name="矩形 62"/>
          <p:cNvSpPr/>
          <p:nvPr/>
        </p:nvSpPr>
        <p:spPr>
          <a:xfrm>
            <a:off x="7648828" y="3782082"/>
            <a:ext cx="1107996" cy="461665"/>
          </a:xfrm>
          <a:prstGeom prst="rect">
            <a:avLst/>
          </a:prstGeom>
        </p:spPr>
        <p:txBody>
          <a:bodyPr wrap="none">
            <a:spAutoFit/>
          </a:bodyPr>
          <a:lstStyle/>
          <a:p>
            <a:r>
              <a:rPr lang="zh-TW" altLang="en-US" sz="2400" dirty="0">
                <a:solidFill>
                  <a:srgbClr val="0000FF"/>
                </a:solidFill>
              </a:rPr>
              <a:t>超</a:t>
            </a:r>
            <a:r>
              <a:rPr lang="zh-CN" altLang="en-US" sz="2400" dirty="0">
                <a:solidFill>
                  <a:srgbClr val="0000FF"/>
                </a:solidFill>
              </a:rPr>
              <a:t>负</a:t>
            </a:r>
            <a:r>
              <a:rPr lang="zh-TW" altLang="en-US" sz="2400" dirty="0">
                <a:solidFill>
                  <a:srgbClr val="0000FF"/>
                </a:solidFill>
              </a:rPr>
              <a:t>面</a:t>
            </a:r>
            <a:endParaRPr lang="zh-TW" altLang="en-US" sz="2400" dirty="0"/>
          </a:p>
        </p:txBody>
      </p:sp>
      <p:sp>
        <p:nvSpPr>
          <p:cNvPr id="64" name="摺角紙張 63"/>
          <p:cNvSpPr/>
          <p:nvPr/>
        </p:nvSpPr>
        <p:spPr>
          <a:xfrm>
            <a:off x="671395" y="2751939"/>
            <a:ext cx="1828800" cy="889098"/>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带着愉悦的心情</a:t>
            </a:r>
            <a:r>
              <a:rPr lang="zh-TW" altLang="en-US" dirty="0"/>
              <a:t>看了</a:t>
            </a:r>
            <a:r>
              <a:rPr lang="zh-CN" altLang="en-US" dirty="0"/>
              <a:t>这部电影</a:t>
            </a:r>
            <a:endParaRPr lang="zh-TW" altLang="en-US" dirty="0"/>
          </a:p>
        </p:txBody>
      </p:sp>
      <p:sp>
        <p:nvSpPr>
          <p:cNvPr id="65" name="摺角紙張 64"/>
          <p:cNvSpPr/>
          <p:nvPr/>
        </p:nvSpPr>
        <p:spPr>
          <a:xfrm>
            <a:off x="2764966" y="2768373"/>
            <a:ext cx="1828800" cy="889098"/>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这部电影</a:t>
            </a:r>
            <a:r>
              <a:rPr lang="zh-TW" altLang="en-US" dirty="0"/>
              <a:t>太糟</a:t>
            </a:r>
            <a:r>
              <a:rPr lang="zh-CN" altLang="en-US" dirty="0"/>
              <a:t>了</a:t>
            </a:r>
            <a:endParaRPr lang="en-US" altLang="zh-TW" dirty="0"/>
          </a:p>
        </p:txBody>
      </p:sp>
      <p:sp>
        <p:nvSpPr>
          <p:cNvPr id="66" name="摺角紙張 65"/>
          <p:cNvSpPr/>
          <p:nvPr/>
        </p:nvSpPr>
        <p:spPr>
          <a:xfrm>
            <a:off x="4869414" y="2751939"/>
            <a:ext cx="1828800" cy="889098"/>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这部电影</a:t>
            </a:r>
            <a:r>
              <a:rPr lang="zh-TW" altLang="en-US" dirty="0"/>
              <a:t>很棒</a:t>
            </a:r>
          </a:p>
        </p:txBody>
      </p:sp>
      <p:sp>
        <p:nvSpPr>
          <p:cNvPr id="67" name="文字方塊 66"/>
          <p:cNvSpPr txBox="1"/>
          <p:nvPr/>
        </p:nvSpPr>
        <p:spPr>
          <a:xfrm>
            <a:off x="557524" y="3665594"/>
            <a:ext cx="2149642" cy="400110"/>
          </a:xfrm>
          <a:prstGeom prst="rect">
            <a:avLst/>
          </a:prstGeom>
          <a:noFill/>
        </p:spPr>
        <p:txBody>
          <a:bodyPr wrap="square" rtlCol="0">
            <a:spAutoFit/>
          </a:bodyPr>
          <a:lstStyle/>
          <a:p>
            <a:r>
              <a:rPr lang="en-US" altLang="zh-TW" sz="2000" dirty="0">
                <a:solidFill>
                  <a:srgbClr val="FF0000"/>
                </a:solidFill>
              </a:rPr>
              <a:t>Positive (</a:t>
            </a:r>
            <a:r>
              <a:rPr lang="zh-TW" altLang="en-US" sz="2000" dirty="0">
                <a:solidFill>
                  <a:srgbClr val="FF0000"/>
                </a:solidFill>
              </a:rPr>
              <a:t>正面</a:t>
            </a:r>
            <a:r>
              <a:rPr lang="en-US" altLang="zh-TW" sz="2000" dirty="0">
                <a:solidFill>
                  <a:srgbClr val="FF0000"/>
                </a:solidFill>
              </a:rPr>
              <a:t>)</a:t>
            </a:r>
            <a:endParaRPr lang="zh-TW" altLang="en-US" sz="2000" dirty="0">
              <a:solidFill>
                <a:srgbClr val="FF0000"/>
              </a:solidFill>
            </a:endParaRPr>
          </a:p>
        </p:txBody>
      </p:sp>
      <p:sp>
        <p:nvSpPr>
          <p:cNvPr id="68" name="文字方塊 67"/>
          <p:cNvSpPr txBox="1"/>
          <p:nvPr/>
        </p:nvSpPr>
        <p:spPr>
          <a:xfrm>
            <a:off x="2635290" y="3665593"/>
            <a:ext cx="2149642" cy="400110"/>
          </a:xfrm>
          <a:prstGeom prst="rect">
            <a:avLst/>
          </a:prstGeom>
          <a:noFill/>
        </p:spPr>
        <p:txBody>
          <a:bodyPr wrap="square" rtlCol="0">
            <a:spAutoFit/>
          </a:bodyPr>
          <a:lstStyle/>
          <a:p>
            <a:r>
              <a:rPr lang="en-US" altLang="zh-TW" sz="2000" dirty="0">
                <a:solidFill>
                  <a:srgbClr val="0000FF"/>
                </a:solidFill>
              </a:rPr>
              <a:t>Negative (</a:t>
            </a:r>
            <a:r>
              <a:rPr lang="zh-CN" altLang="en-US" sz="2000" dirty="0">
                <a:solidFill>
                  <a:srgbClr val="0000FF"/>
                </a:solidFill>
              </a:rPr>
              <a:t>负</a:t>
            </a:r>
            <a:r>
              <a:rPr lang="zh-TW" altLang="en-US" sz="2000" dirty="0">
                <a:solidFill>
                  <a:srgbClr val="0000FF"/>
                </a:solidFill>
              </a:rPr>
              <a:t>面</a:t>
            </a:r>
            <a:r>
              <a:rPr lang="en-US" altLang="zh-TW" sz="2000" dirty="0">
                <a:solidFill>
                  <a:srgbClr val="0000FF"/>
                </a:solidFill>
              </a:rPr>
              <a:t>)</a:t>
            </a:r>
            <a:endParaRPr lang="zh-TW" altLang="en-US" sz="2000" dirty="0">
              <a:solidFill>
                <a:srgbClr val="0000FF"/>
              </a:solidFill>
            </a:endParaRPr>
          </a:p>
        </p:txBody>
      </p:sp>
      <p:sp>
        <p:nvSpPr>
          <p:cNvPr id="69" name="文字方塊 68"/>
          <p:cNvSpPr txBox="1"/>
          <p:nvPr/>
        </p:nvSpPr>
        <p:spPr>
          <a:xfrm>
            <a:off x="4869414" y="3668759"/>
            <a:ext cx="2149642" cy="400110"/>
          </a:xfrm>
          <a:prstGeom prst="rect">
            <a:avLst/>
          </a:prstGeom>
          <a:noFill/>
        </p:spPr>
        <p:txBody>
          <a:bodyPr wrap="square" rtlCol="0">
            <a:spAutoFit/>
          </a:bodyPr>
          <a:lstStyle/>
          <a:p>
            <a:r>
              <a:rPr lang="en-US" altLang="zh-TW" sz="2000" dirty="0">
                <a:solidFill>
                  <a:srgbClr val="FF0000"/>
                </a:solidFill>
              </a:rPr>
              <a:t>Positive (</a:t>
            </a:r>
            <a:r>
              <a:rPr lang="zh-TW" altLang="en-US" sz="2000" dirty="0">
                <a:solidFill>
                  <a:srgbClr val="FF0000"/>
                </a:solidFill>
              </a:rPr>
              <a:t>正面</a:t>
            </a:r>
            <a:r>
              <a:rPr lang="en-US" altLang="zh-TW" sz="2000" dirty="0">
                <a:solidFill>
                  <a:srgbClr val="FF0000"/>
                </a:solidFill>
              </a:rPr>
              <a:t>)</a:t>
            </a:r>
            <a:endParaRPr lang="zh-TW" altLang="en-US" sz="2000" dirty="0">
              <a:solidFill>
                <a:srgbClr val="FF0000"/>
              </a:solidFill>
            </a:endParaRPr>
          </a:p>
        </p:txBody>
      </p:sp>
      <p:sp>
        <p:nvSpPr>
          <p:cNvPr id="70" name="文字方塊 69"/>
          <p:cNvSpPr txBox="1"/>
          <p:nvPr/>
        </p:nvSpPr>
        <p:spPr>
          <a:xfrm>
            <a:off x="4160963" y="5732241"/>
            <a:ext cx="1103085" cy="523220"/>
          </a:xfrm>
          <a:prstGeom prst="rect">
            <a:avLst/>
          </a:prstGeom>
          <a:noFill/>
        </p:spPr>
        <p:txBody>
          <a:bodyPr wrap="square" rtlCol="0">
            <a:spAutoFit/>
          </a:bodyPr>
          <a:lstStyle/>
          <a:p>
            <a:r>
              <a:rPr lang="en-US" altLang="zh-TW" sz="2800" dirty="0"/>
              <a:t>……</a:t>
            </a:r>
            <a:endParaRPr lang="zh-TW" altLang="en-US" sz="2800" dirty="0"/>
          </a:p>
        </p:txBody>
      </p:sp>
      <p:sp>
        <p:nvSpPr>
          <p:cNvPr id="71" name="矩形 70"/>
          <p:cNvSpPr/>
          <p:nvPr/>
        </p:nvSpPr>
        <p:spPr>
          <a:xfrm>
            <a:off x="5791200" y="677636"/>
            <a:ext cx="2967479" cy="307777"/>
          </a:xfrm>
          <a:prstGeom prst="rect">
            <a:avLst/>
          </a:prstGeom>
        </p:spPr>
        <p:txBody>
          <a:bodyPr wrap="none">
            <a:spAutoFit/>
          </a:bodyPr>
          <a:lstStyle/>
          <a:p>
            <a:pPr latinLnBrk="1"/>
            <a:r>
              <a:rPr lang="zh-CN" altLang="en-US" sz="1400" b="1" dirty="0">
                <a:solidFill>
                  <a:srgbClr val="4F4F4F"/>
                </a:solidFill>
                <a:latin typeface="-apple-system"/>
              </a:rPr>
              <a:t>来源：李宏毅</a:t>
            </a:r>
            <a:r>
              <a:rPr lang="en-US" altLang="zh-CN" sz="1400" b="1" dirty="0">
                <a:solidFill>
                  <a:srgbClr val="4F4F4F"/>
                </a:solidFill>
                <a:latin typeface="-apple-system"/>
              </a:rPr>
              <a:t>《1</a:t>
            </a:r>
            <a:r>
              <a:rPr lang="zh-CN" altLang="en-US" sz="1400" b="1" dirty="0">
                <a:solidFill>
                  <a:srgbClr val="4F4F4F"/>
                </a:solidFill>
                <a:latin typeface="-apple-system"/>
              </a:rPr>
              <a:t>天搞懂深度学习</a:t>
            </a:r>
            <a:r>
              <a:rPr lang="en-US" altLang="zh-CN" sz="1400" b="1" dirty="0">
                <a:solidFill>
                  <a:srgbClr val="4F4F4F"/>
                </a:solidFill>
                <a:latin typeface="-apple-system"/>
              </a:rPr>
              <a:t>》</a:t>
            </a:r>
            <a:endParaRPr lang="zh-CN" altLang="en-US" sz="1400" b="1" i="0" dirty="0">
              <a:solidFill>
                <a:srgbClr val="4F4F4F"/>
              </a:solidFill>
              <a:effectLst/>
              <a:latin typeface="-apple-system"/>
            </a:endParaRPr>
          </a:p>
        </p:txBody>
      </p:sp>
    </p:spTree>
    <p:extLst>
      <p:ext uri="{BB962C8B-B14F-4D97-AF65-F5344CB8AC3E}">
        <p14:creationId xmlns:p14="http://schemas.microsoft.com/office/powerpoint/2010/main" val="134448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9" grpId="0" animBg="1"/>
      <p:bldP spid="20" grpId="0" animBg="1"/>
      <p:bldP spid="21" grpId="0" animBg="1"/>
      <p:bldP spid="22" grpId="0" animBg="1"/>
      <p:bldP spid="42" grpId="0"/>
      <p:bldP spid="46" grpId="0"/>
      <p:bldP spid="47" grpId="0" animBg="1"/>
      <p:bldP spid="50" grpId="0"/>
      <p:bldP spid="51" grpId="0"/>
      <p:bldP spid="52" grpId="0"/>
      <p:bldP spid="53" grpId="0"/>
      <p:bldP spid="54" grpId="0"/>
      <p:bldP spid="59" grpId="0"/>
      <p:bldP spid="60" grpId="0"/>
      <p:bldP spid="61" grpId="0"/>
      <p:bldP spid="62" grpId="0"/>
      <p:bldP spid="63" grpId="0"/>
      <p:bldP spid="64" grpId="0" animBg="1"/>
      <p:bldP spid="65" grpId="0" animBg="1"/>
      <p:bldP spid="66" grpId="0" animBg="1"/>
      <p:bldP spid="67" grpId="0"/>
      <p:bldP spid="68" grpId="0"/>
      <p:bldP spid="69" grpId="0"/>
      <p:bldP spid="7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a:t>同步的序列到序列模式</a:t>
            </a:r>
          </a:p>
        </p:txBody>
      </p:sp>
      <p:sp>
        <p:nvSpPr>
          <p:cNvPr id="3" name="內容版面配置區 2"/>
          <p:cNvSpPr>
            <a:spLocks noGrp="1"/>
          </p:cNvSpPr>
          <p:nvPr>
            <p:ph sz="quarter" idx="1"/>
          </p:nvPr>
        </p:nvSpPr>
        <p:spPr/>
        <p:txBody>
          <a:bodyPr>
            <a:normAutofit/>
          </a:bodyPr>
          <a:lstStyle/>
          <a:p>
            <a:pPr marL="228600" lvl="1">
              <a:spcBef>
                <a:spcPts val="1000"/>
              </a:spcBef>
            </a:pPr>
            <a:r>
              <a:rPr lang="en-US" altLang="zh-TW" sz="2400" dirty="0"/>
              <a:t>Connectionist Temporal Classification</a:t>
            </a:r>
            <a:r>
              <a:rPr lang="zh-TW" altLang="en-US" sz="2400" dirty="0"/>
              <a:t> </a:t>
            </a:r>
            <a:r>
              <a:rPr lang="en-US" altLang="zh-TW" sz="2400" dirty="0"/>
              <a:t>(CTC) </a:t>
            </a:r>
            <a:r>
              <a:rPr lang="en-US" altLang="zh-TW" sz="1800" dirty="0">
                <a:solidFill>
                  <a:srgbClr val="0000FF"/>
                </a:solidFill>
              </a:rPr>
              <a:t>[Alex Graves, ICML’06][Alex Graves, ICML’14][Haşim </a:t>
            </a:r>
            <a:r>
              <a:rPr lang="en-US" altLang="zh-TW" sz="1800" dirty="0" err="1">
                <a:solidFill>
                  <a:srgbClr val="0000FF"/>
                </a:solidFill>
              </a:rPr>
              <a:t>Sak</a:t>
            </a:r>
            <a:r>
              <a:rPr lang="en-US" altLang="zh-TW" sz="1800" dirty="0">
                <a:solidFill>
                  <a:srgbClr val="0000FF"/>
                </a:solidFill>
              </a:rPr>
              <a:t>, Interspeech’15][</a:t>
            </a:r>
            <a:r>
              <a:rPr lang="en-US" altLang="zh-TW" sz="1800" dirty="0" err="1">
                <a:solidFill>
                  <a:srgbClr val="0000FF"/>
                </a:solidFill>
              </a:rPr>
              <a:t>Jie</a:t>
            </a:r>
            <a:r>
              <a:rPr lang="en-US" altLang="zh-TW" sz="1800" dirty="0">
                <a:solidFill>
                  <a:srgbClr val="0000FF"/>
                </a:solidFill>
              </a:rPr>
              <a:t> Li, Interspeech’15][Andrew Senior, ASRU’15]</a:t>
            </a:r>
          </a:p>
          <a:p>
            <a:endParaRPr lang="en-US" altLang="zh-TW" sz="2400" dirty="0"/>
          </a:p>
        </p:txBody>
      </p:sp>
      <p:grpSp>
        <p:nvGrpSpPr>
          <p:cNvPr id="21" name="群組 20"/>
          <p:cNvGrpSpPr/>
          <p:nvPr/>
        </p:nvGrpSpPr>
        <p:grpSpPr>
          <a:xfrm>
            <a:off x="431370" y="3759966"/>
            <a:ext cx="3421870" cy="461665"/>
            <a:chOff x="855154" y="4239504"/>
            <a:chExt cx="3421870" cy="461665"/>
          </a:xfrm>
        </p:grpSpPr>
        <p:sp>
          <p:nvSpPr>
            <p:cNvPr id="5" name="文字方塊 4"/>
            <p:cNvSpPr txBox="1"/>
            <p:nvPr/>
          </p:nvSpPr>
          <p:spPr>
            <a:xfrm>
              <a:off x="855154" y="4239504"/>
              <a:ext cx="503787" cy="461665"/>
            </a:xfrm>
            <a:prstGeom prst="rect">
              <a:avLst/>
            </a:prstGeom>
            <a:noFill/>
          </p:spPr>
          <p:txBody>
            <a:bodyPr wrap="square" rtlCol="0">
              <a:spAutoFit/>
            </a:bodyPr>
            <a:lstStyle/>
            <a:p>
              <a:pPr algn="ctr"/>
              <a:r>
                <a:rPr lang="zh-TW" altLang="en-US" sz="2400" dirty="0"/>
                <a:t>好</a:t>
              </a:r>
              <a:endParaRPr lang="zh-TW" altLang="en-US" sz="2400" baseline="30000" dirty="0"/>
            </a:p>
          </p:txBody>
        </p:sp>
        <p:sp>
          <p:nvSpPr>
            <p:cNvPr id="6" name="文字方塊 5"/>
            <p:cNvSpPr txBox="1"/>
            <p:nvPr/>
          </p:nvSpPr>
          <p:spPr>
            <a:xfrm>
              <a:off x="1272023" y="4239504"/>
              <a:ext cx="503787" cy="461665"/>
            </a:xfrm>
            <a:prstGeom prst="rect">
              <a:avLst/>
            </a:prstGeom>
            <a:noFill/>
          </p:spPr>
          <p:txBody>
            <a:bodyPr wrap="square" rtlCol="0">
              <a:spAutoFit/>
            </a:bodyPr>
            <a:lstStyle/>
            <a:p>
              <a:pPr algn="ctr"/>
              <a:r>
                <a:rPr lang="el-GR" altLang="zh-TW" sz="2400" dirty="0"/>
                <a:t>φ</a:t>
              </a:r>
              <a:endParaRPr lang="zh-TW" altLang="en-US" sz="2400" baseline="30000" dirty="0"/>
            </a:p>
          </p:txBody>
        </p:sp>
        <p:sp>
          <p:nvSpPr>
            <p:cNvPr id="7" name="文字方塊 6"/>
            <p:cNvSpPr txBox="1"/>
            <p:nvPr/>
          </p:nvSpPr>
          <p:spPr>
            <a:xfrm>
              <a:off x="1688892" y="4239504"/>
              <a:ext cx="503787" cy="461665"/>
            </a:xfrm>
            <a:prstGeom prst="rect">
              <a:avLst/>
            </a:prstGeom>
            <a:noFill/>
          </p:spPr>
          <p:txBody>
            <a:bodyPr wrap="square" rtlCol="0">
              <a:spAutoFit/>
            </a:bodyPr>
            <a:lstStyle/>
            <a:p>
              <a:pPr algn="ctr"/>
              <a:r>
                <a:rPr lang="el-GR" altLang="zh-TW" sz="2400" dirty="0"/>
                <a:t>φ</a:t>
              </a:r>
              <a:endParaRPr lang="zh-TW" altLang="en-US" sz="2400" baseline="30000" dirty="0"/>
            </a:p>
          </p:txBody>
        </p:sp>
        <p:sp>
          <p:nvSpPr>
            <p:cNvPr id="8" name="文字方塊 7"/>
            <p:cNvSpPr txBox="1"/>
            <p:nvPr/>
          </p:nvSpPr>
          <p:spPr>
            <a:xfrm>
              <a:off x="2105761" y="4239504"/>
              <a:ext cx="503787" cy="461665"/>
            </a:xfrm>
            <a:prstGeom prst="rect">
              <a:avLst/>
            </a:prstGeom>
            <a:noFill/>
          </p:spPr>
          <p:txBody>
            <a:bodyPr wrap="square" rtlCol="0">
              <a:spAutoFit/>
            </a:bodyPr>
            <a:lstStyle/>
            <a:p>
              <a:pPr algn="ctr"/>
              <a:r>
                <a:rPr lang="zh-TW" altLang="en-US" sz="2400" dirty="0"/>
                <a:t>棒</a:t>
              </a:r>
              <a:endParaRPr lang="zh-TW" altLang="en-US" sz="2400" baseline="30000" dirty="0"/>
            </a:p>
          </p:txBody>
        </p:sp>
        <p:sp>
          <p:nvSpPr>
            <p:cNvPr id="9" name="文字方塊 8"/>
            <p:cNvSpPr txBox="1"/>
            <p:nvPr/>
          </p:nvSpPr>
          <p:spPr>
            <a:xfrm>
              <a:off x="2522630" y="4239504"/>
              <a:ext cx="503787" cy="461665"/>
            </a:xfrm>
            <a:prstGeom prst="rect">
              <a:avLst/>
            </a:prstGeom>
            <a:noFill/>
          </p:spPr>
          <p:txBody>
            <a:bodyPr wrap="square" rtlCol="0">
              <a:spAutoFit/>
            </a:bodyPr>
            <a:lstStyle/>
            <a:p>
              <a:pPr algn="ctr"/>
              <a:r>
                <a:rPr lang="el-GR" altLang="zh-TW" sz="2400" dirty="0"/>
                <a:t>φ</a:t>
              </a:r>
              <a:endParaRPr lang="zh-TW" altLang="en-US" sz="2400" baseline="30000" dirty="0"/>
            </a:p>
          </p:txBody>
        </p:sp>
        <p:sp>
          <p:nvSpPr>
            <p:cNvPr id="10" name="文字方塊 9"/>
            <p:cNvSpPr txBox="1"/>
            <p:nvPr/>
          </p:nvSpPr>
          <p:spPr>
            <a:xfrm>
              <a:off x="2939499" y="4239504"/>
              <a:ext cx="503787" cy="461665"/>
            </a:xfrm>
            <a:prstGeom prst="rect">
              <a:avLst/>
            </a:prstGeom>
            <a:noFill/>
          </p:spPr>
          <p:txBody>
            <a:bodyPr wrap="square" rtlCol="0">
              <a:spAutoFit/>
            </a:bodyPr>
            <a:lstStyle/>
            <a:p>
              <a:pPr algn="ctr"/>
              <a:r>
                <a:rPr lang="el-GR" altLang="zh-TW" sz="2400" dirty="0"/>
                <a:t>φ</a:t>
              </a:r>
              <a:endParaRPr lang="zh-TW" altLang="en-US" sz="2400" baseline="30000" dirty="0"/>
            </a:p>
          </p:txBody>
        </p:sp>
        <p:sp>
          <p:nvSpPr>
            <p:cNvPr id="11" name="文字方塊 10"/>
            <p:cNvSpPr txBox="1"/>
            <p:nvPr/>
          </p:nvSpPr>
          <p:spPr>
            <a:xfrm>
              <a:off x="3356368" y="4239504"/>
              <a:ext cx="503787" cy="461665"/>
            </a:xfrm>
            <a:prstGeom prst="rect">
              <a:avLst/>
            </a:prstGeom>
            <a:noFill/>
          </p:spPr>
          <p:txBody>
            <a:bodyPr wrap="square" rtlCol="0">
              <a:spAutoFit/>
            </a:bodyPr>
            <a:lstStyle/>
            <a:p>
              <a:pPr algn="ctr"/>
              <a:r>
                <a:rPr lang="el-GR" altLang="zh-TW" sz="2400" dirty="0"/>
                <a:t>φ</a:t>
              </a:r>
              <a:endParaRPr lang="zh-TW" altLang="en-US" sz="2400" baseline="30000" dirty="0"/>
            </a:p>
          </p:txBody>
        </p:sp>
        <p:sp>
          <p:nvSpPr>
            <p:cNvPr id="12" name="文字方塊 11"/>
            <p:cNvSpPr txBox="1"/>
            <p:nvPr/>
          </p:nvSpPr>
          <p:spPr>
            <a:xfrm>
              <a:off x="3773237" y="4239504"/>
              <a:ext cx="503787" cy="461665"/>
            </a:xfrm>
            <a:prstGeom prst="rect">
              <a:avLst/>
            </a:prstGeom>
            <a:noFill/>
          </p:spPr>
          <p:txBody>
            <a:bodyPr wrap="square" rtlCol="0">
              <a:spAutoFit/>
            </a:bodyPr>
            <a:lstStyle/>
            <a:p>
              <a:pPr algn="ctr"/>
              <a:r>
                <a:rPr lang="el-GR" altLang="zh-TW" sz="2400" dirty="0"/>
                <a:t>φ</a:t>
              </a:r>
              <a:endParaRPr lang="zh-TW" altLang="en-US" sz="2400" baseline="30000" dirty="0"/>
            </a:p>
          </p:txBody>
        </p:sp>
      </p:grpSp>
      <p:grpSp>
        <p:nvGrpSpPr>
          <p:cNvPr id="22" name="群組 21"/>
          <p:cNvGrpSpPr/>
          <p:nvPr/>
        </p:nvGrpSpPr>
        <p:grpSpPr>
          <a:xfrm>
            <a:off x="5425370" y="3767013"/>
            <a:ext cx="3421870" cy="461665"/>
            <a:chOff x="855154" y="5208233"/>
            <a:chExt cx="3421870" cy="461665"/>
          </a:xfrm>
        </p:grpSpPr>
        <p:sp>
          <p:nvSpPr>
            <p:cNvPr id="13" name="文字方塊 12"/>
            <p:cNvSpPr txBox="1"/>
            <p:nvPr/>
          </p:nvSpPr>
          <p:spPr>
            <a:xfrm>
              <a:off x="855154" y="5208233"/>
              <a:ext cx="503787" cy="461665"/>
            </a:xfrm>
            <a:prstGeom prst="rect">
              <a:avLst/>
            </a:prstGeom>
            <a:noFill/>
          </p:spPr>
          <p:txBody>
            <a:bodyPr wrap="square" rtlCol="0">
              <a:spAutoFit/>
            </a:bodyPr>
            <a:lstStyle/>
            <a:p>
              <a:pPr algn="ctr"/>
              <a:r>
                <a:rPr lang="zh-TW" altLang="en-US" sz="2400" dirty="0"/>
                <a:t>好</a:t>
              </a:r>
              <a:endParaRPr lang="zh-TW" altLang="en-US" sz="2400" baseline="30000" dirty="0"/>
            </a:p>
          </p:txBody>
        </p:sp>
        <p:sp>
          <p:nvSpPr>
            <p:cNvPr id="14" name="文字方塊 13"/>
            <p:cNvSpPr txBox="1"/>
            <p:nvPr/>
          </p:nvSpPr>
          <p:spPr>
            <a:xfrm>
              <a:off x="1272023" y="5208233"/>
              <a:ext cx="503787" cy="461665"/>
            </a:xfrm>
            <a:prstGeom prst="rect">
              <a:avLst/>
            </a:prstGeom>
            <a:noFill/>
          </p:spPr>
          <p:txBody>
            <a:bodyPr wrap="square" rtlCol="0">
              <a:spAutoFit/>
            </a:bodyPr>
            <a:lstStyle/>
            <a:p>
              <a:pPr algn="ctr"/>
              <a:r>
                <a:rPr lang="el-GR" altLang="zh-TW" sz="2400" dirty="0"/>
                <a:t>φ</a:t>
              </a:r>
              <a:endParaRPr lang="zh-TW" altLang="en-US" sz="2400" baseline="30000" dirty="0"/>
            </a:p>
          </p:txBody>
        </p:sp>
        <p:sp>
          <p:nvSpPr>
            <p:cNvPr id="15" name="文字方塊 14"/>
            <p:cNvSpPr txBox="1"/>
            <p:nvPr/>
          </p:nvSpPr>
          <p:spPr>
            <a:xfrm>
              <a:off x="1688892" y="5208233"/>
              <a:ext cx="503787" cy="461665"/>
            </a:xfrm>
            <a:prstGeom prst="rect">
              <a:avLst/>
            </a:prstGeom>
            <a:noFill/>
          </p:spPr>
          <p:txBody>
            <a:bodyPr wrap="square" rtlCol="0">
              <a:spAutoFit/>
            </a:bodyPr>
            <a:lstStyle/>
            <a:p>
              <a:pPr algn="ctr"/>
              <a:r>
                <a:rPr lang="el-GR" altLang="zh-TW" sz="2400" dirty="0"/>
                <a:t>φ</a:t>
              </a:r>
              <a:endParaRPr lang="zh-TW" altLang="en-US" sz="2400" baseline="30000" dirty="0"/>
            </a:p>
          </p:txBody>
        </p:sp>
        <p:sp>
          <p:nvSpPr>
            <p:cNvPr id="16" name="文字方塊 15"/>
            <p:cNvSpPr txBox="1"/>
            <p:nvPr/>
          </p:nvSpPr>
          <p:spPr>
            <a:xfrm>
              <a:off x="2105761" y="5208233"/>
              <a:ext cx="503787" cy="461665"/>
            </a:xfrm>
            <a:prstGeom prst="rect">
              <a:avLst/>
            </a:prstGeom>
            <a:noFill/>
          </p:spPr>
          <p:txBody>
            <a:bodyPr wrap="square" rtlCol="0">
              <a:spAutoFit/>
            </a:bodyPr>
            <a:lstStyle/>
            <a:p>
              <a:pPr algn="ctr"/>
              <a:r>
                <a:rPr lang="zh-TW" altLang="en-US" sz="2400" dirty="0"/>
                <a:t>棒</a:t>
              </a:r>
              <a:endParaRPr lang="zh-TW" altLang="en-US" sz="2400" baseline="30000" dirty="0"/>
            </a:p>
          </p:txBody>
        </p:sp>
        <p:sp>
          <p:nvSpPr>
            <p:cNvPr id="17" name="文字方塊 16"/>
            <p:cNvSpPr txBox="1"/>
            <p:nvPr/>
          </p:nvSpPr>
          <p:spPr>
            <a:xfrm>
              <a:off x="2522630" y="5208233"/>
              <a:ext cx="503787" cy="461665"/>
            </a:xfrm>
            <a:prstGeom prst="rect">
              <a:avLst/>
            </a:prstGeom>
            <a:noFill/>
          </p:spPr>
          <p:txBody>
            <a:bodyPr wrap="square" rtlCol="0">
              <a:spAutoFit/>
            </a:bodyPr>
            <a:lstStyle/>
            <a:p>
              <a:pPr algn="ctr"/>
              <a:r>
                <a:rPr lang="el-GR" altLang="zh-TW" sz="2400" dirty="0"/>
                <a:t>φ</a:t>
              </a:r>
              <a:endParaRPr lang="zh-TW" altLang="en-US" sz="2400" baseline="30000" dirty="0"/>
            </a:p>
          </p:txBody>
        </p:sp>
        <p:sp>
          <p:nvSpPr>
            <p:cNvPr id="18" name="文字方塊 17"/>
            <p:cNvSpPr txBox="1"/>
            <p:nvPr/>
          </p:nvSpPr>
          <p:spPr>
            <a:xfrm>
              <a:off x="2939499" y="5208233"/>
              <a:ext cx="503787" cy="461665"/>
            </a:xfrm>
            <a:prstGeom prst="rect">
              <a:avLst/>
            </a:prstGeom>
            <a:noFill/>
          </p:spPr>
          <p:txBody>
            <a:bodyPr wrap="square" rtlCol="0">
              <a:spAutoFit/>
            </a:bodyPr>
            <a:lstStyle/>
            <a:p>
              <a:pPr algn="ctr"/>
              <a:r>
                <a:rPr lang="zh-TW" altLang="en-US" sz="2400" dirty="0"/>
                <a:t>棒</a:t>
              </a:r>
              <a:endParaRPr lang="zh-TW" altLang="en-US" sz="2400" baseline="30000" dirty="0"/>
            </a:p>
          </p:txBody>
        </p:sp>
        <p:sp>
          <p:nvSpPr>
            <p:cNvPr id="19" name="文字方塊 18"/>
            <p:cNvSpPr txBox="1"/>
            <p:nvPr/>
          </p:nvSpPr>
          <p:spPr>
            <a:xfrm>
              <a:off x="3356368" y="5208233"/>
              <a:ext cx="503787" cy="461665"/>
            </a:xfrm>
            <a:prstGeom prst="rect">
              <a:avLst/>
            </a:prstGeom>
            <a:noFill/>
          </p:spPr>
          <p:txBody>
            <a:bodyPr wrap="square" rtlCol="0">
              <a:spAutoFit/>
            </a:bodyPr>
            <a:lstStyle/>
            <a:p>
              <a:pPr algn="ctr"/>
              <a:r>
                <a:rPr lang="el-GR" altLang="zh-TW" sz="2400" dirty="0"/>
                <a:t>φ</a:t>
              </a:r>
              <a:endParaRPr lang="zh-TW" altLang="en-US" sz="2400" baseline="30000" dirty="0"/>
            </a:p>
          </p:txBody>
        </p:sp>
        <p:sp>
          <p:nvSpPr>
            <p:cNvPr id="20" name="文字方塊 19"/>
            <p:cNvSpPr txBox="1"/>
            <p:nvPr/>
          </p:nvSpPr>
          <p:spPr>
            <a:xfrm>
              <a:off x="3773237" y="5208233"/>
              <a:ext cx="503787" cy="461665"/>
            </a:xfrm>
            <a:prstGeom prst="rect">
              <a:avLst/>
            </a:prstGeom>
            <a:noFill/>
          </p:spPr>
          <p:txBody>
            <a:bodyPr wrap="square" rtlCol="0">
              <a:spAutoFit/>
            </a:bodyPr>
            <a:lstStyle/>
            <a:p>
              <a:pPr algn="ctr"/>
              <a:r>
                <a:rPr lang="el-GR" altLang="zh-TW" sz="2400" dirty="0"/>
                <a:t>φ</a:t>
              </a:r>
              <a:endParaRPr lang="zh-TW" altLang="en-US" sz="2400" baseline="30000" dirty="0"/>
            </a:p>
          </p:txBody>
        </p:sp>
      </p:grpSp>
      <p:sp>
        <p:nvSpPr>
          <p:cNvPr id="28" name="矩形 27"/>
          <p:cNvSpPr/>
          <p:nvPr/>
        </p:nvSpPr>
        <p:spPr>
          <a:xfrm>
            <a:off x="538543" y="4730804"/>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959392" y="4730804"/>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1380241" y="4730804"/>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1801090" y="4730804"/>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2221939" y="4730804"/>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642788" y="4730804"/>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3063637" y="4730804"/>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3484489" y="4730804"/>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6" name="直線單箭頭接點 35"/>
          <p:cNvCxnSpPr/>
          <p:nvPr/>
        </p:nvCxnSpPr>
        <p:spPr>
          <a:xfrm flipV="1">
            <a:off x="659775" y="4287370"/>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flipV="1">
            <a:off x="1083181" y="4287370"/>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flipV="1">
            <a:off x="1506587" y="4287370"/>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V="1">
            <a:off x="1929993" y="4287370"/>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V="1">
            <a:off x="2353399" y="4287370"/>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flipV="1">
            <a:off x="2776805" y="4287370"/>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flipV="1">
            <a:off x="3200211" y="4287370"/>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flipV="1">
            <a:off x="3623615" y="4287370"/>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9" name="矩形 58"/>
          <p:cNvSpPr/>
          <p:nvPr/>
        </p:nvSpPr>
        <p:spPr>
          <a:xfrm>
            <a:off x="5547633" y="4739580"/>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p:cNvSpPr/>
          <p:nvPr/>
        </p:nvSpPr>
        <p:spPr>
          <a:xfrm>
            <a:off x="5968482" y="4739580"/>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p:nvSpPr>
        <p:spPr>
          <a:xfrm>
            <a:off x="6389331" y="4739580"/>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p:cNvSpPr/>
          <p:nvPr/>
        </p:nvSpPr>
        <p:spPr>
          <a:xfrm>
            <a:off x="6810180" y="4739580"/>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p:nvSpPr>
        <p:spPr>
          <a:xfrm>
            <a:off x="7231029" y="4739580"/>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p:nvSpPr>
        <p:spPr>
          <a:xfrm>
            <a:off x="7651878" y="4739580"/>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p:cNvSpPr/>
          <p:nvPr/>
        </p:nvSpPr>
        <p:spPr>
          <a:xfrm>
            <a:off x="8072727" y="4739580"/>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p:nvSpPr>
        <p:spPr>
          <a:xfrm>
            <a:off x="8493579" y="4739580"/>
            <a:ext cx="231894" cy="66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7" name="直線單箭頭接點 66"/>
          <p:cNvCxnSpPr/>
          <p:nvPr/>
        </p:nvCxnSpPr>
        <p:spPr>
          <a:xfrm flipV="1">
            <a:off x="5668865" y="4296146"/>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p:nvPr/>
        </p:nvCxnSpPr>
        <p:spPr>
          <a:xfrm flipV="1">
            <a:off x="6092271" y="4296146"/>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p:nvPr/>
        </p:nvCxnSpPr>
        <p:spPr>
          <a:xfrm flipV="1">
            <a:off x="6515677" y="4296146"/>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p:nvPr/>
        </p:nvCxnSpPr>
        <p:spPr>
          <a:xfrm flipV="1">
            <a:off x="6939083" y="4296146"/>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flipV="1">
            <a:off x="7362489" y="4296146"/>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p:nvPr/>
        </p:nvCxnSpPr>
        <p:spPr>
          <a:xfrm flipV="1">
            <a:off x="7785895" y="4296146"/>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flipV="1">
            <a:off x="8209301" y="4296146"/>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flipV="1">
            <a:off x="8632705" y="4296146"/>
            <a:ext cx="0" cy="40856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89" name="文字方塊 88"/>
          <p:cNvSpPr txBox="1"/>
          <p:nvPr/>
        </p:nvSpPr>
        <p:spPr>
          <a:xfrm>
            <a:off x="1363936" y="2796176"/>
            <a:ext cx="1385094" cy="461665"/>
          </a:xfrm>
          <a:prstGeom prst="rect">
            <a:avLst/>
          </a:prstGeom>
          <a:noFill/>
        </p:spPr>
        <p:txBody>
          <a:bodyPr wrap="square" rtlCol="0">
            <a:spAutoFit/>
          </a:bodyPr>
          <a:lstStyle/>
          <a:p>
            <a:pPr algn="ctr"/>
            <a:r>
              <a:rPr lang="en-US" altLang="zh-TW" sz="2400" dirty="0"/>
              <a:t>“</a:t>
            </a:r>
            <a:r>
              <a:rPr lang="zh-TW" altLang="en-US" sz="2400" dirty="0"/>
              <a:t>好棒</a:t>
            </a:r>
            <a:r>
              <a:rPr lang="en-US" altLang="zh-TW" sz="2400" dirty="0"/>
              <a:t>”</a:t>
            </a:r>
            <a:endParaRPr lang="zh-TW" altLang="en-US" sz="2400" dirty="0"/>
          </a:p>
        </p:txBody>
      </p:sp>
      <p:sp>
        <p:nvSpPr>
          <p:cNvPr id="90" name="向下箭號 89"/>
          <p:cNvSpPr/>
          <p:nvPr/>
        </p:nvSpPr>
        <p:spPr>
          <a:xfrm flipV="1">
            <a:off x="1817833" y="3311642"/>
            <a:ext cx="477301" cy="455371"/>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1" name="文字方塊 90"/>
          <p:cNvSpPr txBox="1"/>
          <p:nvPr/>
        </p:nvSpPr>
        <p:spPr>
          <a:xfrm>
            <a:off x="6431291" y="2743200"/>
            <a:ext cx="1385094" cy="461665"/>
          </a:xfrm>
          <a:prstGeom prst="rect">
            <a:avLst/>
          </a:prstGeom>
          <a:noFill/>
        </p:spPr>
        <p:txBody>
          <a:bodyPr wrap="square" rtlCol="0">
            <a:spAutoFit/>
          </a:bodyPr>
          <a:lstStyle/>
          <a:p>
            <a:pPr algn="ctr"/>
            <a:r>
              <a:rPr lang="en-US" altLang="zh-TW" sz="2400" dirty="0"/>
              <a:t>“</a:t>
            </a:r>
            <a:r>
              <a:rPr lang="zh-TW" altLang="en-US" sz="2400" dirty="0"/>
              <a:t>好棒棒</a:t>
            </a:r>
            <a:r>
              <a:rPr lang="en-US" altLang="zh-TW" sz="2400" dirty="0"/>
              <a:t>”</a:t>
            </a:r>
            <a:endParaRPr lang="zh-TW" altLang="en-US" sz="2400" dirty="0"/>
          </a:p>
        </p:txBody>
      </p:sp>
      <p:sp>
        <p:nvSpPr>
          <p:cNvPr id="92" name="向下箭號 91"/>
          <p:cNvSpPr/>
          <p:nvPr/>
        </p:nvSpPr>
        <p:spPr>
          <a:xfrm flipV="1">
            <a:off x="6885188" y="3258666"/>
            <a:ext cx="477301" cy="45443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93" name="直線接點 92"/>
          <p:cNvCxnSpPr/>
          <p:nvPr/>
        </p:nvCxnSpPr>
        <p:spPr>
          <a:xfrm>
            <a:off x="959392" y="4010520"/>
            <a:ext cx="681369"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206961" y="4029525"/>
            <a:ext cx="15230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直線接點 99"/>
          <p:cNvCxnSpPr/>
          <p:nvPr/>
        </p:nvCxnSpPr>
        <p:spPr>
          <a:xfrm>
            <a:off x="5956136" y="4038301"/>
            <a:ext cx="665089"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直線接點 101"/>
          <p:cNvCxnSpPr/>
          <p:nvPr/>
        </p:nvCxnSpPr>
        <p:spPr>
          <a:xfrm>
            <a:off x="7196216" y="4062664"/>
            <a:ext cx="33254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直線接點 102"/>
          <p:cNvCxnSpPr/>
          <p:nvPr/>
        </p:nvCxnSpPr>
        <p:spPr>
          <a:xfrm>
            <a:off x="8120508" y="4062664"/>
            <a:ext cx="665089"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5" name="群組 106"/>
          <p:cNvGrpSpPr>
            <a:grpSpLocks/>
          </p:cNvGrpSpPr>
          <p:nvPr/>
        </p:nvGrpSpPr>
        <p:grpSpPr bwMode="auto">
          <a:xfrm>
            <a:off x="635229" y="5594026"/>
            <a:ext cx="3173419" cy="457065"/>
            <a:chOff x="467932" y="3914400"/>
            <a:chExt cx="2909888" cy="576263"/>
          </a:xfrm>
        </p:grpSpPr>
        <p:pic>
          <p:nvPicPr>
            <p:cNvPr id="76"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932"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3807"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 name="群組 106"/>
          <p:cNvGrpSpPr>
            <a:grpSpLocks/>
          </p:cNvGrpSpPr>
          <p:nvPr/>
        </p:nvGrpSpPr>
        <p:grpSpPr bwMode="auto">
          <a:xfrm>
            <a:off x="5532717" y="5573886"/>
            <a:ext cx="3173419" cy="457065"/>
            <a:chOff x="467932" y="3914400"/>
            <a:chExt cx="2909888" cy="576263"/>
          </a:xfrm>
        </p:grpSpPr>
        <p:pic>
          <p:nvPicPr>
            <p:cNvPr id="79"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932"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3807"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文本框 3"/>
          <p:cNvSpPr txBox="1"/>
          <p:nvPr/>
        </p:nvSpPr>
        <p:spPr>
          <a:xfrm>
            <a:off x="3730031" y="2796176"/>
            <a:ext cx="1620957" cy="523220"/>
          </a:xfrm>
          <a:prstGeom prst="rect">
            <a:avLst/>
          </a:prstGeom>
          <a:noFill/>
        </p:spPr>
        <p:txBody>
          <a:bodyPr wrap="none" rtlCol="0">
            <a:spAutoFit/>
          </a:bodyPr>
          <a:lstStyle/>
          <a:p>
            <a:r>
              <a:rPr lang="zh-CN" altLang="en-US" sz="2800" dirty="0"/>
              <a:t>语音识别</a:t>
            </a:r>
          </a:p>
        </p:txBody>
      </p:sp>
      <p:sp>
        <p:nvSpPr>
          <p:cNvPr id="81" name="矩形 80"/>
          <p:cNvSpPr/>
          <p:nvPr/>
        </p:nvSpPr>
        <p:spPr>
          <a:xfrm>
            <a:off x="5791200" y="677636"/>
            <a:ext cx="2967479" cy="307777"/>
          </a:xfrm>
          <a:prstGeom prst="rect">
            <a:avLst/>
          </a:prstGeom>
        </p:spPr>
        <p:txBody>
          <a:bodyPr wrap="none">
            <a:spAutoFit/>
          </a:bodyPr>
          <a:lstStyle/>
          <a:p>
            <a:pPr latinLnBrk="1"/>
            <a:r>
              <a:rPr lang="zh-CN" altLang="en-US" sz="1400" b="1" dirty="0">
                <a:solidFill>
                  <a:srgbClr val="4F4F4F"/>
                </a:solidFill>
                <a:latin typeface="-apple-system"/>
              </a:rPr>
              <a:t>来源：李宏毅</a:t>
            </a:r>
            <a:r>
              <a:rPr lang="en-US" altLang="zh-CN" sz="1400" b="1" dirty="0">
                <a:solidFill>
                  <a:srgbClr val="4F4F4F"/>
                </a:solidFill>
                <a:latin typeface="-apple-system"/>
              </a:rPr>
              <a:t>《1</a:t>
            </a:r>
            <a:r>
              <a:rPr lang="zh-CN" altLang="en-US" sz="1400" b="1" dirty="0">
                <a:solidFill>
                  <a:srgbClr val="4F4F4F"/>
                </a:solidFill>
                <a:latin typeface="-apple-system"/>
              </a:rPr>
              <a:t>天搞懂深度学习</a:t>
            </a:r>
            <a:r>
              <a:rPr lang="en-US" altLang="zh-CN" sz="1400" b="1" dirty="0">
                <a:solidFill>
                  <a:srgbClr val="4F4F4F"/>
                </a:solidFill>
                <a:latin typeface="-apple-system"/>
              </a:rPr>
              <a:t>》</a:t>
            </a:r>
            <a:endParaRPr lang="zh-CN" altLang="en-US" sz="1400" b="1" i="0" dirty="0">
              <a:solidFill>
                <a:srgbClr val="4F4F4F"/>
              </a:solidFill>
              <a:effectLst/>
              <a:latin typeface="-apple-system"/>
            </a:endParaRPr>
          </a:p>
        </p:txBody>
      </p:sp>
    </p:spTree>
    <p:extLst>
      <p:ext uri="{BB962C8B-B14F-4D97-AF65-F5344CB8AC3E}">
        <p14:creationId xmlns:p14="http://schemas.microsoft.com/office/powerpoint/2010/main" val="213531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0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0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59" grpId="0" animBg="1"/>
      <p:bldP spid="60" grpId="0" animBg="1"/>
      <p:bldP spid="61" grpId="0" animBg="1"/>
      <p:bldP spid="62" grpId="0" animBg="1"/>
      <p:bldP spid="63" grpId="0" animBg="1"/>
      <p:bldP spid="64" grpId="0" animBg="1"/>
      <p:bldP spid="65" grpId="0" animBg="1"/>
      <p:bldP spid="66" grpId="0" animBg="1"/>
      <p:bldP spid="89" grpId="0"/>
      <p:bldP spid="90" grpId="0" animBg="1"/>
      <p:bldP spid="91" grpId="0"/>
      <p:bldP spid="9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2607805" y="4570755"/>
            <a:ext cx="461665" cy="1413164"/>
            <a:chOff x="2700170" y="5157068"/>
            <a:chExt cx="461665" cy="1413164"/>
          </a:xfrm>
        </p:grpSpPr>
        <p:sp>
          <p:nvSpPr>
            <p:cNvPr id="11" name="矩形 10"/>
            <p:cNvSpPr/>
            <p:nvPr/>
          </p:nvSpPr>
          <p:spPr>
            <a:xfrm>
              <a:off x="2750045" y="5231884"/>
              <a:ext cx="299260" cy="1271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文字方塊 11"/>
            <p:cNvSpPr txBox="1"/>
            <p:nvPr/>
          </p:nvSpPr>
          <p:spPr>
            <a:xfrm rot="5400000">
              <a:off x="2224421" y="5632817"/>
              <a:ext cx="141316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solidFill>
                    <a:schemeClr val="tx1"/>
                  </a:solidFill>
                </a:rPr>
                <a:t>learning</a:t>
              </a:r>
              <a:endParaRPr lang="zh-TW" altLang="en-US" sz="2400" dirty="0">
                <a:solidFill>
                  <a:schemeClr val="tx1"/>
                </a:solidFill>
              </a:endParaRPr>
            </a:p>
          </p:txBody>
        </p:sp>
      </p:grpSp>
      <p:sp>
        <p:nvSpPr>
          <p:cNvPr id="2" name="標題 1"/>
          <p:cNvSpPr>
            <a:spLocks noGrp="1"/>
          </p:cNvSpPr>
          <p:nvPr>
            <p:ph type="title"/>
          </p:nvPr>
        </p:nvSpPr>
        <p:spPr/>
        <p:txBody>
          <a:bodyPr/>
          <a:lstStyle/>
          <a:p>
            <a:r>
              <a:rPr lang="zh-CN" altLang="en-US" dirty="0"/>
              <a:t>异步的序列到序列模式</a:t>
            </a:r>
          </a:p>
        </p:txBody>
      </p:sp>
      <p:sp>
        <p:nvSpPr>
          <p:cNvPr id="3" name="內容版面配置區 2"/>
          <p:cNvSpPr>
            <a:spLocks noGrp="1"/>
          </p:cNvSpPr>
          <p:nvPr>
            <p:ph sz="quarter" idx="1"/>
          </p:nvPr>
        </p:nvSpPr>
        <p:spPr/>
        <p:txBody>
          <a:bodyPr>
            <a:normAutofit/>
          </a:bodyPr>
          <a:lstStyle/>
          <a:p>
            <a:r>
              <a:rPr lang="zh-CN" altLang="en-US" sz="2400" dirty="0"/>
              <a:t>机器翻译</a:t>
            </a:r>
            <a:endParaRPr lang="zh-TW" altLang="en-US" sz="2000" b="1" i="1" u="sng" dirty="0"/>
          </a:p>
          <a:p>
            <a:endParaRPr lang="zh-TW" altLang="en-US" sz="2400" dirty="0"/>
          </a:p>
        </p:txBody>
      </p:sp>
      <p:grpSp>
        <p:nvGrpSpPr>
          <p:cNvPr id="8" name="群組 7"/>
          <p:cNvGrpSpPr/>
          <p:nvPr/>
        </p:nvGrpSpPr>
        <p:grpSpPr>
          <a:xfrm>
            <a:off x="1640749" y="4570756"/>
            <a:ext cx="461665" cy="1413164"/>
            <a:chOff x="1417239" y="5157069"/>
            <a:chExt cx="461665" cy="1413164"/>
          </a:xfrm>
        </p:grpSpPr>
        <p:sp>
          <p:nvSpPr>
            <p:cNvPr id="5" name="矩形 4"/>
            <p:cNvSpPr/>
            <p:nvPr/>
          </p:nvSpPr>
          <p:spPr>
            <a:xfrm>
              <a:off x="1467114" y="5231885"/>
              <a:ext cx="299260" cy="1271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文字方塊 5"/>
            <p:cNvSpPr txBox="1"/>
            <p:nvPr/>
          </p:nvSpPr>
          <p:spPr>
            <a:xfrm rot="5400000">
              <a:off x="941490" y="5632818"/>
              <a:ext cx="141316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solidFill>
                    <a:schemeClr val="tx1"/>
                  </a:solidFill>
                </a:rPr>
                <a:t>machine</a:t>
              </a:r>
              <a:endParaRPr lang="zh-TW" altLang="en-US" sz="2400" dirty="0">
                <a:solidFill>
                  <a:schemeClr val="tx1"/>
                </a:solidFill>
              </a:endParaRPr>
            </a:p>
          </p:txBody>
        </p:sp>
      </p:grpSp>
      <p:sp>
        <p:nvSpPr>
          <p:cNvPr id="14" name="矩形 13"/>
          <p:cNvSpPr/>
          <p:nvPr/>
        </p:nvSpPr>
        <p:spPr>
          <a:xfrm>
            <a:off x="1640749" y="3662151"/>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5" name="矩形 14"/>
          <p:cNvSpPr/>
          <p:nvPr/>
        </p:nvSpPr>
        <p:spPr>
          <a:xfrm>
            <a:off x="2599673" y="3662151"/>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7" name="矩形 16"/>
          <p:cNvSpPr/>
          <p:nvPr/>
        </p:nvSpPr>
        <p:spPr>
          <a:xfrm>
            <a:off x="3562084" y="3662151"/>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8" name="矩形 17"/>
          <p:cNvSpPr/>
          <p:nvPr/>
        </p:nvSpPr>
        <p:spPr>
          <a:xfrm>
            <a:off x="4524495" y="3662151"/>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9" name="矩形 18"/>
          <p:cNvSpPr/>
          <p:nvPr/>
        </p:nvSpPr>
        <p:spPr>
          <a:xfrm>
            <a:off x="5486906" y="3662151"/>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39" name="矩形 38"/>
          <p:cNvSpPr/>
          <p:nvPr/>
        </p:nvSpPr>
        <p:spPr>
          <a:xfrm>
            <a:off x="2613806" y="2626532"/>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42" name="矩形 41"/>
          <p:cNvSpPr/>
          <p:nvPr/>
        </p:nvSpPr>
        <p:spPr>
          <a:xfrm>
            <a:off x="5481585" y="2613967"/>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22" name="文字方塊 21"/>
          <p:cNvSpPr txBox="1"/>
          <p:nvPr/>
        </p:nvSpPr>
        <p:spPr>
          <a:xfrm>
            <a:off x="2532057" y="2730091"/>
            <a:ext cx="628650" cy="461665"/>
          </a:xfrm>
          <a:prstGeom prst="rect">
            <a:avLst/>
          </a:prstGeom>
          <a:noFill/>
        </p:spPr>
        <p:txBody>
          <a:bodyPr wrap="square" rtlCol="0">
            <a:spAutoFit/>
          </a:bodyPr>
          <a:lstStyle/>
          <a:p>
            <a:pPr algn="ctr"/>
            <a:r>
              <a:rPr lang="zh-CN" altLang="en-US" sz="2400" dirty="0"/>
              <a:t>机</a:t>
            </a:r>
            <a:endParaRPr lang="zh-TW" altLang="en-US" sz="2400" dirty="0"/>
          </a:p>
        </p:txBody>
      </p:sp>
      <p:sp>
        <p:nvSpPr>
          <p:cNvPr id="47" name="文字方塊 46"/>
          <p:cNvSpPr txBox="1"/>
          <p:nvPr/>
        </p:nvSpPr>
        <p:spPr>
          <a:xfrm>
            <a:off x="5386544" y="2729640"/>
            <a:ext cx="628650" cy="461665"/>
          </a:xfrm>
          <a:prstGeom prst="rect">
            <a:avLst/>
          </a:prstGeom>
          <a:noFill/>
        </p:spPr>
        <p:txBody>
          <a:bodyPr wrap="square" rtlCol="0">
            <a:spAutoFit/>
          </a:bodyPr>
          <a:lstStyle/>
          <a:p>
            <a:pPr algn="ctr"/>
            <a:r>
              <a:rPr lang="zh-CN" altLang="en-US" sz="2400" dirty="0"/>
              <a:t>习</a:t>
            </a:r>
            <a:endParaRPr lang="zh-TW" altLang="en-US" sz="2400" dirty="0"/>
          </a:p>
        </p:txBody>
      </p:sp>
      <p:cxnSp>
        <p:nvCxnSpPr>
          <p:cNvPr id="2048" name="直線單箭頭接點 2047"/>
          <p:cNvCxnSpPr/>
          <p:nvPr/>
        </p:nvCxnSpPr>
        <p:spPr>
          <a:xfrm flipV="1">
            <a:off x="1886984" y="4258046"/>
            <a:ext cx="0" cy="3127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2842336" y="4258046"/>
            <a:ext cx="0" cy="3127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flipV="1">
            <a:off x="2851776" y="333082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10" name="群組 9"/>
          <p:cNvGrpSpPr/>
          <p:nvPr/>
        </p:nvGrpSpPr>
        <p:grpSpPr>
          <a:xfrm>
            <a:off x="3460659" y="2632514"/>
            <a:ext cx="628650" cy="1029120"/>
            <a:chOff x="3859511" y="3051365"/>
            <a:chExt cx="628650" cy="1029120"/>
          </a:xfrm>
        </p:grpSpPr>
        <p:sp>
          <p:nvSpPr>
            <p:cNvPr id="40" name="矩形 39"/>
            <p:cNvSpPr/>
            <p:nvPr/>
          </p:nvSpPr>
          <p:spPr>
            <a:xfrm>
              <a:off x="3941260" y="305136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45" name="文字方塊 44"/>
            <p:cNvSpPr txBox="1"/>
            <p:nvPr/>
          </p:nvSpPr>
          <p:spPr>
            <a:xfrm>
              <a:off x="3859511" y="3171950"/>
              <a:ext cx="628650" cy="461665"/>
            </a:xfrm>
            <a:prstGeom prst="rect">
              <a:avLst/>
            </a:prstGeom>
            <a:noFill/>
          </p:spPr>
          <p:txBody>
            <a:bodyPr wrap="square" rtlCol="0">
              <a:spAutoFit/>
            </a:bodyPr>
            <a:lstStyle/>
            <a:p>
              <a:pPr algn="ctr"/>
              <a:r>
                <a:rPr lang="zh-TW" altLang="en-US" sz="2400" dirty="0"/>
                <a:t>器</a:t>
              </a:r>
            </a:p>
          </p:txBody>
        </p:sp>
        <p:cxnSp>
          <p:nvCxnSpPr>
            <p:cNvPr id="53" name="直線單箭頭接點 52"/>
            <p:cNvCxnSpPr/>
            <p:nvPr/>
          </p:nvCxnSpPr>
          <p:spPr>
            <a:xfrm flipV="1">
              <a:off x="4179230" y="37677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群組 12"/>
          <p:cNvGrpSpPr/>
          <p:nvPr/>
        </p:nvGrpSpPr>
        <p:grpSpPr>
          <a:xfrm>
            <a:off x="4416260" y="2594165"/>
            <a:ext cx="628650" cy="1012422"/>
            <a:chOff x="4815276" y="3051365"/>
            <a:chExt cx="628650" cy="1012422"/>
          </a:xfrm>
        </p:grpSpPr>
        <p:sp>
          <p:nvSpPr>
            <p:cNvPr id="41" name="矩形 40"/>
            <p:cNvSpPr/>
            <p:nvPr/>
          </p:nvSpPr>
          <p:spPr>
            <a:xfrm>
              <a:off x="4903671" y="305136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46" name="文字方塊 45"/>
            <p:cNvSpPr txBox="1"/>
            <p:nvPr/>
          </p:nvSpPr>
          <p:spPr>
            <a:xfrm>
              <a:off x="4815276" y="3167039"/>
              <a:ext cx="628650" cy="461665"/>
            </a:xfrm>
            <a:prstGeom prst="rect">
              <a:avLst/>
            </a:prstGeom>
            <a:noFill/>
          </p:spPr>
          <p:txBody>
            <a:bodyPr wrap="square" rtlCol="0">
              <a:spAutoFit/>
            </a:bodyPr>
            <a:lstStyle/>
            <a:p>
              <a:pPr algn="ctr"/>
              <a:r>
                <a:rPr lang="zh-CN" altLang="en-US" sz="2400" dirty="0"/>
                <a:t>学</a:t>
              </a:r>
              <a:endParaRPr lang="zh-TW" altLang="en-US" sz="2400" dirty="0"/>
            </a:p>
          </p:txBody>
        </p:sp>
        <p:cxnSp>
          <p:nvCxnSpPr>
            <p:cNvPr id="54" name="直線單箭頭接點 53"/>
            <p:cNvCxnSpPr/>
            <p:nvPr/>
          </p:nvCxnSpPr>
          <p:spPr>
            <a:xfrm flipV="1">
              <a:off x="5141641" y="3751079"/>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5" name="直線單箭頭接點 54"/>
          <p:cNvCxnSpPr/>
          <p:nvPr/>
        </p:nvCxnSpPr>
        <p:spPr>
          <a:xfrm flipV="1">
            <a:off x="5732408" y="3330379"/>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p:nvPr/>
        </p:nvCxnSpPr>
        <p:spPr>
          <a:xfrm>
            <a:off x="2120715" y="3948592"/>
            <a:ext cx="478958"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a:off x="3071136" y="3951367"/>
            <a:ext cx="478958"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4038182" y="3954142"/>
            <a:ext cx="478958"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a:off x="4988596" y="3956917"/>
            <a:ext cx="478958"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6477887" y="3662151"/>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43" name="矩形 42"/>
          <p:cNvSpPr/>
          <p:nvPr/>
        </p:nvSpPr>
        <p:spPr>
          <a:xfrm>
            <a:off x="6443070" y="2626083"/>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44" name="文字方塊 43"/>
          <p:cNvSpPr txBox="1"/>
          <p:nvPr/>
        </p:nvSpPr>
        <p:spPr>
          <a:xfrm>
            <a:off x="6348029" y="2729640"/>
            <a:ext cx="628650" cy="461665"/>
          </a:xfrm>
          <a:prstGeom prst="rect">
            <a:avLst/>
          </a:prstGeom>
          <a:noFill/>
        </p:spPr>
        <p:txBody>
          <a:bodyPr wrap="square" rtlCol="0">
            <a:spAutoFit/>
          </a:bodyPr>
          <a:lstStyle/>
          <a:p>
            <a:pPr algn="ctr"/>
            <a:r>
              <a:rPr lang="zh-CN" altLang="en-US" sz="2400" dirty="0"/>
              <a:t>。</a:t>
            </a:r>
            <a:endParaRPr lang="zh-TW" altLang="en-US" sz="2400" dirty="0"/>
          </a:p>
        </p:txBody>
      </p:sp>
      <p:cxnSp>
        <p:nvCxnSpPr>
          <p:cNvPr id="48" name="直線單箭頭接點 47"/>
          <p:cNvCxnSpPr/>
          <p:nvPr/>
        </p:nvCxnSpPr>
        <p:spPr>
          <a:xfrm flipV="1">
            <a:off x="6681040" y="3313681"/>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a:off x="5979577" y="3956917"/>
            <a:ext cx="478958"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手繪多邊形 6"/>
          <p:cNvSpPr/>
          <p:nvPr/>
        </p:nvSpPr>
        <p:spPr>
          <a:xfrm>
            <a:off x="3048000" y="2971800"/>
            <a:ext cx="742950" cy="1853860"/>
          </a:xfrm>
          <a:custGeom>
            <a:avLst/>
            <a:gdLst>
              <a:gd name="connsiteX0" fmla="*/ 0 w 742950"/>
              <a:gd name="connsiteY0" fmla="*/ 0 h 1853860"/>
              <a:gd name="connsiteX1" fmla="*/ 247650 w 742950"/>
              <a:gd name="connsiteY1" fmla="*/ 438150 h 1853860"/>
              <a:gd name="connsiteX2" fmla="*/ 285750 w 742950"/>
              <a:gd name="connsiteY2" fmla="*/ 1638300 h 1853860"/>
              <a:gd name="connsiteX3" fmla="*/ 552450 w 742950"/>
              <a:gd name="connsiteY3" fmla="*/ 1828800 h 1853860"/>
              <a:gd name="connsiteX4" fmla="*/ 742950 w 742950"/>
              <a:gd name="connsiteY4" fmla="*/ 1333500 h 185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1853860">
                <a:moveTo>
                  <a:pt x="0" y="0"/>
                </a:moveTo>
                <a:cubicBezTo>
                  <a:pt x="100012" y="82550"/>
                  <a:pt x="200025" y="165100"/>
                  <a:pt x="247650" y="438150"/>
                </a:cubicBezTo>
                <a:cubicBezTo>
                  <a:pt x="295275" y="711200"/>
                  <a:pt x="234950" y="1406525"/>
                  <a:pt x="285750" y="1638300"/>
                </a:cubicBezTo>
                <a:cubicBezTo>
                  <a:pt x="336550" y="1870075"/>
                  <a:pt x="476250" y="1879600"/>
                  <a:pt x="552450" y="1828800"/>
                </a:cubicBezTo>
                <a:cubicBezTo>
                  <a:pt x="628650" y="1778000"/>
                  <a:pt x="685800" y="1555750"/>
                  <a:pt x="742950" y="133350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手繪多邊形 88"/>
          <p:cNvSpPr/>
          <p:nvPr/>
        </p:nvSpPr>
        <p:spPr>
          <a:xfrm>
            <a:off x="4018078" y="2952762"/>
            <a:ext cx="742950" cy="1853860"/>
          </a:xfrm>
          <a:custGeom>
            <a:avLst/>
            <a:gdLst>
              <a:gd name="connsiteX0" fmla="*/ 0 w 742950"/>
              <a:gd name="connsiteY0" fmla="*/ 0 h 1853860"/>
              <a:gd name="connsiteX1" fmla="*/ 247650 w 742950"/>
              <a:gd name="connsiteY1" fmla="*/ 438150 h 1853860"/>
              <a:gd name="connsiteX2" fmla="*/ 285750 w 742950"/>
              <a:gd name="connsiteY2" fmla="*/ 1638300 h 1853860"/>
              <a:gd name="connsiteX3" fmla="*/ 552450 w 742950"/>
              <a:gd name="connsiteY3" fmla="*/ 1828800 h 1853860"/>
              <a:gd name="connsiteX4" fmla="*/ 742950 w 742950"/>
              <a:gd name="connsiteY4" fmla="*/ 1333500 h 185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1853860">
                <a:moveTo>
                  <a:pt x="0" y="0"/>
                </a:moveTo>
                <a:cubicBezTo>
                  <a:pt x="100012" y="82550"/>
                  <a:pt x="200025" y="165100"/>
                  <a:pt x="247650" y="438150"/>
                </a:cubicBezTo>
                <a:cubicBezTo>
                  <a:pt x="295275" y="711200"/>
                  <a:pt x="234950" y="1406525"/>
                  <a:pt x="285750" y="1638300"/>
                </a:cubicBezTo>
                <a:cubicBezTo>
                  <a:pt x="336550" y="1870075"/>
                  <a:pt x="476250" y="1879600"/>
                  <a:pt x="552450" y="1828800"/>
                </a:cubicBezTo>
                <a:cubicBezTo>
                  <a:pt x="628650" y="1778000"/>
                  <a:pt x="685800" y="1555750"/>
                  <a:pt x="742950" y="133350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手繪多邊形 89"/>
          <p:cNvSpPr/>
          <p:nvPr/>
        </p:nvSpPr>
        <p:spPr>
          <a:xfrm>
            <a:off x="4989458" y="2971800"/>
            <a:ext cx="742950" cy="1853860"/>
          </a:xfrm>
          <a:custGeom>
            <a:avLst/>
            <a:gdLst>
              <a:gd name="connsiteX0" fmla="*/ 0 w 742950"/>
              <a:gd name="connsiteY0" fmla="*/ 0 h 1853860"/>
              <a:gd name="connsiteX1" fmla="*/ 247650 w 742950"/>
              <a:gd name="connsiteY1" fmla="*/ 438150 h 1853860"/>
              <a:gd name="connsiteX2" fmla="*/ 285750 w 742950"/>
              <a:gd name="connsiteY2" fmla="*/ 1638300 h 1853860"/>
              <a:gd name="connsiteX3" fmla="*/ 552450 w 742950"/>
              <a:gd name="connsiteY3" fmla="*/ 1828800 h 1853860"/>
              <a:gd name="connsiteX4" fmla="*/ 742950 w 742950"/>
              <a:gd name="connsiteY4" fmla="*/ 1333500 h 185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1853860">
                <a:moveTo>
                  <a:pt x="0" y="0"/>
                </a:moveTo>
                <a:cubicBezTo>
                  <a:pt x="100012" y="82550"/>
                  <a:pt x="200025" y="165100"/>
                  <a:pt x="247650" y="438150"/>
                </a:cubicBezTo>
                <a:cubicBezTo>
                  <a:pt x="295275" y="711200"/>
                  <a:pt x="234950" y="1406525"/>
                  <a:pt x="285750" y="1638300"/>
                </a:cubicBezTo>
                <a:cubicBezTo>
                  <a:pt x="336550" y="1870075"/>
                  <a:pt x="476250" y="1879600"/>
                  <a:pt x="552450" y="1828800"/>
                </a:cubicBezTo>
                <a:cubicBezTo>
                  <a:pt x="628650" y="1778000"/>
                  <a:pt x="685800" y="1555750"/>
                  <a:pt x="742950" y="133350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手繪多邊形 90"/>
          <p:cNvSpPr/>
          <p:nvPr/>
        </p:nvSpPr>
        <p:spPr>
          <a:xfrm>
            <a:off x="5960924" y="2929420"/>
            <a:ext cx="742950" cy="1853860"/>
          </a:xfrm>
          <a:custGeom>
            <a:avLst/>
            <a:gdLst>
              <a:gd name="connsiteX0" fmla="*/ 0 w 742950"/>
              <a:gd name="connsiteY0" fmla="*/ 0 h 1853860"/>
              <a:gd name="connsiteX1" fmla="*/ 247650 w 742950"/>
              <a:gd name="connsiteY1" fmla="*/ 438150 h 1853860"/>
              <a:gd name="connsiteX2" fmla="*/ 285750 w 742950"/>
              <a:gd name="connsiteY2" fmla="*/ 1638300 h 1853860"/>
              <a:gd name="connsiteX3" fmla="*/ 552450 w 742950"/>
              <a:gd name="connsiteY3" fmla="*/ 1828800 h 1853860"/>
              <a:gd name="connsiteX4" fmla="*/ 742950 w 742950"/>
              <a:gd name="connsiteY4" fmla="*/ 1333500 h 185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1853860">
                <a:moveTo>
                  <a:pt x="0" y="0"/>
                </a:moveTo>
                <a:cubicBezTo>
                  <a:pt x="100012" y="82550"/>
                  <a:pt x="200025" y="165100"/>
                  <a:pt x="247650" y="438150"/>
                </a:cubicBezTo>
                <a:cubicBezTo>
                  <a:pt x="295275" y="711200"/>
                  <a:pt x="234950" y="1406525"/>
                  <a:pt x="285750" y="1638300"/>
                </a:cubicBezTo>
                <a:cubicBezTo>
                  <a:pt x="336550" y="1870075"/>
                  <a:pt x="476250" y="1879600"/>
                  <a:pt x="552450" y="1828800"/>
                </a:cubicBezTo>
                <a:cubicBezTo>
                  <a:pt x="628650" y="1778000"/>
                  <a:pt x="685800" y="1555750"/>
                  <a:pt x="742950" y="133350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p:cNvSpPr/>
          <p:nvPr/>
        </p:nvSpPr>
        <p:spPr>
          <a:xfrm>
            <a:off x="5791200" y="677636"/>
            <a:ext cx="2967479" cy="307777"/>
          </a:xfrm>
          <a:prstGeom prst="rect">
            <a:avLst/>
          </a:prstGeom>
        </p:spPr>
        <p:txBody>
          <a:bodyPr wrap="none">
            <a:spAutoFit/>
          </a:bodyPr>
          <a:lstStyle/>
          <a:p>
            <a:pPr latinLnBrk="1"/>
            <a:r>
              <a:rPr lang="zh-CN" altLang="en-US" sz="1400" b="1" dirty="0">
                <a:solidFill>
                  <a:srgbClr val="4F4F4F"/>
                </a:solidFill>
                <a:latin typeface="-apple-system"/>
              </a:rPr>
              <a:t>来源：李宏毅</a:t>
            </a:r>
            <a:r>
              <a:rPr lang="en-US" altLang="zh-CN" sz="1400" b="1" dirty="0">
                <a:solidFill>
                  <a:srgbClr val="4F4F4F"/>
                </a:solidFill>
                <a:latin typeface="-apple-system"/>
              </a:rPr>
              <a:t>《1</a:t>
            </a:r>
            <a:r>
              <a:rPr lang="zh-CN" altLang="en-US" sz="1400" b="1" dirty="0">
                <a:solidFill>
                  <a:srgbClr val="4F4F4F"/>
                </a:solidFill>
                <a:latin typeface="-apple-system"/>
              </a:rPr>
              <a:t>天搞懂深度学习</a:t>
            </a:r>
            <a:r>
              <a:rPr lang="en-US" altLang="zh-CN" sz="1400" b="1" dirty="0">
                <a:solidFill>
                  <a:srgbClr val="4F4F4F"/>
                </a:solidFill>
                <a:latin typeface="-apple-system"/>
              </a:rPr>
              <a:t>》</a:t>
            </a:r>
            <a:endParaRPr lang="zh-CN" altLang="en-US" sz="1400" b="1" i="0" dirty="0">
              <a:solidFill>
                <a:srgbClr val="4F4F4F"/>
              </a:solidFill>
              <a:effectLst/>
              <a:latin typeface="-apple-system"/>
            </a:endParaRPr>
          </a:p>
        </p:txBody>
      </p:sp>
    </p:spTree>
    <p:extLst>
      <p:ext uri="{BB962C8B-B14F-4D97-AF65-F5344CB8AC3E}">
        <p14:creationId xmlns:p14="http://schemas.microsoft.com/office/powerpoint/2010/main" val="265852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9" grpId="0" animBg="1"/>
      <p:bldP spid="42" grpId="0" animBg="1"/>
      <p:bldP spid="22" grpId="0"/>
      <p:bldP spid="47" grpId="0"/>
      <p:bldP spid="38" grpId="0" animBg="1"/>
      <p:bldP spid="43" grpId="0" animBg="1"/>
      <p:bldP spid="44" grpId="0"/>
      <p:bldP spid="7" grpId="0" animBg="1"/>
      <p:bldP spid="89" grpId="0" animBg="1"/>
      <p:bldP spid="90" grpId="0" animBg="1"/>
      <p:bldP spid="9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看图说话</a:t>
            </a:r>
          </a:p>
        </p:txBody>
      </p:sp>
      <p:pic>
        <p:nvPicPr>
          <p:cNvPr id="4" name="内容占位符 3"/>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457200" y="1941720"/>
            <a:ext cx="8229600" cy="3492085"/>
          </a:xfrm>
        </p:spPr>
      </p:pic>
    </p:spTree>
    <p:extLst>
      <p:ext uri="{BB962C8B-B14F-4D97-AF65-F5344CB8AC3E}">
        <p14:creationId xmlns:p14="http://schemas.microsoft.com/office/powerpoint/2010/main" val="39678826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看图说话</a:t>
            </a:r>
          </a:p>
        </p:txBody>
      </p:sp>
      <p:pic>
        <p:nvPicPr>
          <p:cNvPr id="5" name="内容占位符 4"/>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843026" y="1219200"/>
            <a:ext cx="7457948" cy="4937125"/>
          </a:xfrm>
        </p:spPr>
      </p:pic>
    </p:spTree>
    <p:extLst>
      <p:ext uri="{BB962C8B-B14F-4D97-AF65-F5344CB8AC3E}">
        <p14:creationId xmlns:p14="http://schemas.microsoft.com/office/powerpoint/2010/main" val="22697511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生成</a:t>
            </a:r>
            <a:r>
              <a:rPr lang="en-US" altLang="zh-CN"/>
              <a:t>LINUX</a:t>
            </a:r>
            <a:r>
              <a:rPr lang="zh-CN" altLang="en-US"/>
              <a:t>内核代码</a:t>
            </a:r>
          </a:p>
        </p:txBody>
      </p:sp>
      <p:pic>
        <p:nvPicPr>
          <p:cNvPr id="4" name="内容占位符 3"/>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1658215" y="1219200"/>
            <a:ext cx="5827570" cy="4937125"/>
          </a:xfrm>
        </p:spPr>
      </p:pic>
    </p:spTree>
    <p:extLst>
      <p:ext uri="{BB962C8B-B14F-4D97-AF65-F5344CB8AC3E}">
        <p14:creationId xmlns:p14="http://schemas.microsoft.com/office/powerpoint/2010/main" val="24735293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作诗</a:t>
            </a:r>
          </a:p>
        </p:txBody>
      </p:sp>
      <p:pic>
        <p:nvPicPr>
          <p:cNvPr id="4" name="内容占位符 3"/>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457200" y="2305483"/>
            <a:ext cx="8229600" cy="2764559"/>
          </a:xfrm>
        </p:spPr>
      </p:pic>
    </p:spTree>
    <p:extLst>
      <p:ext uri="{BB962C8B-B14F-4D97-AF65-F5344CB8AC3E}">
        <p14:creationId xmlns:p14="http://schemas.microsoft.com/office/powerpoint/2010/main" val="42223913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写字</a:t>
            </a:r>
          </a:p>
        </p:txBody>
      </p:sp>
      <p:sp>
        <p:nvSpPr>
          <p:cNvPr id="3" name="内容占位符 2"/>
          <p:cNvSpPr>
            <a:spLocks noGrp="1"/>
          </p:cNvSpPr>
          <p:nvPr>
            <p:ph sz="quarter" idx="1"/>
          </p:nvPr>
        </p:nvSpPr>
        <p:spPr/>
        <p:txBody>
          <a:bodyPr/>
          <a:lstStyle/>
          <a:p>
            <a:pPr lvl="1"/>
            <a:r>
              <a:rPr lang="zh-CN" altLang="en-US" dirty="0"/>
              <a:t>把一个字母的书写轨迹看作是一连串的点。一个字母的“写法”其实是每一个点相对于前一个点的偏移量，记为</a:t>
            </a:r>
            <a:r>
              <a:rPr lang="en-US" altLang="zh-CN" dirty="0"/>
              <a:t>(offset x, offset y)</a:t>
            </a:r>
            <a:r>
              <a:rPr lang="zh-CN" altLang="en-US" dirty="0"/>
              <a:t>。再增加一维取值为</a:t>
            </a:r>
            <a:r>
              <a:rPr lang="en-US" altLang="zh-CN" dirty="0"/>
              <a:t>0</a:t>
            </a:r>
            <a:r>
              <a:rPr lang="zh-CN" altLang="en-US" dirty="0"/>
              <a:t>或</a:t>
            </a:r>
            <a:r>
              <a:rPr lang="en-US" altLang="zh-CN" dirty="0"/>
              <a:t>1</a:t>
            </a:r>
            <a:r>
              <a:rPr lang="zh-CN" altLang="en-US" dirty="0"/>
              <a:t>来记录是否应该“提笔”。</a:t>
            </a:r>
          </a:p>
        </p:txBody>
      </p:sp>
      <p:pic>
        <p:nvPicPr>
          <p:cNvPr id="4"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95600"/>
            <a:ext cx="9144000" cy="3337560"/>
          </a:xfrm>
          <a:prstGeom prst="rect">
            <a:avLst/>
          </a:prstGeom>
        </p:spPr>
      </p:pic>
    </p:spTree>
    <p:extLst>
      <p:ext uri="{BB962C8B-B14F-4D97-AF65-F5344CB8AC3E}">
        <p14:creationId xmlns:p14="http://schemas.microsoft.com/office/powerpoint/2010/main" val="11385309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优化与正则化</a:t>
            </a:r>
          </a:p>
        </p:txBody>
      </p:sp>
      <p:sp>
        <p:nvSpPr>
          <p:cNvPr id="3" name="文本框 2"/>
          <p:cNvSpPr txBox="1"/>
          <p:nvPr/>
        </p:nvSpPr>
        <p:spPr>
          <a:xfrm>
            <a:off x="7848600" y="304800"/>
            <a:ext cx="646331" cy="369332"/>
          </a:xfrm>
          <a:prstGeom prst="rect">
            <a:avLst/>
          </a:prstGeom>
          <a:noFill/>
        </p:spPr>
        <p:txBody>
          <a:bodyPr wrap="none" rtlCol="0">
            <a:spAutoFit/>
          </a:bodyPr>
          <a:lstStyle/>
          <a:p>
            <a:r>
              <a:rPr lang="zh-CN" altLang="en-US" dirty="0">
                <a:hlinkClick r:id="rId2" action="ppaction://hlinksldjump"/>
              </a:rPr>
              <a:t>返回</a:t>
            </a:r>
            <a:endParaRPr lang="zh-CN" altLang="en-US" dirty="0"/>
          </a:p>
        </p:txBody>
      </p:sp>
    </p:spTree>
    <p:extLst>
      <p:ext uri="{BB962C8B-B14F-4D97-AF65-F5344CB8AC3E}">
        <p14:creationId xmlns:p14="http://schemas.microsoft.com/office/powerpoint/2010/main" val="1612465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机器学习概览</a:t>
            </a:r>
          </a:p>
        </p:txBody>
      </p:sp>
      <p:pic>
        <p:nvPicPr>
          <p:cNvPr id="3" name="图片 2"/>
          <p:cNvPicPr>
            <a:picLocks noChangeAspect="1"/>
          </p:cNvPicPr>
          <p:nvPr/>
        </p:nvPicPr>
        <p:blipFill>
          <a:blip r:embed="rId2"/>
          <a:stretch>
            <a:fillRect/>
          </a:stretch>
        </p:blipFill>
        <p:spPr>
          <a:xfrm>
            <a:off x="156635" y="2895600"/>
            <a:ext cx="8530165" cy="2667000"/>
          </a:xfrm>
          <a:prstGeom prst="rect">
            <a:avLst/>
          </a:prstGeom>
        </p:spPr>
      </p:pic>
      <p:sp>
        <p:nvSpPr>
          <p:cNvPr id="5" name="矩形 4"/>
          <p:cNvSpPr/>
          <p:nvPr/>
        </p:nvSpPr>
        <p:spPr>
          <a:xfrm>
            <a:off x="3398460" y="3505200"/>
            <a:ext cx="1519765" cy="830997"/>
          </a:xfrm>
          <a:prstGeom prst="rect">
            <a:avLst/>
          </a:prstGeom>
          <a:solidFill>
            <a:schemeClr val="bg1"/>
          </a:solidFill>
        </p:spPr>
        <p:txBody>
          <a:bodyPr wrap="square" rtlCol="0" anchor="ctr">
            <a:spAutoFit/>
          </a:bodyPr>
          <a:lstStyle/>
          <a:p>
            <a:pPr algn="ctr"/>
            <a:endParaRPr lang="en-US" altLang="zh-CN" sz="2400" dirty="0"/>
          </a:p>
          <a:p>
            <a:pPr algn="ctr"/>
            <a:endParaRPr lang="zh-CN" altLang="en-US" sz="2400" dirty="0"/>
          </a:p>
        </p:txBody>
      </p:sp>
      <p:sp>
        <p:nvSpPr>
          <p:cNvPr id="6" name="文本框 5"/>
          <p:cNvSpPr txBox="1"/>
          <p:nvPr/>
        </p:nvSpPr>
        <p:spPr>
          <a:xfrm>
            <a:off x="381000" y="5562600"/>
            <a:ext cx="1980029" cy="369332"/>
          </a:xfrm>
          <a:prstGeom prst="rect">
            <a:avLst/>
          </a:prstGeom>
          <a:noFill/>
        </p:spPr>
        <p:txBody>
          <a:bodyPr wrap="none" rtlCol="0">
            <a:spAutoFit/>
          </a:bodyPr>
          <a:lstStyle/>
          <a:p>
            <a:r>
              <a:rPr lang="zh-CN" altLang="en-US" dirty="0"/>
              <a:t>独立同分布 </a:t>
            </a:r>
            <a:r>
              <a:rPr lang="en-US" altLang="zh-CN" dirty="0"/>
              <a:t>p(</a:t>
            </a:r>
            <a:r>
              <a:rPr lang="en-US" altLang="zh-CN" dirty="0" err="1"/>
              <a:t>x,y</a:t>
            </a:r>
            <a:r>
              <a:rPr lang="en-US" altLang="zh-CN" dirty="0"/>
              <a:t>)</a:t>
            </a:r>
            <a:endParaRPr lang="zh-CN" altLang="en-US" dirty="0"/>
          </a:p>
        </p:txBody>
      </p:sp>
      <p:sp>
        <p:nvSpPr>
          <p:cNvPr id="4" name="矩形 3"/>
          <p:cNvSpPr/>
          <p:nvPr/>
        </p:nvSpPr>
        <p:spPr>
          <a:xfrm>
            <a:off x="149378" y="4299466"/>
            <a:ext cx="6251422" cy="1796534"/>
          </a:xfrm>
          <a:prstGeom prst="rect">
            <a:avLst/>
          </a:prstGeom>
          <a:solidFill>
            <a:schemeClr val="bg1"/>
          </a:solidFill>
        </p:spPr>
        <p:txBody>
          <a:bodyPr wrap="square" rtlCol="0" anchor="ctr">
            <a:spAutoFit/>
          </a:bodyPr>
          <a:lstStyle/>
          <a:p>
            <a:pPr algn="ctr"/>
            <a:endParaRPr lang="zh-CN" altLang="en-US" sz="2400" dirty="0"/>
          </a:p>
        </p:txBody>
      </p:sp>
    </p:spTree>
    <p:extLst>
      <p:ext uri="{BB962C8B-B14F-4D97-AF65-F5344CB8AC3E}">
        <p14:creationId xmlns:p14="http://schemas.microsoft.com/office/powerpoint/2010/main" val="14148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神经网络的参数学习</a:t>
            </a:r>
          </a:p>
        </p:txBody>
      </p:sp>
      <p:sp>
        <p:nvSpPr>
          <p:cNvPr id="3" name="内容占位符 2"/>
          <p:cNvSpPr>
            <a:spLocks noGrp="1"/>
          </p:cNvSpPr>
          <p:nvPr>
            <p:ph sz="quarter" idx="1"/>
          </p:nvPr>
        </p:nvSpPr>
        <p:spPr/>
        <p:txBody>
          <a:bodyPr/>
          <a:lstStyle/>
          <a:p>
            <a:r>
              <a:rPr lang="zh-CN" altLang="en-US" dirty="0"/>
              <a:t>非凸优化问题</a:t>
            </a:r>
            <a:endParaRPr lang="en-US" altLang="zh-CN" dirty="0"/>
          </a:p>
          <a:p>
            <a:pPr lvl="1"/>
            <a:r>
              <a:rPr lang="zh-CN" altLang="en-US" dirty="0"/>
              <a:t>参数初始化</a:t>
            </a:r>
            <a:endParaRPr lang="en-US" altLang="zh-CN" dirty="0"/>
          </a:p>
          <a:p>
            <a:pPr lvl="1"/>
            <a:r>
              <a:rPr lang="zh-CN" altLang="en-US" dirty="0"/>
              <a:t>逃离局部最优</a:t>
            </a:r>
            <a:endParaRPr lang="en-US" altLang="zh-CN" dirty="0"/>
          </a:p>
          <a:p>
            <a:endParaRPr lang="en-US" altLang="zh-CN" dirty="0"/>
          </a:p>
          <a:p>
            <a:r>
              <a:rPr lang="zh-CN" altLang="en-US" dirty="0"/>
              <a:t>高维的非凸优化</a:t>
            </a:r>
            <a:endParaRPr lang="en-US" altLang="zh-CN" dirty="0"/>
          </a:p>
          <a:p>
            <a:pPr lvl="1"/>
            <a:r>
              <a:rPr lang="zh-CN" altLang="en-US" dirty="0"/>
              <a:t>鞍点</a:t>
            </a:r>
            <a:endParaRPr lang="en-US" altLang="zh-CN" dirty="0"/>
          </a:p>
          <a:p>
            <a:pPr lvl="1"/>
            <a:r>
              <a:rPr lang="zh-CN" altLang="en-US" dirty="0"/>
              <a:t>平摊底部</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76800" y="3646722"/>
            <a:ext cx="3185115" cy="2689885"/>
          </a:xfrm>
          <a:prstGeom prst="rect">
            <a:avLst/>
          </a:prstGeom>
        </p:spPr>
      </p:pic>
      <p:pic>
        <p:nvPicPr>
          <p:cNvPr id="5" name="图片 4" descr="屏幕剪辑"/>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219200"/>
            <a:ext cx="3183523" cy="2302369"/>
          </a:xfrm>
          <a:prstGeom prst="rect">
            <a:avLst/>
          </a:prstGeom>
        </p:spPr>
      </p:pic>
    </p:spTree>
    <p:extLst>
      <p:ext uri="{BB962C8B-B14F-4D97-AF65-F5344CB8AC3E}">
        <p14:creationId xmlns:p14="http://schemas.microsoft.com/office/powerpoint/2010/main" val="31613358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随机梯度下降</a:t>
            </a:r>
          </a:p>
        </p:txBody>
      </p:sp>
      <p:pic>
        <p:nvPicPr>
          <p:cNvPr id="3" name="图片 2" descr="屏幕剪辑"/>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1371600"/>
            <a:ext cx="8683524" cy="3535223"/>
          </a:xfrm>
          <a:prstGeom prst="rect">
            <a:avLst/>
          </a:prstGeom>
        </p:spPr>
      </p:pic>
      <p:sp>
        <p:nvSpPr>
          <p:cNvPr id="4" name="矩形 3"/>
          <p:cNvSpPr/>
          <p:nvPr/>
        </p:nvSpPr>
        <p:spPr>
          <a:xfrm>
            <a:off x="1447800" y="4934037"/>
            <a:ext cx="6858000" cy="369332"/>
          </a:xfrm>
          <a:prstGeom prst="rect">
            <a:avLst/>
          </a:prstGeom>
        </p:spPr>
        <p:txBody>
          <a:bodyPr wrap="square">
            <a:spAutoFit/>
          </a:bodyPr>
          <a:lstStyle/>
          <a:p>
            <a:r>
              <a:rPr lang="zh-CN" altLang="en-US" dirty="0"/>
              <a:t> 小批量梯度下降中，每次选取样本数量对损失下降的影响。</a:t>
            </a:r>
          </a:p>
        </p:txBody>
      </p:sp>
      <p:pic>
        <p:nvPicPr>
          <p:cNvPr id="6" name="图片 5"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5410200"/>
            <a:ext cx="2705171" cy="854551"/>
          </a:xfrm>
          <a:prstGeom prst="rect">
            <a:avLst/>
          </a:prstGeom>
        </p:spPr>
      </p:pic>
    </p:spTree>
    <p:extLst>
      <p:ext uri="{BB962C8B-B14F-4D97-AF65-F5344CB8AC3E}">
        <p14:creationId xmlns:p14="http://schemas.microsoft.com/office/powerpoint/2010/main" val="36859347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如何改进？</a:t>
            </a:r>
          </a:p>
        </p:txBody>
      </p:sp>
      <p:sp>
        <p:nvSpPr>
          <p:cNvPr id="3" name="内容占位符 2"/>
          <p:cNvSpPr>
            <a:spLocks noGrp="1"/>
          </p:cNvSpPr>
          <p:nvPr>
            <p:ph sz="quarter" idx="1"/>
          </p:nvPr>
        </p:nvSpPr>
        <p:spPr/>
        <p:txBody>
          <a:bodyPr/>
          <a:lstStyle/>
          <a:p>
            <a:r>
              <a:rPr lang="zh-CN" altLang="en-US" dirty="0"/>
              <a:t>标准的（小批量）梯度下降</a:t>
            </a:r>
            <a:endParaRPr lang="en-US" altLang="zh-CN" dirty="0"/>
          </a:p>
          <a:p>
            <a:r>
              <a:rPr lang="zh-CN" altLang="en-US" dirty="0"/>
              <a:t>学习率</a:t>
            </a:r>
            <a:endParaRPr lang="en-US" altLang="zh-CN" dirty="0"/>
          </a:p>
          <a:p>
            <a:pPr lvl="1"/>
            <a:r>
              <a:rPr lang="zh-CN" altLang="en-US" dirty="0"/>
              <a:t>学习率衰减</a:t>
            </a:r>
            <a:endParaRPr lang="en-US" altLang="zh-CN" dirty="0"/>
          </a:p>
          <a:p>
            <a:pPr lvl="1"/>
            <a:r>
              <a:rPr lang="en-US" altLang="zh-CN" dirty="0" err="1"/>
              <a:t>Adagrad</a:t>
            </a:r>
            <a:endParaRPr lang="en-US" altLang="zh-CN" dirty="0"/>
          </a:p>
          <a:p>
            <a:pPr lvl="1"/>
            <a:r>
              <a:rPr lang="en-US" altLang="zh-CN" dirty="0" err="1"/>
              <a:t>Adadelta</a:t>
            </a:r>
            <a:endParaRPr lang="en-US" altLang="zh-CN" dirty="0"/>
          </a:p>
          <a:p>
            <a:pPr lvl="1"/>
            <a:r>
              <a:rPr lang="en-US" altLang="zh-CN" dirty="0" err="1"/>
              <a:t>RMSprop</a:t>
            </a:r>
            <a:endParaRPr lang="en-US" altLang="zh-CN" dirty="0"/>
          </a:p>
          <a:p>
            <a:r>
              <a:rPr lang="zh-CN" altLang="en-US" dirty="0"/>
              <a:t>梯度</a:t>
            </a:r>
            <a:endParaRPr lang="en-US" altLang="zh-CN" dirty="0"/>
          </a:p>
          <a:p>
            <a:pPr lvl="1"/>
            <a:r>
              <a:rPr lang="en-US" altLang="zh-CN" dirty="0"/>
              <a:t>Momentum</a:t>
            </a:r>
          </a:p>
          <a:p>
            <a:pPr lvl="2"/>
            <a:r>
              <a:rPr lang="zh-CN" altLang="en-US" sz="2000" dirty="0"/>
              <a:t>计算负梯度的“加权移动平均”作为参数的更新方向</a:t>
            </a:r>
            <a:endParaRPr lang="en-US" altLang="zh-CN" dirty="0"/>
          </a:p>
          <a:p>
            <a:pPr lvl="1"/>
            <a:r>
              <a:rPr lang="en-US" altLang="zh-CN" dirty="0" err="1"/>
              <a:t>Nesterov</a:t>
            </a:r>
            <a:r>
              <a:rPr lang="en-US" altLang="zh-CN" dirty="0"/>
              <a:t> accelerated gradient</a:t>
            </a:r>
          </a:p>
          <a:p>
            <a:pPr lvl="1"/>
            <a:r>
              <a:rPr lang="zh-CN" altLang="en-US" dirty="0"/>
              <a:t>梯度截断</a:t>
            </a:r>
            <a:endParaRPr lang="en-US" altLang="zh-CN" dirty="0"/>
          </a:p>
        </p:txBody>
      </p:sp>
      <p:sp>
        <p:nvSpPr>
          <p:cNvPr id="4" name="矩形 3"/>
          <p:cNvSpPr/>
          <p:nvPr/>
        </p:nvSpPr>
        <p:spPr>
          <a:xfrm>
            <a:off x="3429000" y="188893"/>
            <a:ext cx="5181600" cy="954107"/>
          </a:xfrm>
          <a:prstGeom prst="rect">
            <a:avLst/>
          </a:prstGeom>
        </p:spPr>
        <p:txBody>
          <a:bodyPr wrap="square">
            <a:spAutoFit/>
          </a:bodyPr>
          <a:lstStyle/>
          <a:p>
            <a:r>
              <a:rPr lang="en-US" altLang="zh-CN" sz="1400" dirty="0"/>
              <a:t>Reference:</a:t>
            </a:r>
          </a:p>
          <a:p>
            <a:pPr marL="342900" indent="-342900">
              <a:buFont typeface="+mj-lt"/>
              <a:buAutoNum type="arabicPeriod"/>
            </a:pPr>
            <a:r>
              <a:rPr lang="en-US" altLang="zh-CN" sz="1400" dirty="0">
                <a:hlinkClick r:id="rId3"/>
              </a:rPr>
              <a:t>An overview of gradient descent optimization algorithms</a:t>
            </a:r>
            <a:endParaRPr lang="en-US" altLang="zh-CN" sz="1400" dirty="0">
              <a:hlinkClick r:id="rId4"/>
            </a:endParaRPr>
          </a:p>
          <a:p>
            <a:pPr marL="342900" indent="-342900">
              <a:buFont typeface="+mj-lt"/>
              <a:buAutoNum type="arabicPeriod"/>
            </a:pPr>
            <a:r>
              <a:rPr lang="en-US" altLang="zh-CN" sz="1400" dirty="0">
                <a:hlinkClick r:id="rId4"/>
              </a:rPr>
              <a:t>Optimizing the Gradient Descent</a:t>
            </a:r>
            <a:endParaRPr lang="en-US" altLang="zh-CN" sz="1400" dirty="0"/>
          </a:p>
          <a:p>
            <a:endParaRPr lang="zh-CN" altLang="en-US" sz="1400" dirty="0"/>
          </a:p>
        </p:txBody>
      </p:sp>
      <p:sp>
        <p:nvSpPr>
          <p:cNvPr id="5" name="矩形 4"/>
          <p:cNvSpPr/>
          <p:nvPr/>
        </p:nvSpPr>
        <p:spPr>
          <a:xfrm>
            <a:off x="6462529" y="4275389"/>
            <a:ext cx="2467342" cy="369332"/>
          </a:xfrm>
          <a:prstGeom prst="rect">
            <a:avLst/>
          </a:prstGeom>
        </p:spPr>
        <p:txBody>
          <a:bodyPr wrap="none">
            <a:spAutoFit/>
          </a:bodyPr>
          <a:lstStyle/>
          <a:p>
            <a:r>
              <a:rPr lang="en-US" altLang="zh-CN" dirty="0">
                <a:solidFill>
                  <a:srgbClr val="FF0000"/>
                </a:solidFill>
              </a:rPr>
              <a:t>Adam is better choice!</a:t>
            </a:r>
            <a:endParaRPr lang="zh-CN" altLang="en-US" dirty="0">
              <a:solidFill>
                <a:srgbClr val="FF0000"/>
              </a:solidFill>
            </a:endParaRPr>
          </a:p>
        </p:txBody>
      </p:sp>
      <p:pic>
        <p:nvPicPr>
          <p:cNvPr id="6" name="图片 5"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2445988"/>
            <a:ext cx="2985457" cy="681785"/>
          </a:xfrm>
          <a:prstGeom prst="rect">
            <a:avLst/>
          </a:prstGeom>
        </p:spPr>
      </p:pic>
      <p:pic>
        <p:nvPicPr>
          <p:cNvPr id="7" name="图片 6"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1129" y="4066896"/>
            <a:ext cx="2895600" cy="730363"/>
          </a:xfrm>
          <a:prstGeom prst="rect">
            <a:avLst/>
          </a:prstGeom>
        </p:spPr>
      </p:pic>
      <p:sp>
        <p:nvSpPr>
          <p:cNvPr id="8" name="矩形 7"/>
          <p:cNvSpPr/>
          <p:nvPr/>
        </p:nvSpPr>
        <p:spPr>
          <a:xfrm>
            <a:off x="6866214" y="3559018"/>
            <a:ext cx="1524000" cy="369332"/>
          </a:xfrm>
          <a:prstGeom prst="rect">
            <a:avLst/>
          </a:prstGeom>
        </p:spPr>
        <p:txBody>
          <a:bodyPr wrap="square">
            <a:spAutoFit/>
          </a:bodyPr>
          <a:lstStyle/>
          <a:p>
            <a:pPr lvl="1"/>
            <a:r>
              <a:rPr lang="en-US" altLang="zh-CN" dirty="0"/>
              <a:t>Adam</a:t>
            </a:r>
          </a:p>
        </p:txBody>
      </p:sp>
      <p:cxnSp>
        <p:nvCxnSpPr>
          <p:cNvPr id="10" name="直接箭头连接符 9"/>
          <p:cNvCxnSpPr>
            <a:stCxn id="6" idx="3"/>
          </p:cNvCxnSpPr>
          <p:nvPr/>
        </p:nvCxnSpPr>
        <p:spPr>
          <a:xfrm>
            <a:off x="5957257" y="2786881"/>
            <a:ext cx="876300" cy="753087"/>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直接箭头连接符 10"/>
          <p:cNvCxnSpPr>
            <a:stCxn id="7" idx="3"/>
          </p:cNvCxnSpPr>
          <p:nvPr/>
        </p:nvCxnSpPr>
        <p:spPr>
          <a:xfrm flipV="1">
            <a:off x="5776729" y="3863194"/>
            <a:ext cx="1056828" cy="568884"/>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矩形 15"/>
          <p:cNvSpPr/>
          <p:nvPr/>
        </p:nvSpPr>
        <p:spPr>
          <a:xfrm>
            <a:off x="7363861" y="1840468"/>
            <a:ext cx="1107996" cy="369332"/>
          </a:xfrm>
          <a:prstGeom prst="rect">
            <a:avLst/>
          </a:prstGeom>
        </p:spPr>
        <p:txBody>
          <a:bodyPr wrap="none">
            <a:spAutoFit/>
          </a:bodyPr>
          <a:lstStyle/>
          <a:p>
            <a:r>
              <a:rPr lang="zh-CN" altLang="en-US" dirty="0">
                <a:solidFill>
                  <a:srgbClr val="FF0000"/>
                </a:solidFill>
              </a:rPr>
              <a:t>梯度方向</a:t>
            </a:r>
          </a:p>
        </p:txBody>
      </p:sp>
      <p:sp>
        <p:nvSpPr>
          <p:cNvPr id="17" name="矩形 16"/>
          <p:cNvSpPr/>
          <p:nvPr/>
        </p:nvSpPr>
        <p:spPr>
          <a:xfrm>
            <a:off x="5263897" y="1809329"/>
            <a:ext cx="1569660" cy="369332"/>
          </a:xfrm>
          <a:prstGeom prst="rect">
            <a:avLst/>
          </a:prstGeom>
        </p:spPr>
        <p:txBody>
          <a:bodyPr wrap="none">
            <a:spAutoFit/>
          </a:bodyPr>
          <a:lstStyle/>
          <a:p>
            <a:r>
              <a:rPr lang="zh-CN" altLang="en-US" dirty="0">
                <a:solidFill>
                  <a:srgbClr val="FF0000"/>
                </a:solidFill>
              </a:rPr>
              <a:t>实际更新方向</a:t>
            </a:r>
          </a:p>
        </p:txBody>
      </p:sp>
      <p:pic>
        <p:nvPicPr>
          <p:cNvPr id="18" name="图片 17" descr="屏幕剪辑"/>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2822" y="1281454"/>
            <a:ext cx="1790771" cy="565696"/>
          </a:xfrm>
          <a:prstGeom prst="rect">
            <a:avLst/>
          </a:prstGeom>
        </p:spPr>
      </p:pic>
    </p:spTree>
    <p:extLst>
      <p:ext uri="{BB962C8B-B14F-4D97-AF65-F5344CB8AC3E}">
        <p14:creationId xmlns:p14="http://schemas.microsoft.com/office/powerpoint/2010/main" val="32859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优化</a:t>
            </a:r>
          </a:p>
        </p:txBody>
      </p:sp>
      <p:pic>
        <p:nvPicPr>
          <p:cNvPr id="1026" name="Picture 2" descr="https://cdn-images-1.medium.com/max/720/1*SjtKOauOXFVjWRR7iCtHiA.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626914" y="2005532"/>
            <a:ext cx="4346576" cy="33650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images-1.medium.com/max/720/1*XVFmo9NxLnwDr3SxzKy-rA.gif"/>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170510" y="2085657"/>
            <a:ext cx="4139588" cy="3204843"/>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6796658" y="5638800"/>
            <a:ext cx="646331" cy="369332"/>
          </a:xfrm>
          <a:prstGeom prst="rect">
            <a:avLst/>
          </a:prstGeom>
          <a:noFill/>
        </p:spPr>
        <p:txBody>
          <a:bodyPr wrap="none" rtlCol="0">
            <a:spAutoFit/>
          </a:bodyPr>
          <a:lstStyle/>
          <a:p>
            <a:r>
              <a:rPr lang="zh-CN" altLang="en-US" dirty="0"/>
              <a:t>鞍点</a:t>
            </a:r>
          </a:p>
        </p:txBody>
      </p:sp>
    </p:spTree>
    <p:extLst>
      <p:ext uri="{BB962C8B-B14F-4D97-AF65-F5344CB8AC3E}">
        <p14:creationId xmlns:p14="http://schemas.microsoft.com/office/powerpoint/2010/main" val="22453232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超参数优化</a:t>
            </a:r>
          </a:p>
        </p:txBody>
      </p:sp>
      <p:sp>
        <p:nvSpPr>
          <p:cNvPr id="3" name="内容占位符 2"/>
          <p:cNvSpPr>
            <a:spLocks noGrp="1"/>
          </p:cNvSpPr>
          <p:nvPr>
            <p:ph sz="quarter" idx="1"/>
          </p:nvPr>
        </p:nvSpPr>
        <p:spPr/>
        <p:txBody>
          <a:bodyPr/>
          <a:lstStyle/>
          <a:p>
            <a:r>
              <a:rPr lang="zh-CN" altLang="en-US" dirty="0"/>
              <a:t>超参数</a:t>
            </a:r>
            <a:endParaRPr lang="en-US" altLang="zh-CN" dirty="0"/>
          </a:p>
          <a:p>
            <a:pPr lvl="1"/>
            <a:r>
              <a:rPr lang="zh-CN" altLang="en-US" dirty="0"/>
              <a:t>层数</a:t>
            </a:r>
          </a:p>
          <a:p>
            <a:pPr lvl="1"/>
            <a:r>
              <a:rPr lang="zh-CN" altLang="en-US" dirty="0"/>
              <a:t>每层神经元个数</a:t>
            </a:r>
          </a:p>
          <a:p>
            <a:pPr lvl="1"/>
            <a:r>
              <a:rPr lang="zh-CN" altLang="en-US" dirty="0"/>
              <a:t>激活函数</a:t>
            </a:r>
          </a:p>
          <a:p>
            <a:pPr lvl="1"/>
            <a:r>
              <a:rPr lang="zh-CN" altLang="en-US" dirty="0"/>
              <a:t>学习率（以及动态调整算法）</a:t>
            </a:r>
          </a:p>
          <a:p>
            <a:pPr lvl="1"/>
            <a:r>
              <a:rPr lang="zh-CN" altLang="en-US" dirty="0"/>
              <a:t>正则化系数</a:t>
            </a:r>
          </a:p>
          <a:p>
            <a:pPr lvl="1"/>
            <a:r>
              <a:rPr lang="en-US" altLang="zh-CN" dirty="0"/>
              <a:t>mini-batch </a:t>
            </a:r>
            <a:r>
              <a:rPr lang="zh-CN" altLang="en-US" dirty="0"/>
              <a:t>大小</a:t>
            </a:r>
          </a:p>
        </p:txBody>
      </p:sp>
      <p:sp>
        <p:nvSpPr>
          <p:cNvPr id="5" name="内容占位符 4"/>
          <p:cNvSpPr>
            <a:spLocks noGrp="1"/>
          </p:cNvSpPr>
          <p:nvPr>
            <p:ph sz="quarter" idx="2"/>
          </p:nvPr>
        </p:nvSpPr>
        <p:spPr/>
        <p:txBody>
          <a:bodyPr/>
          <a:lstStyle/>
          <a:p>
            <a:r>
              <a:rPr lang="zh-CN" altLang="en-US" dirty="0">
                <a:solidFill>
                  <a:srgbClr val="FF0000"/>
                </a:solidFill>
              </a:rPr>
              <a:t>优化方法</a:t>
            </a:r>
            <a:endParaRPr lang="en-US" altLang="zh-CN" dirty="0">
              <a:solidFill>
                <a:srgbClr val="FF0000"/>
              </a:solidFill>
            </a:endParaRPr>
          </a:p>
          <a:p>
            <a:pPr lvl="1"/>
            <a:r>
              <a:rPr lang="zh-CN" altLang="en-US" dirty="0">
                <a:solidFill>
                  <a:srgbClr val="FF0000"/>
                </a:solidFill>
              </a:rPr>
              <a:t>网格搜索</a:t>
            </a:r>
            <a:endParaRPr lang="en-US" altLang="zh-CN" dirty="0">
              <a:solidFill>
                <a:srgbClr val="FF0000"/>
              </a:solidFill>
            </a:endParaRPr>
          </a:p>
          <a:p>
            <a:pPr lvl="1"/>
            <a:r>
              <a:rPr lang="zh-CN" altLang="en-US" dirty="0">
                <a:solidFill>
                  <a:srgbClr val="FF0000"/>
                </a:solidFill>
              </a:rPr>
              <a:t>随机搜索</a:t>
            </a:r>
            <a:endParaRPr lang="en-US" altLang="zh-CN" dirty="0">
              <a:solidFill>
                <a:srgbClr val="FF0000"/>
              </a:solidFill>
            </a:endParaRPr>
          </a:p>
          <a:p>
            <a:pPr lvl="1"/>
            <a:r>
              <a:rPr lang="zh-CN" altLang="en-US" dirty="0">
                <a:solidFill>
                  <a:srgbClr val="FF0000"/>
                </a:solidFill>
              </a:rPr>
              <a:t>贝叶斯优化</a:t>
            </a:r>
            <a:endParaRPr lang="en-US" altLang="zh-CN" dirty="0">
              <a:solidFill>
                <a:srgbClr val="FF0000"/>
              </a:solidFill>
            </a:endParaRPr>
          </a:p>
          <a:p>
            <a:pPr lvl="1"/>
            <a:r>
              <a:rPr lang="zh-CN" altLang="en-US" dirty="0">
                <a:solidFill>
                  <a:srgbClr val="FF0000"/>
                </a:solidFill>
              </a:rPr>
              <a:t>动态资源分配</a:t>
            </a:r>
            <a:endParaRPr lang="en-US" altLang="zh-CN" dirty="0">
              <a:solidFill>
                <a:srgbClr val="FF0000"/>
              </a:solidFill>
            </a:endParaRPr>
          </a:p>
          <a:p>
            <a:pPr lvl="1"/>
            <a:r>
              <a:rPr lang="zh-CN" altLang="en-US" dirty="0">
                <a:solidFill>
                  <a:srgbClr val="FF0000"/>
                </a:solidFill>
              </a:rPr>
              <a:t>神经架构搜索</a:t>
            </a:r>
          </a:p>
          <a:p>
            <a:endParaRPr lang="zh-CN" altLang="en-US" dirty="0"/>
          </a:p>
        </p:txBody>
      </p:sp>
    </p:spTree>
    <p:extLst>
      <p:ext uri="{BB962C8B-B14F-4D97-AF65-F5344CB8AC3E}">
        <p14:creationId xmlns:p14="http://schemas.microsoft.com/office/powerpoint/2010/main" val="39498275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重新思考泛化性</a:t>
            </a:r>
          </a:p>
        </p:txBody>
      </p:sp>
      <p:sp>
        <p:nvSpPr>
          <p:cNvPr id="4" name="内容占位符 3"/>
          <p:cNvSpPr>
            <a:spLocks noGrp="1"/>
          </p:cNvSpPr>
          <p:nvPr>
            <p:ph sz="quarter" idx="1"/>
          </p:nvPr>
        </p:nvSpPr>
        <p:spPr>
          <a:xfrm>
            <a:off x="457200" y="1219200"/>
            <a:ext cx="3124200" cy="4937760"/>
          </a:xfrm>
        </p:spPr>
        <p:txBody>
          <a:bodyPr/>
          <a:lstStyle/>
          <a:p>
            <a:r>
              <a:rPr lang="zh-CN" altLang="en-US" dirty="0"/>
              <a:t>神经网络</a:t>
            </a:r>
            <a:endParaRPr lang="en-US" altLang="zh-CN" dirty="0"/>
          </a:p>
          <a:p>
            <a:pPr lvl="1"/>
            <a:r>
              <a:rPr lang="zh-CN" altLang="en-US" dirty="0"/>
              <a:t>过度参数化</a:t>
            </a:r>
            <a:endParaRPr lang="en-US" altLang="zh-CN" dirty="0"/>
          </a:p>
          <a:p>
            <a:pPr lvl="1"/>
            <a:r>
              <a:rPr lang="zh-CN" altLang="en-US" dirty="0"/>
              <a:t>拟合能力强</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553" y="1236018"/>
            <a:ext cx="4592347" cy="4648200"/>
          </a:xfrm>
          <a:prstGeom prst="rect">
            <a:avLst/>
          </a:prstGeom>
        </p:spPr>
      </p:pic>
      <p:sp>
        <p:nvSpPr>
          <p:cNvPr id="6" name="下箭头 5"/>
          <p:cNvSpPr/>
          <p:nvPr/>
        </p:nvSpPr>
        <p:spPr>
          <a:xfrm>
            <a:off x="1600200" y="2971800"/>
            <a:ext cx="533400" cy="609600"/>
          </a:xfrm>
          <a:prstGeom prst="downArrow">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endParaRPr lang="zh-CN" altLang="en-US" sz="2400" dirty="0"/>
          </a:p>
        </p:txBody>
      </p:sp>
      <p:sp>
        <p:nvSpPr>
          <p:cNvPr id="7" name="文本框 6"/>
          <p:cNvSpPr txBox="1"/>
          <p:nvPr/>
        </p:nvSpPr>
        <p:spPr>
          <a:xfrm>
            <a:off x="990600" y="4038600"/>
            <a:ext cx="1620957" cy="523220"/>
          </a:xfrm>
          <a:prstGeom prst="rect">
            <a:avLst/>
          </a:prstGeom>
          <a:noFill/>
        </p:spPr>
        <p:txBody>
          <a:bodyPr wrap="none" rtlCol="0">
            <a:spAutoFit/>
          </a:bodyPr>
          <a:lstStyle/>
          <a:p>
            <a:r>
              <a:rPr lang="zh-CN" altLang="en-US" sz="2800" dirty="0"/>
              <a:t>泛化性差</a:t>
            </a:r>
          </a:p>
        </p:txBody>
      </p:sp>
      <p:cxnSp>
        <p:nvCxnSpPr>
          <p:cNvPr id="9" name="直接连接符 8"/>
          <p:cNvCxnSpPr/>
          <p:nvPr/>
        </p:nvCxnSpPr>
        <p:spPr>
          <a:xfrm>
            <a:off x="1295400" y="3771900"/>
            <a:ext cx="1066800" cy="10287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直接连接符 10"/>
          <p:cNvCxnSpPr/>
          <p:nvPr/>
        </p:nvCxnSpPr>
        <p:spPr>
          <a:xfrm flipH="1">
            <a:off x="1219200" y="3688080"/>
            <a:ext cx="1143000" cy="1188720"/>
          </a:xfrm>
          <a:prstGeom prst="line">
            <a:avLst/>
          </a:prstGeom>
        </p:spPr>
        <p:style>
          <a:lnRef idx="3">
            <a:schemeClr val="accent2"/>
          </a:lnRef>
          <a:fillRef idx="0">
            <a:schemeClr val="accent2"/>
          </a:fillRef>
          <a:effectRef idx="2">
            <a:schemeClr val="accent2"/>
          </a:effectRef>
          <a:fontRef idx="minor">
            <a:schemeClr val="tx1"/>
          </a:fontRef>
        </p:style>
      </p:cxnSp>
      <p:sp>
        <p:nvSpPr>
          <p:cNvPr id="13" name="矩形 12"/>
          <p:cNvSpPr/>
          <p:nvPr/>
        </p:nvSpPr>
        <p:spPr>
          <a:xfrm>
            <a:off x="533400" y="5901035"/>
            <a:ext cx="8153400" cy="461665"/>
          </a:xfrm>
          <a:prstGeom prst="rect">
            <a:avLst/>
          </a:prstGeom>
        </p:spPr>
        <p:txBody>
          <a:bodyPr wrap="square">
            <a:spAutoFit/>
          </a:bodyPr>
          <a:lstStyle/>
          <a:p>
            <a:r>
              <a:rPr lang="en-US" altLang="zh-CN" sz="1200" dirty="0"/>
              <a:t>Zhang C, </a:t>
            </a:r>
            <a:r>
              <a:rPr lang="en-US" altLang="zh-CN" sz="1200" dirty="0" err="1"/>
              <a:t>Bengio</a:t>
            </a:r>
            <a:r>
              <a:rPr lang="en-US" altLang="zh-CN" sz="1200" dirty="0"/>
              <a:t> S, </a:t>
            </a:r>
            <a:r>
              <a:rPr lang="en-US" altLang="zh-CN" sz="1200" dirty="0" err="1"/>
              <a:t>Hardt</a:t>
            </a:r>
            <a:r>
              <a:rPr lang="en-US" altLang="zh-CN" sz="1200" dirty="0"/>
              <a:t> M, et al. Understanding deep learning requires rethinking generalization[J]. </a:t>
            </a:r>
            <a:r>
              <a:rPr lang="en-US" altLang="zh-CN" sz="1200" dirty="0" err="1"/>
              <a:t>arXiv</a:t>
            </a:r>
            <a:r>
              <a:rPr lang="en-US" altLang="zh-CN" sz="1200" dirty="0"/>
              <a:t> preprint arXiv:1611.03530, 2016.</a:t>
            </a:r>
            <a:endParaRPr lang="zh-CN" altLang="en-US" sz="1200" dirty="0"/>
          </a:p>
        </p:txBody>
      </p:sp>
    </p:spTree>
    <p:extLst>
      <p:ext uri="{BB962C8B-B14F-4D97-AF65-F5344CB8AC3E}">
        <p14:creationId xmlns:p14="http://schemas.microsoft.com/office/powerpoint/2010/main" val="9914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正则化（</a:t>
            </a:r>
            <a:r>
              <a:rPr lang="en-US" altLang="zh-CN" dirty="0"/>
              <a:t>regularization</a:t>
            </a:r>
            <a:r>
              <a:rPr lang="zh-CN" altLang="en-US" dirty="0"/>
              <a:t>）</a:t>
            </a:r>
          </a:p>
        </p:txBody>
      </p:sp>
      <p:graphicFrame>
        <p:nvGraphicFramePr>
          <p:cNvPr id="5" name="内容占位符 4"/>
          <p:cNvGraphicFramePr>
            <a:graphicFrameLocks noGrp="1"/>
          </p:cNvGraphicFramePr>
          <p:nvPr>
            <p:ph sz="quarter" idx="1"/>
            <p:extLst/>
          </p:nvPr>
        </p:nvGraphicFramePr>
        <p:xfrm>
          <a:off x="1143000" y="1066800"/>
          <a:ext cx="6705600" cy="198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âl2 regularizationâçå¾çæç´¢ç»æ"/>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5800" y="3544517"/>
            <a:ext cx="3481828" cy="266456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descr="屏幕剪辑"/>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81403" y="3657600"/>
            <a:ext cx="3048197" cy="2469678"/>
          </a:xfrm>
          <a:prstGeom prst="rect">
            <a:avLst/>
          </a:prstGeom>
        </p:spPr>
      </p:pic>
      <p:sp>
        <p:nvSpPr>
          <p:cNvPr id="2" name="文本框 1"/>
          <p:cNvSpPr txBox="1"/>
          <p:nvPr/>
        </p:nvSpPr>
        <p:spPr>
          <a:xfrm>
            <a:off x="1620640" y="2971800"/>
            <a:ext cx="2133918" cy="338554"/>
          </a:xfrm>
          <a:prstGeom prst="rect">
            <a:avLst/>
          </a:prstGeom>
          <a:noFill/>
        </p:spPr>
        <p:txBody>
          <a:bodyPr wrap="none" rtlCol="0">
            <a:spAutoFit/>
          </a:bodyPr>
          <a:lstStyle/>
          <a:p>
            <a:pPr algn="ctr"/>
            <a:r>
              <a:rPr lang="en-US" altLang="zh-CN" sz="1600" dirty="0">
                <a:solidFill>
                  <a:srgbClr val="FF0000"/>
                </a:solidFill>
              </a:rPr>
              <a:t>L1/L2</a:t>
            </a:r>
            <a:r>
              <a:rPr lang="zh-CN" altLang="en-US" sz="1600" dirty="0">
                <a:solidFill>
                  <a:srgbClr val="FF0000"/>
                </a:solidFill>
              </a:rPr>
              <a:t>约束、数据增强</a:t>
            </a:r>
          </a:p>
        </p:txBody>
      </p:sp>
      <p:sp>
        <p:nvSpPr>
          <p:cNvPr id="7" name="文本框 6"/>
          <p:cNvSpPr txBox="1"/>
          <p:nvPr/>
        </p:nvSpPr>
        <p:spPr>
          <a:xfrm>
            <a:off x="4724400" y="2971800"/>
            <a:ext cx="3467616" cy="584775"/>
          </a:xfrm>
          <a:prstGeom prst="rect">
            <a:avLst/>
          </a:prstGeom>
          <a:noFill/>
        </p:spPr>
        <p:txBody>
          <a:bodyPr wrap="none" rtlCol="0">
            <a:spAutoFit/>
          </a:bodyPr>
          <a:lstStyle/>
          <a:p>
            <a:pPr algn="ctr"/>
            <a:r>
              <a:rPr lang="zh-CN" altLang="en-US" sz="1600" dirty="0">
                <a:solidFill>
                  <a:srgbClr val="FF0000"/>
                </a:solidFill>
              </a:rPr>
              <a:t>权重衰减、随机梯度下降、提前停止</a:t>
            </a:r>
            <a:endParaRPr lang="en-US" altLang="zh-CN" sz="1600" dirty="0">
              <a:solidFill>
                <a:srgbClr val="FF0000"/>
              </a:solidFill>
            </a:endParaRPr>
          </a:p>
          <a:p>
            <a:endParaRPr lang="zh-CN" altLang="en-US" sz="1600" dirty="0">
              <a:solidFill>
                <a:srgbClr val="FF0000"/>
              </a:solidFill>
            </a:endParaRPr>
          </a:p>
        </p:txBody>
      </p:sp>
    </p:spTree>
    <p:extLst>
      <p:ext uri="{BB962C8B-B14F-4D97-AF65-F5344CB8AC3E}">
        <p14:creationId xmlns:p14="http://schemas.microsoft.com/office/powerpoint/2010/main" val="2048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05EC9E0-8F5D-45CB-A733-A5612A87189B}"/>
                                            </p:graphicEl>
                                          </p:spTgt>
                                        </p:tgtEl>
                                        <p:attrNameLst>
                                          <p:attrName>style.visibility</p:attrName>
                                        </p:attrNameLst>
                                      </p:cBhvr>
                                      <p:to>
                                        <p:strVal val="visible"/>
                                      </p:to>
                                    </p:set>
                                    <p:animEffect transition="in" filter="fade">
                                      <p:cBhvr>
                                        <p:cTn id="7" dur="500"/>
                                        <p:tgtEl>
                                          <p:spTgt spid="5">
                                            <p:graphicEl>
                                              <a:dgm id="{D05EC9E0-8F5D-45CB-A733-A5612A87189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F461715-315F-4B67-AE64-A74F48E9AF89}"/>
                                            </p:graphicEl>
                                          </p:spTgt>
                                        </p:tgtEl>
                                        <p:attrNameLst>
                                          <p:attrName>style.visibility</p:attrName>
                                        </p:attrNameLst>
                                      </p:cBhvr>
                                      <p:to>
                                        <p:strVal val="visible"/>
                                      </p:to>
                                    </p:set>
                                    <p:animEffect transition="in" filter="fade">
                                      <p:cBhvr>
                                        <p:cTn id="12" dur="500"/>
                                        <p:tgtEl>
                                          <p:spTgt spid="5">
                                            <p:graphicEl>
                                              <a:dgm id="{AF461715-315F-4B67-AE64-A74F48E9AF8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D2B477F3-791F-46FC-A50D-FA3601860E25}"/>
                                            </p:graphicEl>
                                          </p:spTgt>
                                        </p:tgtEl>
                                        <p:attrNameLst>
                                          <p:attrName>style.visibility</p:attrName>
                                        </p:attrNameLst>
                                      </p:cBhvr>
                                      <p:to>
                                        <p:strVal val="visible"/>
                                      </p:to>
                                    </p:set>
                                    <p:animEffect transition="in" filter="fade">
                                      <p:cBhvr>
                                        <p:cTn id="15" dur="500"/>
                                        <p:tgtEl>
                                          <p:spTgt spid="5">
                                            <p:graphicEl>
                                              <a:dgm id="{D2B477F3-791F-46FC-A50D-FA3601860E25}"/>
                                            </p:graphic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graphicEl>
                                              <a:dgm id="{E5BF9C94-5509-4F79-AC82-D0991D6614CC}"/>
                                            </p:graphicEl>
                                          </p:spTgt>
                                        </p:tgtEl>
                                        <p:attrNameLst>
                                          <p:attrName>style.visibility</p:attrName>
                                        </p:attrNameLst>
                                      </p:cBhvr>
                                      <p:to>
                                        <p:strVal val="visible"/>
                                      </p:to>
                                    </p:set>
                                    <p:animEffect transition="in" filter="fade">
                                      <p:cBhvr>
                                        <p:cTn id="26" dur="500"/>
                                        <p:tgtEl>
                                          <p:spTgt spid="5">
                                            <p:graphicEl>
                                              <a:dgm id="{E5BF9C94-5509-4F79-AC82-D0991D6614CC}"/>
                                            </p:graphic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graphicEl>
                                              <a:dgm id="{7509D6B6-898D-4FC7-8441-00720BF18D07}"/>
                                            </p:graphicEl>
                                          </p:spTgt>
                                        </p:tgtEl>
                                        <p:attrNameLst>
                                          <p:attrName>style.visibility</p:attrName>
                                        </p:attrNameLst>
                                      </p:cBhvr>
                                      <p:to>
                                        <p:strVal val="visible"/>
                                      </p:to>
                                    </p:set>
                                    <p:animEffect transition="in" filter="fade">
                                      <p:cBhvr>
                                        <p:cTn id="35" dur="500"/>
                                        <p:tgtEl>
                                          <p:spTgt spid="5">
                                            <p:graphicEl>
                                              <a:dgm id="{7509D6B6-898D-4FC7-8441-00720BF18D0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2" grpId="0"/>
      <p:bldP spid="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正则化</a:t>
            </a:r>
          </a:p>
        </p:txBody>
      </p:sp>
      <p:sp>
        <p:nvSpPr>
          <p:cNvPr id="3" name="内容占位符 2"/>
          <p:cNvSpPr>
            <a:spLocks noGrp="1"/>
          </p:cNvSpPr>
          <p:nvPr>
            <p:ph sz="quarter" idx="1"/>
          </p:nvPr>
        </p:nvSpPr>
        <p:spPr/>
        <p:txBody>
          <a:bodyPr/>
          <a:lstStyle/>
          <a:p>
            <a:r>
              <a:rPr lang="zh-CN" altLang="en-US" dirty="0"/>
              <a:t>如何提高神经网络的泛化能力</a:t>
            </a:r>
            <a:endParaRPr lang="en-US" altLang="zh-CN" dirty="0"/>
          </a:p>
          <a:p>
            <a:pPr lvl="1"/>
            <a:r>
              <a:rPr lang="zh-CN" altLang="en-US" dirty="0"/>
              <a:t>增加优化约束</a:t>
            </a:r>
            <a:endParaRPr lang="en-US" altLang="zh-CN" dirty="0"/>
          </a:p>
          <a:p>
            <a:pPr lvl="2"/>
            <a:r>
              <a:rPr lang="zh-CN" altLang="en-US" dirty="0"/>
              <a:t>数据增强</a:t>
            </a:r>
            <a:endParaRPr lang="en-US" altLang="zh-CN" dirty="0"/>
          </a:p>
          <a:p>
            <a:pPr lvl="2"/>
            <a:r>
              <a:rPr lang="zh-CN" altLang="en-US" dirty="0"/>
              <a:t>标签平滑</a:t>
            </a:r>
          </a:p>
          <a:p>
            <a:pPr lvl="2"/>
            <a:r>
              <a:rPr lang="en-US" altLang="zh-CN" dirty="0"/>
              <a:t>L1/L2 </a:t>
            </a:r>
            <a:r>
              <a:rPr lang="zh-CN" altLang="en-US" dirty="0"/>
              <a:t>正则化</a:t>
            </a:r>
            <a:endParaRPr lang="en-US" altLang="zh-CN" dirty="0"/>
          </a:p>
          <a:p>
            <a:pPr lvl="1"/>
            <a:r>
              <a:rPr lang="zh-CN" altLang="en-US" dirty="0"/>
              <a:t>干扰优化过程</a:t>
            </a:r>
            <a:endParaRPr lang="en-US" altLang="zh-CN" dirty="0"/>
          </a:p>
          <a:p>
            <a:pPr lvl="2"/>
            <a:r>
              <a:rPr lang="zh-CN" altLang="en-US" dirty="0"/>
              <a:t>提前停止 </a:t>
            </a:r>
            <a:r>
              <a:rPr lang="en-US" altLang="zh-CN" dirty="0"/>
              <a:t>early stop</a:t>
            </a:r>
          </a:p>
          <a:p>
            <a:pPr lvl="2"/>
            <a:r>
              <a:rPr lang="zh-CN" altLang="en-US" dirty="0"/>
              <a:t>权重衰减</a:t>
            </a:r>
            <a:endParaRPr lang="en-US" altLang="zh-CN" dirty="0"/>
          </a:p>
          <a:p>
            <a:pPr lvl="2"/>
            <a:r>
              <a:rPr lang="en-US" altLang="zh-CN" dirty="0"/>
              <a:t>SGD</a:t>
            </a:r>
          </a:p>
          <a:p>
            <a:pPr lvl="2"/>
            <a:r>
              <a:rPr lang="en-US" altLang="zh-CN" dirty="0"/>
              <a:t>Dropout</a:t>
            </a:r>
          </a:p>
        </p:txBody>
      </p:sp>
      <p:pic>
        <p:nvPicPr>
          <p:cNvPr id="5122" name="Picture 2" descr="http://friskit-blog.qiniudn.com/6/18/1dd0d6c707556bf6f30bcfd2e15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416967"/>
            <a:ext cx="5410200" cy="281619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903679" y="3047635"/>
            <a:ext cx="1172116" cy="369332"/>
          </a:xfrm>
          <a:prstGeom prst="rect">
            <a:avLst/>
          </a:prstGeom>
        </p:spPr>
        <p:txBody>
          <a:bodyPr wrap="none">
            <a:spAutoFit/>
          </a:bodyPr>
          <a:lstStyle/>
          <a:p>
            <a:r>
              <a:rPr lang="zh-CN" altLang="en-US" dirty="0">
                <a:solidFill>
                  <a:srgbClr val="FF0000"/>
                </a:solidFill>
              </a:rPr>
              <a:t>提前停止 </a:t>
            </a:r>
          </a:p>
        </p:txBody>
      </p:sp>
      <p:sp>
        <p:nvSpPr>
          <p:cNvPr id="7" name="矩形 6"/>
          <p:cNvSpPr/>
          <p:nvPr/>
        </p:nvSpPr>
        <p:spPr>
          <a:xfrm>
            <a:off x="7472707" y="3047635"/>
            <a:ext cx="1197764" cy="369332"/>
          </a:xfrm>
          <a:prstGeom prst="rect">
            <a:avLst/>
          </a:prstGeom>
        </p:spPr>
        <p:txBody>
          <a:bodyPr wrap="none">
            <a:spAutoFit/>
          </a:bodyPr>
          <a:lstStyle/>
          <a:p>
            <a:r>
              <a:rPr lang="en-US" altLang="zh-CN" dirty="0">
                <a:solidFill>
                  <a:srgbClr val="FF0000"/>
                </a:solidFill>
              </a:rPr>
              <a:t>L2 </a:t>
            </a:r>
            <a:r>
              <a:rPr lang="zh-CN" altLang="en-US" dirty="0">
                <a:solidFill>
                  <a:srgbClr val="FF0000"/>
                </a:solidFill>
              </a:rPr>
              <a:t>正则化</a:t>
            </a:r>
          </a:p>
        </p:txBody>
      </p:sp>
    </p:spTree>
    <p:extLst>
      <p:ext uri="{BB962C8B-B14F-4D97-AF65-F5344CB8AC3E}">
        <p14:creationId xmlns:p14="http://schemas.microsoft.com/office/powerpoint/2010/main" val="4698978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Dropout</a:t>
            </a:r>
            <a:endParaRPr lang="zh-CN" altLang="en-US" dirty="0"/>
          </a:p>
        </p:txBody>
      </p:sp>
      <p:sp>
        <p:nvSpPr>
          <p:cNvPr id="9" name="内容占位符 8"/>
          <p:cNvSpPr>
            <a:spLocks noGrp="1"/>
          </p:cNvSpPr>
          <p:nvPr>
            <p:ph sz="quarter" idx="1"/>
          </p:nvPr>
        </p:nvSpPr>
        <p:spPr/>
        <p:txBody>
          <a:bodyPr/>
          <a:lstStyle/>
          <a:p>
            <a:r>
              <a:rPr lang="zh-CN" altLang="en-US" dirty="0"/>
              <a:t>集成学习的解释</a:t>
            </a:r>
            <a:endParaRPr lang="en-US" altLang="zh-CN" dirty="0"/>
          </a:p>
          <a:p>
            <a:pPr lvl="1"/>
            <a:r>
              <a:rPr lang="zh-CN" altLang="en-US" dirty="0"/>
              <a:t>原始网络可以近似看作是不同子网络的组合模型。</a:t>
            </a:r>
            <a:endParaRPr lang="en-US" altLang="zh-CN" dirty="0"/>
          </a:p>
          <a:p>
            <a:pPr lvl="1"/>
            <a:endParaRPr lang="en-US" altLang="zh-CN" dirty="0"/>
          </a:p>
          <a:p>
            <a:pPr lvl="1"/>
            <a:endParaRPr lang="en-US" altLang="zh-CN" dirty="0"/>
          </a:p>
          <a:p>
            <a:r>
              <a:rPr lang="zh-CN" altLang="en-US" dirty="0"/>
              <a:t>贝叶斯学习的解释</a:t>
            </a:r>
            <a:endParaRPr lang="en-US" altLang="zh-CN" dirty="0"/>
          </a:p>
          <a:p>
            <a:pPr lvl="1"/>
            <a:r>
              <a:rPr lang="zh-CN" altLang="en-US" dirty="0"/>
              <a:t>参数</a:t>
            </a:r>
            <a:r>
              <a:rPr lang="en-US" altLang="zh-CN" dirty="0"/>
              <a:t>θ</a:t>
            </a:r>
            <a:r>
              <a:rPr lang="zh-CN" altLang="en-US" dirty="0"/>
              <a:t>为随机向量，并且先验分布为</a:t>
            </a:r>
            <a:r>
              <a:rPr lang="en-US" altLang="zh-CN" dirty="0"/>
              <a:t>q(θ)</a:t>
            </a:r>
            <a:endParaRPr lang="zh-CN" altLang="en-US" dirty="0"/>
          </a:p>
        </p:txBody>
      </p:sp>
      <p:pic>
        <p:nvPicPr>
          <p:cNvPr id="7" name="图片 6"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685800"/>
            <a:ext cx="2242067" cy="2726959"/>
          </a:xfrm>
          <a:prstGeom prst="rect">
            <a:avLst/>
          </a:prstGeom>
        </p:spPr>
      </p:pic>
      <p:pic>
        <p:nvPicPr>
          <p:cNvPr id="8" name="图片 7" descr="屏幕剪辑"/>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466" y="3758960"/>
            <a:ext cx="2028334" cy="2384393"/>
          </a:xfrm>
          <a:prstGeom prst="rect">
            <a:avLst/>
          </a:prstGeom>
        </p:spPr>
      </p:pic>
      <p:pic>
        <p:nvPicPr>
          <p:cNvPr id="10" name="图片 9" descr="屏幕剪辑"/>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7498" y="4648200"/>
            <a:ext cx="2803803" cy="1374353"/>
          </a:xfrm>
          <a:prstGeom prst="rect">
            <a:avLst/>
          </a:prstGeom>
        </p:spPr>
      </p:pic>
    </p:spTree>
    <p:extLst>
      <p:ext uri="{BB962C8B-B14F-4D97-AF65-F5344CB8AC3E}">
        <p14:creationId xmlns:p14="http://schemas.microsoft.com/office/powerpoint/2010/main" val="8300605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经验</a:t>
            </a:r>
          </a:p>
        </p:txBody>
      </p:sp>
      <p:sp>
        <p:nvSpPr>
          <p:cNvPr id="3" name="内容占位符 2"/>
          <p:cNvSpPr>
            <a:spLocks noGrp="1"/>
          </p:cNvSpPr>
          <p:nvPr>
            <p:ph sz="quarter" idx="1"/>
          </p:nvPr>
        </p:nvSpPr>
        <p:spPr/>
        <p:txBody>
          <a:bodyPr/>
          <a:lstStyle/>
          <a:p>
            <a:pPr lvl="1"/>
            <a:r>
              <a:rPr lang="zh-CN" altLang="en-US" dirty="0"/>
              <a:t>用 </a:t>
            </a:r>
            <a:r>
              <a:rPr lang="en-US" altLang="zh-CN" dirty="0" err="1"/>
              <a:t>ReLU</a:t>
            </a:r>
            <a:r>
              <a:rPr lang="en-US" altLang="zh-CN" dirty="0"/>
              <a:t> </a:t>
            </a:r>
            <a:r>
              <a:rPr lang="zh-CN" altLang="en-US" dirty="0"/>
              <a:t>作为激活函数</a:t>
            </a:r>
          </a:p>
          <a:p>
            <a:pPr lvl="1"/>
            <a:r>
              <a:rPr lang="zh-CN" altLang="en-US" dirty="0"/>
              <a:t>分类时用交叉熵作为损失函数</a:t>
            </a:r>
          </a:p>
          <a:p>
            <a:pPr lvl="1"/>
            <a:r>
              <a:rPr lang="en-US" altLang="zh-CN" dirty="0" err="1"/>
              <a:t>SDG+mini-batch</a:t>
            </a:r>
            <a:endParaRPr lang="en-US" altLang="zh-CN" dirty="0"/>
          </a:p>
          <a:p>
            <a:pPr lvl="1"/>
            <a:r>
              <a:rPr lang="zh-CN" altLang="en-US" dirty="0"/>
              <a:t>每次迭代都重新随机排序</a:t>
            </a:r>
          </a:p>
          <a:p>
            <a:pPr lvl="1"/>
            <a:r>
              <a:rPr lang="zh-CN" altLang="en-US" dirty="0"/>
              <a:t>数据预处理（标准归一化）</a:t>
            </a:r>
          </a:p>
          <a:p>
            <a:pPr lvl="1"/>
            <a:r>
              <a:rPr lang="zh-CN" altLang="en-US" dirty="0"/>
              <a:t>动态学习率（越来越小）</a:t>
            </a:r>
          </a:p>
          <a:p>
            <a:pPr lvl="1"/>
            <a:r>
              <a:rPr lang="zh-CN" altLang="en-US" dirty="0"/>
              <a:t>用 </a:t>
            </a:r>
            <a:r>
              <a:rPr lang="en-US" altLang="zh-CN" dirty="0"/>
              <a:t>L1 </a:t>
            </a:r>
            <a:r>
              <a:rPr lang="zh-CN" altLang="en-US" dirty="0"/>
              <a:t>或 </a:t>
            </a:r>
            <a:r>
              <a:rPr lang="en-US" altLang="zh-CN" dirty="0"/>
              <a:t>L2 </a:t>
            </a:r>
            <a:r>
              <a:rPr lang="zh-CN" altLang="en-US" dirty="0"/>
              <a:t>正则化（跳过前几轮）</a:t>
            </a:r>
            <a:endParaRPr lang="en-US" altLang="zh-CN" dirty="0"/>
          </a:p>
          <a:p>
            <a:pPr lvl="1"/>
            <a:r>
              <a:rPr lang="zh-CN" altLang="en-US" dirty="0"/>
              <a:t>逐层归一化</a:t>
            </a:r>
          </a:p>
          <a:p>
            <a:pPr lvl="1"/>
            <a:r>
              <a:rPr lang="en-US" altLang="zh-CN" dirty="0"/>
              <a:t>dropout</a:t>
            </a:r>
          </a:p>
          <a:p>
            <a:pPr lvl="1"/>
            <a:r>
              <a:rPr lang="zh-CN" altLang="en-US" dirty="0"/>
              <a:t>数据增强</a:t>
            </a:r>
          </a:p>
        </p:txBody>
      </p:sp>
    </p:spTree>
    <p:extLst>
      <p:ext uri="{BB962C8B-B14F-4D97-AF65-F5344CB8AC3E}">
        <p14:creationId xmlns:p14="http://schemas.microsoft.com/office/powerpoint/2010/main" val="3160475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机器学习的三要素</a:t>
            </a:r>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p:txBody>
              <a:bodyPr/>
              <a:lstStyle/>
              <a:p>
                <a:r>
                  <a:rPr lang="zh-CN" altLang="en-US" dirty="0">
                    <a:solidFill>
                      <a:srgbClr val="FF0000"/>
                    </a:solidFill>
                  </a:rPr>
                  <a:t>模型</a:t>
                </a:r>
              </a:p>
              <a:p>
                <a:pPr lvl="1"/>
                <a:r>
                  <a:rPr lang="zh-CN" altLang="en-US" dirty="0"/>
                  <a:t>线性方法：</a:t>
                </a:r>
                <a:endParaRPr lang="en-US" altLang="zh-CN" dirty="0"/>
              </a:p>
              <a:p>
                <a:pPr lvl="1"/>
                <a:r>
                  <a:rPr lang="zh-CN" altLang="en-US" dirty="0"/>
                  <a:t>广义线性方法：</a:t>
                </a:r>
                <a:endParaRPr lang="en-US" altLang="zh-CN" dirty="0"/>
              </a:p>
              <a:p>
                <a:pPr lvl="2"/>
                <a:r>
                  <a:rPr lang="zh-CN" altLang="en-US" dirty="0"/>
                  <a:t>如果</a:t>
                </a:r>
                <a14:m>
                  <m:oMath xmlns:m="http://schemas.openxmlformats.org/officeDocument/2006/math">
                    <m:r>
                      <m:rPr>
                        <m:nor/>
                      </m:rPr>
                      <a:rPr lang="en-US" altLang="zh-CN" dirty="0"/>
                      <m:t>ϕ</m:t>
                    </m:r>
                    <m:r>
                      <m:rPr>
                        <m:nor/>
                      </m:rPr>
                      <a:rPr lang="en-US" altLang="zh-CN" dirty="0"/>
                      <m:t>(</m:t>
                    </m:r>
                    <m:r>
                      <m:rPr>
                        <m:nor/>
                      </m:rPr>
                      <a:rPr lang="en-US" altLang="zh-CN" dirty="0"/>
                      <m:t>x</m:t>
                    </m:r>
                    <m:r>
                      <m:rPr>
                        <m:nor/>
                      </m:rPr>
                      <a:rPr lang="en-US" altLang="zh-CN" dirty="0"/>
                      <m:t>)</m:t>
                    </m:r>
                  </m:oMath>
                </a14:m>
                <a:r>
                  <a:rPr lang="zh-CN" altLang="en-US" dirty="0"/>
                  <a:t>为可学习的非线性基函数，</a:t>
                </a:r>
                <a14:m>
                  <m:oMath xmlns:m="http://schemas.openxmlformats.org/officeDocument/2006/math">
                    <m:r>
                      <m:rPr>
                        <m:nor/>
                      </m:rPr>
                      <a:rPr lang="en-US" altLang="zh-CN" dirty="0"/>
                      <m:t>f</m:t>
                    </m:r>
                    <m:r>
                      <m:rPr>
                        <m:nor/>
                      </m:rPr>
                      <a:rPr lang="en-US" altLang="zh-CN" dirty="0"/>
                      <m:t>(</m:t>
                    </m:r>
                    <m:r>
                      <m:rPr>
                        <m:nor/>
                      </m:rPr>
                      <a:rPr lang="en-US" altLang="zh-CN" b="1" dirty="0"/>
                      <m:t>x</m:t>
                    </m:r>
                    <m:r>
                      <m:rPr>
                        <m:nor/>
                      </m:rPr>
                      <a:rPr lang="en-US" altLang="zh-CN" dirty="0"/>
                      <m:t>,</m:t>
                    </m:r>
                    <m:r>
                      <m:rPr>
                        <m:nor/>
                      </m:rPr>
                      <a:rPr lang="el-GR" altLang="zh-CN" dirty="0"/>
                      <m:t>θ</m:t>
                    </m:r>
                    <m:r>
                      <m:rPr>
                        <m:nor/>
                      </m:rPr>
                      <a:rPr lang="el-GR" altLang="zh-CN" dirty="0"/>
                      <m:t>)</m:t>
                    </m:r>
                  </m:oMath>
                </a14:m>
                <a:r>
                  <a:rPr lang="zh-CN" altLang="en-US" dirty="0"/>
                  <a:t>就等价于神经网络。</a:t>
                </a:r>
              </a:p>
              <a:p>
                <a:endParaRPr lang="en-US" altLang="zh-CN" dirty="0">
                  <a:solidFill>
                    <a:srgbClr val="FF0000"/>
                  </a:solidFill>
                </a:endParaRPr>
              </a:p>
              <a:p>
                <a:r>
                  <a:rPr lang="zh-CN" altLang="en-US" dirty="0">
                    <a:solidFill>
                      <a:srgbClr val="FF0000"/>
                    </a:solidFill>
                  </a:rPr>
                  <a:t>学习准则</a:t>
                </a:r>
                <a:endParaRPr lang="en-US" altLang="zh-CN" dirty="0">
                  <a:solidFill>
                    <a:srgbClr val="FF0000"/>
                  </a:solidFill>
                </a:endParaRPr>
              </a:p>
              <a:p>
                <a:pPr lvl="1"/>
                <a:r>
                  <a:rPr lang="zh-CN" altLang="en-US" dirty="0">
                    <a:solidFill>
                      <a:schemeClr val="tx1"/>
                    </a:solidFill>
                  </a:rPr>
                  <a:t>期望风险</a:t>
                </a:r>
                <a:endParaRPr lang="en-US" altLang="zh-CN" dirty="0">
                  <a:solidFill>
                    <a:schemeClr val="tx1"/>
                  </a:solidFill>
                </a:endParaRPr>
              </a:p>
              <a:p>
                <a:endParaRPr lang="en-US" altLang="zh-CN" dirty="0">
                  <a:solidFill>
                    <a:srgbClr val="FF0000"/>
                  </a:solidFill>
                </a:endParaRPr>
              </a:p>
              <a:p>
                <a:r>
                  <a:rPr lang="zh-CN" altLang="en-US" dirty="0">
                    <a:solidFill>
                      <a:srgbClr val="FF0000"/>
                    </a:solidFill>
                  </a:rPr>
                  <a:t>优化</a:t>
                </a:r>
                <a:endParaRPr lang="en-US" altLang="zh-CN" dirty="0">
                  <a:solidFill>
                    <a:srgbClr val="FF0000"/>
                  </a:solidFill>
                </a:endParaRPr>
              </a:p>
              <a:p>
                <a:pPr lvl="1"/>
                <a:r>
                  <a:rPr lang="zh-CN" altLang="en-US" dirty="0">
                    <a:solidFill>
                      <a:schemeClr val="tx1"/>
                    </a:solidFill>
                  </a:rPr>
                  <a:t>梯度下降</a:t>
                </a:r>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a:blip r:embed="rId3"/>
                <a:stretch>
                  <a:fillRect l="-741" t="-1235" b="-2593"/>
                </a:stretch>
              </a:blipFill>
            </p:spPr>
            <p:txBody>
              <a:bodyPr/>
              <a:lstStyle/>
              <a:p>
                <a:r>
                  <a:rPr lang="zh-CN" altLang="en-US">
                    <a:noFill/>
                  </a:rPr>
                  <a:t> </a:t>
                </a:r>
              </a:p>
            </p:txBody>
          </p:sp>
        </mc:Fallback>
      </mc:AlternateContent>
      <p:pic>
        <p:nvPicPr>
          <p:cNvPr id="5" name="图片 4" descr="屏幕剪辑"/>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95600" y="4495800"/>
            <a:ext cx="4219401" cy="619861"/>
          </a:xfrm>
          <a:prstGeom prst="rect">
            <a:avLst/>
          </a:prstGeom>
        </p:spPr>
      </p:pic>
      <p:pic>
        <p:nvPicPr>
          <p:cNvPr id="6" name="图片 5"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1600200"/>
            <a:ext cx="2299412" cy="496083"/>
          </a:xfrm>
          <a:prstGeom prst="rect">
            <a:avLst/>
          </a:prstGeom>
        </p:spPr>
      </p:pic>
      <p:pic>
        <p:nvPicPr>
          <p:cNvPr id="7" name="图片 6"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2115222"/>
            <a:ext cx="2664696" cy="399377"/>
          </a:xfrm>
          <a:prstGeom prst="rect">
            <a:avLst/>
          </a:prstGeom>
        </p:spPr>
      </p:pic>
    </p:spTree>
    <p:extLst>
      <p:ext uri="{BB962C8B-B14F-4D97-AF65-F5344CB8AC3E}">
        <p14:creationId xmlns:p14="http://schemas.microsoft.com/office/powerpoint/2010/main" val="27652099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注意力与记忆机制</a:t>
            </a:r>
          </a:p>
        </p:txBody>
      </p:sp>
    </p:spTree>
    <p:extLst>
      <p:ext uri="{BB962C8B-B14F-4D97-AF65-F5344CB8AC3E}">
        <p14:creationId xmlns:p14="http://schemas.microsoft.com/office/powerpoint/2010/main" val="37881074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通用近似定理</a:t>
            </a:r>
          </a:p>
        </p:txBody>
      </p:sp>
      <p:sp>
        <p:nvSpPr>
          <p:cNvPr id="3" name="内容占位符 2"/>
          <p:cNvSpPr>
            <a:spLocks noGrp="1"/>
          </p:cNvSpPr>
          <p:nvPr>
            <p:ph sz="quarter" idx="1"/>
          </p:nvPr>
        </p:nvSpPr>
        <p:spPr/>
        <p:txBody>
          <a:bodyPr/>
          <a:lstStyle/>
          <a:p>
            <a:r>
              <a:rPr lang="zh-CN" altLang="en-US" dirty="0"/>
              <a:t>由于优化算法和计算能力的限制，神经网络在实践中很难达到通用近似的能力。</a:t>
            </a:r>
            <a:endParaRPr lang="en-US" altLang="zh-CN" dirty="0"/>
          </a:p>
          <a:p>
            <a:pPr lvl="1"/>
            <a:r>
              <a:rPr lang="zh-CN" altLang="en-US" dirty="0"/>
              <a:t>网络不能太复杂（参数太多）</a:t>
            </a:r>
            <a:endParaRPr lang="en-US" altLang="zh-CN" dirty="0"/>
          </a:p>
          <a:p>
            <a:r>
              <a:rPr lang="zh-CN" altLang="en-US" dirty="0"/>
              <a:t>如何提高网络能力</a:t>
            </a:r>
            <a:endParaRPr lang="en-US" altLang="zh-CN" dirty="0"/>
          </a:p>
          <a:p>
            <a:pPr lvl="1"/>
            <a:r>
              <a:rPr lang="zh-CN" altLang="en-US" dirty="0"/>
              <a:t>局部连接</a:t>
            </a:r>
            <a:endParaRPr lang="en-US" altLang="zh-CN" dirty="0"/>
          </a:p>
          <a:p>
            <a:pPr lvl="1"/>
            <a:r>
              <a:rPr lang="zh-CN" altLang="en-US" dirty="0"/>
              <a:t>权重共享</a:t>
            </a:r>
            <a:endParaRPr lang="en-US" altLang="zh-CN" dirty="0"/>
          </a:p>
          <a:p>
            <a:pPr lvl="1"/>
            <a:r>
              <a:rPr lang="zh-CN" altLang="en-US" dirty="0"/>
              <a:t>汇聚操作</a:t>
            </a:r>
            <a:endParaRPr lang="en-US" altLang="zh-CN" dirty="0"/>
          </a:p>
          <a:p>
            <a:pPr lvl="1"/>
            <a:r>
              <a:rPr lang="zh-CN" altLang="en-US" dirty="0"/>
              <a:t>？</a:t>
            </a:r>
          </a:p>
        </p:txBody>
      </p:sp>
      <p:graphicFrame>
        <p:nvGraphicFramePr>
          <p:cNvPr id="4" name="图示 3"/>
          <p:cNvGraphicFramePr/>
          <p:nvPr>
            <p:extLst/>
          </p:nvPr>
        </p:nvGraphicFramePr>
        <p:xfrm>
          <a:off x="3810000" y="3210560"/>
          <a:ext cx="3581400" cy="294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413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大脑中的注意力</a:t>
            </a:r>
          </a:p>
        </p:txBody>
      </p:sp>
      <p:sp>
        <p:nvSpPr>
          <p:cNvPr id="3" name="内容占位符 2"/>
          <p:cNvSpPr>
            <a:spLocks noGrp="1"/>
          </p:cNvSpPr>
          <p:nvPr>
            <p:ph sz="quarter" idx="1"/>
          </p:nvPr>
        </p:nvSpPr>
        <p:spPr/>
        <p:txBody>
          <a:bodyPr/>
          <a:lstStyle/>
          <a:p>
            <a:r>
              <a:rPr lang="zh-CN" altLang="en-US" dirty="0"/>
              <a:t>人脑每个时刻接收的外界输入信息非常多，包括来源于视觉、听觉、触觉的各种各样的信息。</a:t>
            </a:r>
            <a:endParaRPr lang="en-US" altLang="zh-CN" dirty="0"/>
          </a:p>
          <a:p>
            <a:r>
              <a:rPr lang="zh-CN" altLang="en-US" dirty="0"/>
              <a:t>但就视觉来说，眼睛每秒钟都会发送千万比特的信息给视觉神经系统。</a:t>
            </a:r>
            <a:endParaRPr lang="en-US" altLang="zh-CN" dirty="0"/>
          </a:p>
          <a:p>
            <a:r>
              <a:rPr lang="zh-CN" altLang="en-US" dirty="0"/>
              <a:t>人脑通过</a:t>
            </a:r>
            <a:r>
              <a:rPr lang="zh-CN" altLang="en-US" dirty="0">
                <a:solidFill>
                  <a:srgbClr val="FF0000"/>
                </a:solidFill>
              </a:rPr>
              <a:t>注意力</a:t>
            </a:r>
            <a:r>
              <a:rPr lang="zh-CN" altLang="en-US" dirty="0"/>
              <a:t>来解决</a:t>
            </a:r>
            <a:r>
              <a:rPr lang="zh-CN" altLang="en-US" dirty="0">
                <a:solidFill>
                  <a:srgbClr val="FF0000"/>
                </a:solidFill>
              </a:rPr>
              <a:t>信息超载问题</a:t>
            </a:r>
            <a:r>
              <a:rPr lang="zh-CN" altLang="en-US" dirty="0"/>
              <a:t>。</a:t>
            </a:r>
          </a:p>
        </p:txBody>
      </p:sp>
    </p:spTree>
    <p:extLst>
      <p:ext uri="{BB962C8B-B14F-4D97-AF65-F5344CB8AC3E}">
        <p14:creationId xmlns:p14="http://schemas.microsoft.com/office/powerpoint/2010/main" val="40196409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注意力示例</a:t>
            </a:r>
          </a:p>
        </p:txBody>
      </p:sp>
      <p:pic>
        <p:nvPicPr>
          <p:cNvPr id="4098" name="Picture 2" descr="https://images.fastcompany.com/upload/nyt-heatma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9250" y="1905000"/>
            <a:ext cx="5905500" cy="403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3717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如何实现？</a:t>
            </a:r>
          </a:p>
        </p:txBody>
      </p:sp>
      <p:sp>
        <p:nvSpPr>
          <p:cNvPr id="3" name="内容占位符 2"/>
          <p:cNvSpPr>
            <a:spLocks noGrp="1"/>
          </p:cNvSpPr>
          <p:nvPr>
            <p:ph sz="quarter" idx="1"/>
          </p:nvPr>
        </p:nvSpPr>
        <p:spPr/>
        <p:txBody>
          <a:bodyPr/>
          <a:lstStyle/>
          <a:p>
            <a:r>
              <a:rPr lang="zh-CN" altLang="en-US" dirty="0"/>
              <a:t>自下而上</a:t>
            </a:r>
            <a:endParaRPr lang="en-US" altLang="zh-CN" dirty="0"/>
          </a:p>
          <a:p>
            <a:endParaRPr lang="en-US" altLang="zh-CN" dirty="0"/>
          </a:p>
          <a:p>
            <a:endParaRPr lang="en-US" altLang="zh-CN" dirty="0"/>
          </a:p>
          <a:p>
            <a:endParaRPr lang="en-US" altLang="zh-CN" dirty="0"/>
          </a:p>
          <a:p>
            <a:r>
              <a:rPr lang="zh-CN" altLang="en-US" dirty="0"/>
              <a:t>自上而下</a:t>
            </a:r>
          </a:p>
        </p:txBody>
      </p:sp>
      <p:sp>
        <p:nvSpPr>
          <p:cNvPr id="4" name="文本框 3"/>
          <p:cNvSpPr txBox="1"/>
          <p:nvPr/>
        </p:nvSpPr>
        <p:spPr>
          <a:xfrm>
            <a:off x="2819400" y="2286000"/>
            <a:ext cx="2783134" cy="523220"/>
          </a:xfrm>
          <a:prstGeom prst="rect">
            <a:avLst/>
          </a:prstGeom>
          <a:noFill/>
        </p:spPr>
        <p:txBody>
          <a:bodyPr wrap="none" rtlCol="0">
            <a:spAutoFit/>
          </a:bodyPr>
          <a:lstStyle/>
          <a:p>
            <a:r>
              <a:rPr lang="zh-CN" altLang="en-US" sz="2800" dirty="0"/>
              <a:t>汇聚（</a:t>
            </a:r>
            <a:r>
              <a:rPr lang="en-US" altLang="zh-CN" sz="2800" dirty="0"/>
              <a:t>pooling</a:t>
            </a:r>
            <a:r>
              <a:rPr lang="zh-CN" altLang="en-US" sz="2800" dirty="0"/>
              <a:t>）</a:t>
            </a:r>
          </a:p>
        </p:txBody>
      </p:sp>
      <p:sp>
        <p:nvSpPr>
          <p:cNvPr id="5" name="文本框 4"/>
          <p:cNvSpPr txBox="1"/>
          <p:nvPr/>
        </p:nvSpPr>
        <p:spPr>
          <a:xfrm>
            <a:off x="2970884" y="4724400"/>
            <a:ext cx="2480166" cy="523220"/>
          </a:xfrm>
          <a:prstGeom prst="rect">
            <a:avLst/>
          </a:prstGeom>
          <a:noFill/>
        </p:spPr>
        <p:txBody>
          <a:bodyPr wrap="none" rtlCol="0">
            <a:spAutoFit/>
          </a:bodyPr>
          <a:lstStyle/>
          <a:p>
            <a:r>
              <a:rPr lang="zh-CN" altLang="en-US" sz="2800" dirty="0"/>
              <a:t>会聚（</a:t>
            </a:r>
            <a:r>
              <a:rPr lang="en-US" altLang="zh-CN" sz="2800" dirty="0"/>
              <a:t>focus</a:t>
            </a:r>
            <a:r>
              <a:rPr lang="zh-CN" altLang="en-US" sz="2800" dirty="0"/>
              <a:t>）</a:t>
            </a:r>
          </a:p>
        </p:txBody>
      </p:sp>
    </p:spTree>
    <p:extLst>
      <p:ext uri="{BB962C8B-B14F-4D97-AF65-F5344CB8AC3E}">
        <p14:creationId xmlns:p14="http://schemas.microsoft.com/office/powerpoint/2010/main" val="9992366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注意力分布</a:t>
            </a:r>
          </a:p>
        </p:txBody>
      </p:sp>
      <p:sp>
        <p:nvSpPr>
          <p:cNvPr id="3" name="内容占位符 2"/>
          <p:cNvSpPr>
            <a:spLocks noGrp="1"/>
          </p:cNvSpPr>
          <p:nvPr>
            <p:ph sz="quarter" idx="1"/>
          </p:nvPr>
        </p:nvSpPr>
        <p:spPr/>
        <p:txBody>
          <a:bodyPr/>
          <a:lstStyle/>
          <a:p>
            <a:r>
              <a:rPr lang="zh-CN" altLang="en-US" dirty="0"/>
              <a:t>给定查询</a:t>
            </a:r>
            <a:r>
              <a:rPr lang="en-US" altLang="zh-CN" dirty="0"/>
              <a:t>q</a:t>
            </a:r>
            <a:r>
              <a:rPr lang="zh-CN" altLang="en-US" dirty="0"/>
              <a:t>和输入信息</a:t>
            </a:r>
            <a:r>
              <a:rPr lang="en-US" altLang="zh-CN" b="1" dirty="0"/>
              <a:t>x</a:t>
            </a:r>
            <a:r>
              <a:rPr lang="en-US" altLang="zh-CN" baseline="-25000" dirty="0"/>
              <a:t>1:N</a:t>
            </a:r>
          </a:p>
          <a:p>
            <a:endParaRPr lang="en-US" altLang="zh-CN" baseline="-25000" dirty="0"/>
          </a:p>
          <a:p>
            <a:endParaRPr lang="en-US" altLang="zh-CN" baseline="-25000" dirty="0"/>
          </a:p>
          <a:p>
            <a:endParaRPr lang="en-US" altLang="zh-CN" baseline="-25000" dirty="0"/>
          </a:p>
          <a:p>
            <a:endParaRPr lang="en-US" altLang="zh-CN" baseline="-25000" dirty="0"/>
          </a:p>
          <a:p>
            <a:endParaRPr lang="en-US" altLang="zh-CN" baseline="-25000" dirty="0"/>
          </a:p>
          <a:p>
            <a:endParaRPr lang="en-US" altLang="zh-CN" baseline="-25000" dirty="0"/>
          </a:p>
          <a:p>
            <a:endParaRPr lang="en-US" altLang="zh-CN" baseline="-25000" dirty="0"/>
          </a:p>
          <a:p>
            <a:r>
              <a:rPr lang="en-US" altLang="zh-CN" dirty="0"/>
              <a:t>s(</a:t>
            </a:r>
            <a:r>
              <a:rPr lang="en-US" altLang="zh-CN" b="1" dirty="0"/>
              <a:t>x</a:t>
            </a:r>
            <a:r>
              <a:rPr lang="en-US" altLang="zh-CN" baseline="-25000" dirty="0"/>
              <a:t>i</a:t>
            </a:r>
            <a:r>
              <a:rPr lang="en-US" altLang="zh-CN" dirty="0"/>
              <a:t> ,q)</a:t>
            </a:r>
            <a:r>
              <a:rPr lang="zh-CN" altLang="en-US" dirty="0"/>
              <a:t>为注意力打分函数</a:t>
            </a:r>
            <a:endParaRPr lang="en-US" altLang="zh-CN" dirty="0"/>
          </a:p>
          <a:p>
            <a:pPr lvl="1"/>
            <a:r>
              <a:rPr lang="zh-CN" altLang="en-US" dirty="0"/>
              <a:t>加性模型</a:t>
            </a:r>
            <a:endParaRPr lang="en-US" altLang="zh-CN" dirty="0"/>
          </a:p>
          <a:p>
            <a:pPr lvl="1"/>
            <a:endParaRPr lang="en-US" altLang="zh-CN" dirty="0"/>
          </a:p>
          <a:p>
            <a:pPr lvl="1"/>
            <a:r>
              <a:rPr lang="zh-CN" altLang="en-US" dirty="0"/>
              <a:t>乘法模型</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05541"/>
            <a:ext cx="3276600" cy="2154559"/>
          </a:xfrm>
          <a:prstGeom prst="rect">
            <a:avLst/>
          </a:prstGeom>
        </p:spPr>
      </p:pic>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583267"/>
            <a:ext cx="3674938" cy="524991"/>
          </a:xfrm>
          <a:prstGeom prst="rect">
            <a:avLst/>
          </a:prstGeom>
        </p:spPr>
      </p:pic>
      <p:pic>
        <p:nvPicPr>
          <p:cNvPr id="6" name="图片 5"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5232960"/>
            <a:ext cx="2349759" cy="982242"/>
          </a:xfrm>
          <a:prstGeom prst="rect">
            <a:avLst/>
          </a:prstGeom>
        </p:spPr>
      </p:pic>
      <p:pic>
        <p:nvPicPr>
          <p:cNvPr id="7" name="图片 6"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718" y="0"/>
            <a:ext cx="4216012" cy="4543527"/>
          </a:xfrm>
          <a:prstGeom prst="rect">
            <a:avLst/>
          </a:prstGeom>
        </p:spPr>
      </p:pic>
    </p:spTree>
    <p:extLst>
      <p:ext uri="{BB962C8B-B14F-4D97-AF65-F5344CB8AC3E}">
        <p14:creationId xmlns:p14="http://schemas.microsoft.com/office/powerpoint/2010/main" val="40169950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注意力的变种</a:t>
            </a:r>
          </a:p>
        </p:txBody>
      </p:sp>
      <p:sp>
        <p:nvSpPr>
          <p:cNvPr id="3" name="内容占位符 2"/>
          <p:cNvSpPr>
            <a:spLocks noGrp="1"/>
          </p:cNvSpPr>
          <p:nvPr>
            <p:ph sz="quarter" idx="1"/>
          </p:nvPr>
        </p:nvSpPr>
        <p:spPr/>
        <p:txBody>
          <a:bodyPr/>
          <a:lstStyle/>
          <a:p>
            <a:r>
              <a:rPr lang="zh-CN" altLang="en-US" dirty="0"/>
              <a:t>多头注意力</a:t>
            </a:r>
            <a:r>
              <a:rPr lang="en-US" altLang="zh-CN" dirty="0"/>
              <a:t>Multi-Head Attention</a:t>
            </a:r>
          </a:p>
          <a:p>
            <a:r>
              <a:rPr lang="zh-CN" altLang="en-US" dirty="0"/>
              <a:t>硬注意力 </a:t>
            </a:r>
            <a:r>
              <a:rPr lang="en-US" altLang="zh-CN" dirty="0"/>
              <a:t>Hard Attention</a:t>
            </a:r>
          </a:p>
          <a:p>
            <a:r>
              <a:rPr lang="zh-CN" altLang="en-US" dirty="0"/>
              <a:t>结构化注意力 </a:t>
            </a:r>
            <a:r>
              <a:rPr lang="en-US" altLang="zh-CN" dirty="0"/>
              <a:t>Structure Attention</a:t>
            </a:r>
          </a:p>
          <a:p>
            <a:r>
              <a:rPr lang="zh-CN" altLang="en-US" dirty="0"/>
              <a:t>指针网络 </a:t>
            </a:r>
            <a:r>
              <a:rPr lang="en-US" altLang="zh-CN" dirty="0"/>
              <a:t>Pointer Network</a:t>
            </a:r>
          </a:p>
          <a:p>
            <a:r>
              <a:rPr lang="zh-CN" altLang="en-US" dirty="0"/>
              <a:t>双向注意力</a:t>
            </a:r>
            <a:r>
              <a:rPr lang="en-US" altLang="zh-CN" dirty="0"/>
              <a:t>Bi-Directional Attention</a:t>
            </a:r>
          </a:p>
          <a:p>
            <a:r>
              <a:rPr lang="zh-CN" altLang="en-US" dirty="0"/>
              <a:t>键值对注意力 </a:t>
            </a:r>
            <a:r>
              <a:rPr lang="en-US" altLang="zh-CN" dirty="0"/>
              <a:t>Key-Value Attention</a:t>
            </a:r>
          </a:p>
          <a:p>
            <a:r>
              <a:rPr lang="zh-CN" altLang="en-US" dirty="0"/>
              <a:t>自注意力 </a:t>
            </a:r>
            <a:r>
              <a:rPr lang="en-US" altLang="zh-CN" dirty="0"/>
              <a:t>Self/Intra Attention</a:t>
            </a:r>
          </a:p>
          <a:p>
            <a:r>
              <a:rPr lang="en-US" altLang="zh-CN" dirty="0"/>
              <a:t>…</a:t>
            </a:r>
            <a:endParaRPr lang="zh-CN" altLang="en-US" dirty="0"/>
          </a:p>
        </p:txBody>
      </p:sp>
    </p:spTree>
    <p:extLst>
      <p:ext uri="{BB962C8B-B14F-4D97-AF65-F5344CB8AC3E}">
        <p14:creationId xmlns:p14="http://schemas.microsoft.com/office/powerpoint/2010/main" val="32597240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如何增加网络容量？</a:t>
            </a:r>
          </a:p>
        </p:txBody>
      </p:sp>
      <p:sp>
        <p:nvSpPr>
          <p:cNvPr id="5" name="内容占位符 4"/>
          <p:cNvSpPr>
            <a:spLocks noGrp="1"/>
          </p:cNvSpPr>
          <p:nvPr>
            <p:ph sz="quarter" idx="1"/>
          </p:nvPr>
        </p:nvSpPr>
        <p:spPr/>
        <p:txBody>
          <a:bodyPr/>
          <a:lstStyle/>
          <a:p>
            <a:r>
              <a:rPr lang="zh-CN" altLang="en-US" dirty="0"/>
              <a:t>以</a:t>
            </a:r>
            <a:r>
              <a:rPr lang="en-US" altLang="zh-CN" dirty="0"/>
              <a:t>LSTM</a:t>
            </a:r>
            <a:r>
              <a:rPr lang="zh-CN" altLang="en-US" dirty="0"/>
              <a:t>为例，</a:t>
            </a:r>
          </a:p>
        </p:txBody>
      </p:sp>
      <p:graphicFrame>
        <p:nvGraphicFramePr>
          <p:cNvPr id="6" name="内容占位符 3"/>
          <p:cNvGraphicFramePr>
            <a:graphicFrameLocks/>
          </p:cNvGraphicFramePr>
          <p:nvPr>
            <p:extLst>
              <p:ext uri="{D42A27DB-BD31-4B8C-83A1-F6EECF244321}">
                <p14:modId xmlns:p14="http://schemas.microsoft.com/office/powerpoint/2010/main" val="2601326283"/>
              </p:ext>
            </p:extLst>
          </p:nvPr>
        </p:nvGraphicFramePr>
        <p:xfrm>
          <a:off x="457200" y="2057401"/>
          <a:ext cx="8229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本框 6"/>
          <p:cNvSpPr txBox="1"/>
          <p:nvPr/>
        </p:nvSpPr>
        <p:spPr>
          <a:xfrm>
            <a:off x="6424642" y="1796535"/>
            <a:ext cx="2262158" cy="369332"/>
          </a:xfrm>
          <a:prstGeom prst="rect">
            <a:avLst/>
          </a:prstGeom>
          <a:noFill/>
        </p:spPr>
        <p:txBody>
          <a:bodyPr wrap="none" rtlCol="0">
            <a:spAutoFit/>
          </a:bodyPr>
          <a:lstStyle/>
          <a:p>
            <a:pPr lvl="0"/>
            <a:r>
              <a:rPr lang="zh-CN" altLang="en-US" dirty="0">
                <a:solidFill>
                  <a:srgbClr val="FF0000"/>
                </a:solidFill>
              </a:rPr>
              <a:t>参数数量平方级增长</a:t>
            </a:r>
          </a:p>
        </p:txBody>
      </p:sp>
    </p:spTree>
    <p:extLst>
      <p:ext uri="{BB962C8B-B14F-4D97-AF65-F5344CB8AC3E}">
        <p14:creationId xmlns:p14="http://schemas.microsoft.com/office/powerpoint/2010/main" val="135255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28838F90-57CB-421B-9B48-24347DC59DF8}"/>
                                            </p:graphicEl>
                                          </p:spTgt>
                                        </p:tgtEl>
                                        <p:attrNameLst>
                                          <p:attrName>style.visibility</p:attrName>
                                        </p:attrNameLst>
                                      </p:cBhvr>
                                      <p:to>
                                        <p:strVal val="visible"/>
                                      </p:to>
                                    </p:set>
                                    <p:animEffect transition="in" filter="fade">
                                      <p:cBhvr>
                                        <p:cTn id="7" dur="500"/>
                                        <p:tgtEl>
                                          <p:spTgt spid="6">
                                            <p:graphicEl>
                                              <a:dgm id="{28838F90-57CB-421B-9B48-24347DC59DF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26915D61-B503-403C-BA9A-C227D7135731}"/>
                                            </p:graphicEl>
                                          </p:spTgt>
                                        </p:tgtEl>
                                        <p:attrNameLst>
                                          <p:attrName>style.visibility</p:attrName>
                                        </p:attrNameLst>
                                      </p:cBhvr>
                                      <p:to>
                                        <p:strVal val="visible"/>
                                      </p:to>
                                    </p:set>
                                    <p:animEffect transition="in" filter="fade">
                                      <p:cBhvr>
                                        <p:cTn id="12" dur="500"/>
                                        <p:tgtEl>
                                          <p:spTgt spid="6">
                                            <p:graphicEl>
                                              <a:dgm id="{26915D61-B503-403C-BA9A-C227D7135731}"/>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68480EF7-C298-4C6C-B2AA-9BBC8FF1018C}"/>
                                            </p:graphicEl>
                                          </p:spTgt>
                                        </p:tgtEl>
                                        <p:attrNameLst>
                                          <p:attrName>style.visibility</p:attrName>
                                        </p:attrNameLst>
                                      </p:cBhvr>
                                      <p:to>
                                        <p:strVal val="visible"/>
                                      </p:to>
                                    </p:set>
                                    <p:animEffect transition="in" filter="fade">
                                      <p:cBhvr>
                                        <p:cTn id="15" dur="500"/>
                                        <p:tgtEl>
                                          <p:spTgt spid="6">
                                            <p:graphicEl>
                                              <a:dgm id="{68480EF7-C298-4C6C-B2AA-9BBC8FF1018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9A4C6A3A-914E-473D-8CC9-C2C0DE070DD6}"/>
                                            </p:graphicEl>
                                          </p:spTgt>
                                        </p:tgtEl>
                                        <p:attrNameLst>
                                          <p:attrName>style.visibility</p:attrName>
                                        </p:attrNameLst>
                                      </p:cBhvr>
                                      <p:to>
                                        <p:strVal val="visible"/>
                                      </p:to>
                                    </p:set>
                                    <p:animEffect transition="in" filter="fade">
                                      <p:cBhvr>
                                        <p:cTn id="20" dur="500"/>
                                        <p:tgtEl>
                                          <p:spTgt spid="6">
                                            <p:graphicEl>
                                              <a:dgm id="{9A4C6A3A-914E-473D-8CC9-C2C0DE070DD6}"/>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F720F9D4-7AB2-4517-B543-4FC3CF6A8054}"/>
                                            </p:graphicEl>
                                          </p:spTgt>
                                        </p:tgtEl>
                                        <p:attrNameLst>
                                          <p:attrName>style.visibility</p:attrName>
                                        </p:attrNameLst>
                                      </p:cBhvr>
                                      <p:to>
                                        <p:strVal val="visible"/>
                                      </p:to>
                                    </p:set>
                                    <p:animEffect transition="in" filter="fade">
                                      <p:cBhvr>
                                        <p:cTn id="23" dur="500"/>
                                        <p:tgtEl>
                                          <p:spTgt spid="6">
                                            <p:graphicEl>
                                              <a:dgm id="{F720F9D4-7AB2-4517-B543-4FC3CF6A805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graphicEl>
                                              <a:dgm id="{1EC492FB-4DEA-41E4-AE3A-E1A846438973}"/>
                                            </p:graphicEl>
                                          </p:spTgt>
                                        </p:tgtEl>
                                        <p:attrNameLst>
                                          <p:attrName>style.visibility</p:attrName>
                                        </p:attrNameLst>
                                      </p:cBhvr>
                                      <p:to>
                                        <p:strVal val="visible"/>
                                      </p:to>
                                    </p:set>
                                    <p:animEffect transition="in" filter="fade">
                                      <p:cBhvr>
                                        <p:cTn id="33" dur="500"/>
                                        <p:tgtEl>
                                          <p:spTgt spid="6">
                                            <p:graphicEl>
                                              <a:dgm id="{1EC492FB-4DEA-41E4-AE3A-E1A846438973}"/>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graphicEl>
                                              <a:dgm id="{48A68D7F-8250-4ED4-A0B1-B97C246CE6C3}"/>
                                            </p:graphicEl>
                                          </p:spTgt>
                                        </p:tgtEl>
                                        <p:attrNameLst>
                                          <p:attrName>style.visibility</p:attrName>
                                        </p:attrNameLst>
                                      </p:cBhvr>
                                      <p:to>
                                        <p:strVal val="visible"/>
                                      </p:to>
                                    </p:set>
                                    <p:animEffect transition="in" filter="fade">
                                      <p:cBhvr>
                                        <p:cTn id="36" dur="500"/>
                                        <p:tgtEl>
                                          <p:spTgt spid="6">
                                            <p:graphicEl>
                                              <a:dgm id="{48A68D7F-8250-4ED4-A0B1-B97C246CE6C3}"/>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graphicEl>
                                              <a:dgm id="{FB3864E7-68B3-4115-87BB-AF46116D1D1F}"/>
                                            </p:graphicEl>
                                          </p:spTgt>
                                        </p:tgtEl>
                                        <p:attrNameLst>
                                          <p:attrName>style.visibility</p:attrName>
                                        </p:attrNameLst>
                                      </p:cBhvr>
                                      <p:to>
                                        <p:strVal val="visible"/>
                                      </p:to>
                                    </p:set>
                                    <p:animEffect transition="in" filter="fade">
                                      <p:cBhvr>
                                        <p:cTn id="41" dur="500"/>
                                        <p:tgtEl>
                                          <p:spTgt spid="6">
                                            <p:graphicEl>
                                              <a:dgm id="{FB3864E7-68B3-4115-87BB-AF46116D1D1F}"/>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graphicEl>
                                              <a:dgm id="{86C8E487-B936-4FBF-BDA5-88B682ED3075}"/>
                                            </p:graphicEl>
                                          </p:spTgt>
                                        </p:tgtEl>
                                        <p:attrNameLst>
                                          <p:attrName>style.visibility</p:attrName>
                                        </p:attrNameLst>
                                      </p:cBhvr>
                                      <p:to>
                                        <p:strVal val="visible"/>
                                      </p:to>
                                    </p:set>
                                    <p:animEffect transition="in" filter="fade">
                                      <p:cBhvr>
                                        <p:cTn id="44" dur="500"/>
                                        <p:tgtEl>
                                          <p:spTgt spid="6">
                                            <p:graphicEl>
                                              <a:dgm id="{86C8E487-B936-4FBF-BDA5-88B682ED307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graphicEl>
                                              <a:dgm id="{56669328-AEEE-4D9E-8C1F-6B484A30D05B}"/>
                                            </p:graphicEl>
                                          </p:spTgt>
                                        </p:tgtEl>
                                        <p:attrNameLst>
                                          <p:attrName>style.visibility</p:attrName>
                                        </p:attrNameLst>
                                      </p:cBhvr>
                                      <p:to>
                                        <p:strVal val="visible"/>
                                      </p:to>
                                    </p:set>
                                    <p:animEffect transition="in" filter="fade">
                                      <p:cBhvr>
                                        <p:cTn id="49" dur="500"/>
                                        <p:tgtEl>
                                          <p:spTgt spid="6">
                                            <p:graphicEl>
                                              <a:dgm id="{56669328-AEEE-4D9E-8C1F-6B484A30D05B}"/>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graphicEl>
                                              <a:dgm id="{6CF0213B-401A-404A-98F7-1DD64CFCB60B}"/>
                                            </p:graphicEl>
                                          </p:spTgt>
                                        </p:tgtEl>
                                        <p:attrNameLst>
                                          <p:attrName>style.visibility</p:attrName>
                                        </p:attrNameLst>
                                      </p:cBhvr>
                                      <p:to>
                                        <p:strVal val="visible"/>
                                      </p:to>
                                    </p:set>
                                    <p:animEffect transition="in" filter="fade">
                                      <p:cBhvr>
                                        <p:cTn id="52" dur="500"/>
                                        <p:tgtEl>
                                          <p:spTgt spid="6">
                                            <p:graphicEl>
                                              <a:dgm id="{6CF0213B-401A-404A-98F7-1DD64CFCB60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外部记忆</a:t>
            </a:r>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p:txBody>
              <a:bodyPr/>
              <a:lstStyle/>
              <a:p>
                <a:r>
                  <a:rPr lang="zh-CN" altLang="en-US" dirty="0"/>
                  <a:t>外部记忆定义为矩阵</a:t>
                </a:r>
                <a14:m>
                  <m:oMath xmlns:m="http://schemas.openxmlformats.org/officeDocument/2006/math">
                    <m:r>
                      <m:rPr>
                        <m:nor/>
                      </m:rPr>
                      <a:rPr lang="en-US" altLang="zh-CN" dirty="0"/>
                      <m:t>M</m:t>
                    </m:r>
                    <m:r>
                      <a:rPr lang="en-US" altLang="zh-CN" b="0" i="1" dirty="0" smtClean="0">
                        <a:latin typeface="Cambria Math" panose="02040503050406030204" pitchFamily="18" charset="0"/>
                      </a:rPr>
                      <m:t>∈</m:t>
                    </m:r>
                    <m:r>
                      <m:rPr>
                        <m:nor/>
                      </m:rPr>
                      <a:rPr lang="en-US" altLang="zh-CN" dirty="0"/>
                      <m:t>R</m:t>
                    </m:r>
                    <m:r>
                      <m:rPr>
                        <m:nor/>
                      </m:rPr>
                      <a:rPr lang="en-US" altLang="zh-CN" b="0" i="0" baseline="30000" dirty="0" smtClean="0"/>
                      <m:t>d</m:t>
                    </m:r>
                    <m:r>
                      <m:rPr>
                        <m:nor/>
                      </m:rPr>
                      <a:rPr lang="en-US" altLang="zh-CN" baseline="30000" dirty="0"/>
                      <m:t>×</m:t>
                    </m:r>
                    <m:r>
                      <a:rPr lang="en-US" altLang="zh-CN" b="0" i="1" baseline="30000" dirty="0" smtClean="0">
                        <a:latin typeface="Cambria Math" panose="02040503050406030204" pitchFamily="18" charset="0"/>
                      </a:rPr>
                      <m:t>𝑘</m:t>
                    </m:r>
                  </m:oMath>
                </a14:m>
                <a:endParaRPr lang="en-US" altLang="zh-CN" dirty="0"/>
              </a:p>
              <a:p>
                <a:pPr lvl="1"/>
                <a:r>
                  <a:rPr lang="en-US" altLang="zh-CN" dirty="0"/>
                  <a:t>k </a:t>
                </a:r>
                <a:r>
                  <a:rPr lang="zh-CN" altLang="en-US" dirty="0"/>
                  <a:t>是记忆片段的数量，</a:t>
                </a:r>
                <a:r>
                  <a:rPr lang="en-US" altLang="zh-CN" dirty="0"/>
                  <a:t>d </a:t>
                </a:r>
                <a:r>
                  <a:rPr lang="zh-CN" altLang="en-US" dirty="0"/>
                  <a:t>是每个记忆片段的大小</a:t>
                </a:r>
                <a:endParaRPr lang="en-US" altLang="zh-CN" dirty="0"/>
              </a:p>
              <a:p>
                <a:r>
                  <a:rPr lang="zh-CN" altLang="en-US" dirty="0"/>
                  <a:t>外部记忆类型</a:t>
                </a:r>
                <a:endParaRPr lang="en-US" altLang="zh-CN" dirty="0"/>
              </a:p>
              <a:p>
                <a:pPr lvl="1"/>
                <a:r>
                  <a:rPr lang="zh-CN" altLang="en-US" dirty="0"/>
                  <a:t>只读</a:t>
                </a:r>
                <a:endParaRPr lang="en-US" altLang="zh-CN" dirty="0"/>
              </a:p>
              <a:p>
                <a:pPr lvl="2"/>
                <a:r>
                  <a:rPr lang="en-US" altLang="zh-CN" dirty="0"/>
                  <a:t>Memory Network</a:t>
                </a:r>
              </a:p>
              <a:p>
                <a:pPr lvl="2"/>
                <a:r>
                  <a:rPr lang="en-US" altLang="zh-CN" dirty="0"/>
                  <a:t>RNN</a:t>
                </a:r>
                <a:r>
                  <a:rPr lang="zh-CN" altLang="en-US" dirty="0"/>
                  <a:t>中的</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h</m:t>
                        </m:r>
                      </m:e>
                      <m:sub>
                        <m:r>
                          <a:rPr lang="en-US" altLang="zh-CN" i="1">
                            <a:latin typeface="Cambria Math" panose="02040503050406030204" pitchFamily="18" charset="0"/>
                          </a:rPr>
                          <m:t>𝑡</m:t>
                        </m:r>
                      </m:sub>
                    </m:sSub>
                  </m:oMath>
                </a14:m>
                <a:endParaRPr lang="en-US" altLang="zh-CN" dirty="0"/>
              </a:p>
              <a:p>
                <a:pPr lvl="1"/>
                <a:r>
                  <a:rPr lang="zh-CN" altLang="en-US" dirty="0"/>
                  <a:t>可读写</a:t>
                </a:r>
                <a:endParaRPr lang="en-US" altLang="zh-CN" dirty="0"/>
              </a:p>
              <a:p>
                <a:pPr lvl="2"/>
                <a:r>
                  <a:rPr lang="en-US" altLang="zh-CN" dirty="0"/>
                  <a:t>NTM</a:t>
                </a:r>
              </a:p>
              <a:p>
                <a:pPr lvl="1"/>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a:blip r:embed="rId2"/>
                <a:stretch>
                  <a:fillRect l="-741" t="-12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731162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记忆网络的结构</a:t>
            </a:r>
          </a:p>
        </p:txBody>
      </p:sp>
      <p:pic>
        <p:nvPicPr>
          <p:cNvPr id="4" name="图片 3" descr="屏幕剪辑"/>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168594"/>
            <a:ext cx="6824529" cy="3338225"/>
          </a:xfrm>
          <a:prstGeom prst="rect">
            <a:avLst/>
          </a:prstGeom>
        </p:spPr>
      </p:pic>
      <p:sp>
        <p:nvSpPr>
          <p:cNvPr id="5" name="矩形 4"/>
          <p:cNvSpPr/>
          <p:nvPr/>
        </p:nvSpPr>
        <p:spPr>
          <a:xfrm>
            <a:off x="1028409" y="5410200"/>
            <a:ext cx="7467600" cy="523220"/>
          </a:xfrm>
          <a:prstGeom prst="rect">
            <a:avLst/>
          </a:prstGeom>
        </p:spPr>
        <p:txBody>
          <a:bodyPr wrap="square">
            <a:spAutoFit/>
          </a:bodyPr>
          <a:lstStyle/>
          <a:p>
            <a:r>
              <a:rPr lang="zh-CN" altLang="en-US" sz="2800" dirty="0"/>
              <a:t>按内容寻址：通常利用</a:t>
            </a:r>
            <a:r>
              <a:rPr lang="zh-CN" altLang="en-US" sz="2800" dirty="0">
                <a:solidFill>
                  <a:srgbClr val="FF0000"/>
                </a:solidFill>
              </a:rPr>
              <a:t>注意力机制</a:t>
            </a:r>
            <a:r>
              <a:rPr lang="zh-CN" altLang="en-US" sz="2800" dirty="0"/>
              <a:t>来完成。</a:t>
            </a:r>
          </a:p>
        </p:txBody>
      </p:sp>
      <p:sp>
        <p:nvSpPr>
          <p:cNvPr id="6" name="文本框 5"/>
          <p:cNvSpPr txBox="1"/>
          <p:nvPr/>
        </p:nvSpPr>
        <p:spPr>
          <a:xfrm>
            <a:off x="3816806" y="2743200"/>
            <a:ext cx="1172116" cy="646331"/>
          </a:xfrm>
          <a:prstGeom prst="rect">
            <a:avLst/>
          </a:prstGeom>
          <a:noFill/>
        </p:spPr>
        <p:txBody>
          <a:bodyPr wrap="none" rtlCol="0">
            <a:spAutoFit/>
          </a:bodyPr>
          <a:lstStyle/>
          <a:p>
            <a:pPr algn="ctr"/>
            <a:r>
              <a:rPr lang="en-US" altLang="zh-CN" dirty="0">
                <a:solidFill>
                  <a:srgbClr val="FF0000"/>
                </a:solidFill>
              </a:rPr>
              <a:t>Multi-Hop</a:t>
            </a:r>
          </a:p>
          <a:p>
            <a:pPr algn="ctr"/>
            <a:r>
              <a:rPr lang="zh-CN" altLang="en-US" dirty="0">
                <a:solidFill>
                  <a:srgbClr val="FF0000"/>
                </a:solidFill>
              </a:rPr>
              <a:t>多跳</a:t>
            </a:r>
          </a:p>
        </p:txBody>
      </p:sp>
    </p:spTree>
    <p:extLst>
      <p:ext uri="{BB962C8B-B14F-4D97-AF65-F5344CB8AC3E}">
        <p14:creationId xmlns:p14="http://schemas.microsoft.com/office/powerpoint/2010/main" val="229804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常见的机器学习类型</a:t>
            </a:r>
          </a:p>
        </p:txBody>
      </p:sp>
      <p:pic>
        <p:nvPicPr>
          <p:cNvPr id="3" name="图片 2"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4737" y="1905000"/>
            <a:ext cx="8232063" cy="3733800"/>
          </a:xfrm>
          <a:prstGeom prst="rect">
            <a:avLst/>
          </a:prstGeom>
        </p:spPr>
      </p:pic>
    </p:spTree>
    <p:extLst>
      <p:ext uri="{BB962C8B-B14F-4D97-AF65-F5344CB8AC3E}">
        <p14:creationId xmlns:p14="http://schemas.microsoft.com/office/powerpoint/2010/main" val="2775739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端到端记忆网络</a:t>
            </a:r>
          </a:p>
        </p:txBody>
      </p:sp>
      <p:pic>
        <p:nvPicPr>
          <p:cNvPr id="5" name="图片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4160" y="2008324"/>
            <a:ext cx="6482280" cy="2844320"/>
          </a:xfrm>
          <a:prstGeom prst="rect">
            <a:avLst/>
          </a:prstGeom>
        </p:spPr>
      </p:pic>
      <p:sp>
        <p:nvSpPr>
          <p:cNvPr id="7" name="矩形 6"/>
          <p:cNvSpPr/>
          <p:nvPr/>
        </p:nvSpPr>
        <p:spPr>
          <a:xfrm>
            <a:off x="457200" y="5791200"/>
            <a:ext cx="7696200" cy="523220"/>
          </a:xfrm>
          <a:prstGeom prst="rect">
            <a:avLst/>
          </a:prstGeom>
        </p:spPr>
        <p:txBody>
          <a:bodyPr wrap="square">
            <a:spAutoFit/>
          </a:bodyPr>
          <a:lstStyle/>
          <a:p>
            <a:r>
              <a:rPr lang="en-US" altLang="zh-CN" sz="1400" dirty="0" err="1"/>
              <a:t>Sukhbaatar</a:t>
            </a:r>
            <a:r>
              <a:rPr lang="en-US" altLang="zh-CN" sz="1400" dirty="0"/>
              <a:t>, S., </a:t>
            </a:r>
            <a:r>
              <a:rPr lang="en-US" altLang="zh-CN" sz="1400" dirty="0" err="1"/>
              <a:t>Szlam</a:t>
            </a:r>
            <a:r>
              <a:rPr lang="en-US" altLang="zh-CN" sz="1400" dirty="0"/>
              <a:t>, A., Weston, J., &amp; Fergus, R. (2015). End-To-End Memory Networks, 1–11. http://arxiv.org/abs/1503.08895</a:t>
            </a:r>
            <a:endParaRPr lang="zh-CN" altLang="en-US" sz="1400" dirty="0"/>
          </a:p>
        </p:txBody>
      </p:sp>
    </p:spTree>
    <p:extLst>
      <p:ext uri="{BB962C8B-B14F-4D97-AF65-F5344CB8AC3E}">
        <p14:creationId xmlns:p14="http://schemas.microsoft.com/office/powerpoint/2010/main" val="37565675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神经图灵机</a:t>
            </a:r>
            <a:endParaRPr lang="en-US" altLang="zh-CN" dirty="0"/>
          </a:p>
        </p:txBody>
      </p:sp>
      <p:sp>
        <p:nvSpPr>
          <p:cNvPr id="4" name="Content Placeholder 3"/>
          <p:cNvSpPr>
            <a:spLocks noGrp="1"/>
          </p:cNvSpPr>
          <p:nvPr>
            <p:ph sz="quarter" idx="1"/>
          </p:nvPr>
        </p:nvSpPr>
        <p:spPr/>
        <p:txBody>
          <a:bodyPr/>
          <a:lstStyle/>
          <a:p>
            <a:r>
              <a:rPr lang="zh-CN" altLang="en-US" dirty="0"/>
              <a:t>组件</a:t>
            </a:r>
            <a:endParaRPr lang="en-US" altLang="zh-CN" dirty="0"/>
          </a:p>
          <a:p>
            <a:pPr lvl="1"/>
            <a:r>
              <a:rPr lang="zh-CN" altLang="en-US" dirty="0"/>
              <a:t>控制器</a:t>
            </a:r>
            <a:endParaRPr lang="en-US" altLang="zh-CN" dirty="0"/>
          </a:p>
          <a:p>
            <a:pPr lvl="1"/>
            <a:r>
              <a:rPr lang="zh-CN" altLang="en-US" dirty="0"/>
              <a:t>外部记忆</a:t>
            </a:r>
            <a:endParaRPr lang="en-US" altLang="zh-CN" dirty="0"/>
          </a:p>
          <a:p>
            <a:pPr lvl="1"/>
            <a:r>
              <a:rPr lang="zh-CN" altLang="en-US" dirty="0"/>
              <a:t>读写操作</a:t>
            </a:r>
            <a:endParaRPr lang="en-US" altLang="zh-CN" dirty="0"/>
          </a:p>
          <a:p>
            <a:r>
              <a:rPr lang="zh-CN" altLang="en-US" dirty="0"/>
              <a:t>整个架构可微分</a:t>
            </a:r>
          </a:p>
          <a:p>
            <a:pPr lvl="1"/>
            <a:endParaRPr lang="en-US" altLang="zh-CN" dirty="0"/>
          </a:p>
        </p:txBody>
      </p:sp>
      <p:pic>
        <p:nvPicPr>
          <p:cNvPr id="7" name="Picture 6"/>
          <p:cNvPicPr>
            <a:picLocks noChangeAspect="1"/>
          </p:cNvPicPr>
          <p:nvPr/>
        </p:nvPicPr>
        <p:blipFill>
          <a:blip r:embed="rId2"/>
          <a:stretch>
            <a:fillRect/>
          </a:stretch>
        </p:blipFill>
        <p:spPr>
          <a:xfrm>
            <a:off x="3886200" y="2209800"/>
            <a:ext cx="5067300" cy="2533650"/>
          </a:xfrm>
          <a:prstGeom prst="rect">
            <a:avLst/>
          </a:prstGeom>
        </p:spPr>
      </p:pic>
      <p:sp>
        <p:nvSpPr>
          <p:cNvPr id="8" name="Rectangle 7"/>
          <p:cNvSpPr/>
          <p:nvPr/>
        </p:nvSpPr>
        <p:spPr>
          <a:xfrm>
            <a:off x="4133850" y="4819650"/>
            <a:ext cx="4572000" cy="738664"/>
          </a:xfrm>
          <a:prstGeom prst="rect">
            <a:avLst/>
          </a:prstGeom>
        </p:spPr>
        <p:txBody>
          <a:bodyPr>
            <a:spAutoFit/>
          </a:bodyPr>
          <a:lstStyle/>
          <a:p>
            <a:r>
              <a:rPr lang="zh-CN" altLang="en-US" sz="1400" dirty="0"/>
              <a:t>图片来源：http://cpmarkchang.logdown.com/posts/279710-neural-network-neural-turing-machine</a:t>
            </a:r>
          </a:p>
        </p:txBody>
      </p:sp>
      <p:sp>
        <p:nvSpPr>
          <p:cNvPr id="6" name="矩形 5"/>
          <p:cNvSpPr/>
          <p:nvPr/>
        </p:nvSpPr>
        <p:spPr>
          <a:xfrm>
            <a:off x="438150" y="5719206"/>
            <a:ext cx="7772400" cy="584775"/>
          </a:xfrm>
          <a:prstGeom prst="rect">
            <a:avLst/>
          </a:prstGeom>
        </p:spPr>
        <p:txBody>
          <a:bodyPr wrap="square">
            <a:spAutoFit/>
          </a:bodyPr>
          <a:lstStyle/>
          <a:p>
            <a:r>
              <a:rPr lang="en-US" altLang="zh-CN" sz="1600" dirty="0"/>
              <a:t>Graves, A., Wayne, G., &amp; </a:t>
            </a:r>
            <a:r>
              <a:rPr lang="en-US" altLang="zh-CN" sz="1600" dirty="0" err="1"/>
              <a:t>Danihelka</a:t>
            </a:r>
            <a:r>
              <a:rPr lang="en-US" altLang="zh-CN" sz="1600" dirty="0"/>
              <a:t>, I. (2014). Neural Turing Machines. </a:t>
            </a:r>
            <a:r>
              <a:rPr lang="en-US" altLang="zh-CN" sz="1600" dirty="0" err="1"/>
              <a:t>Arxiv</a:t>
            </a:r>
            <a:r>
              <a:rPr lang="en-US" altLang="zh-CN" sz="1600" dirty="0"/>
              <a:t>, 1–26. http://arxiv.org/abs/1410.5401</a:t>
            </a:r>
            <a:endParaRPr lang="zh-CN" altLang="en-US" sz="1600" dirty="0"/>
          </a:p>
        </p:txBody>
      </p:sp>
    </p:spTree>
    <p:extLst>
      <p:ext uri="{BB962C8B-B14F-4D97-AF65-F5344CB8AC3E}">
        <p14:creationId xmlns:p14="http://schemas.microsoft.com/office/powerpoint/2010/main" val="20860427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不严格的类比</a:t>
            </a:r>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41" y="1542787"/>
            <a:ext cx="8183117" cy="3772426"/>
          </a:xfrm>
          <a:prstGeom prst="rect">
            <a:avLst/>
          </a:prstGeom>
        </p:spPr>
      </p:pic>
    </p:spTree>
    <p:extLst>
      <p:ext uri="{BB962C8B-B14F-4D97-AF65-F5344CB8AC3E}">
        <p14:creationId xmlns:p14="http://schemas.microsoft.com/office/powerpoint/2010/main" val="17751387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无监督学习</a:t>
            </a:r>
          </a:p>
        </p:txBody>
      </p:sp>
    </p:spTree>
    <p:extLst>
      <p:ext uri="{BB962C8B-B14F-4D97-AF65-F5344CB8AC3E}">
        <p14:creationId xmlns:p14="http://schemas.microsoft.com/office/powerpoint/2010/main" val="7053305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无监督学习</a:t>
            </a:r>
          </a:p>
        </p:txBody>
      </p:sp>
      <p:sp>
        <p:nvSpPr>
          <p:cNvPr id="3" name="内容占位符 2"/>
          <p:cNvSpPr>
            <a:spLocks noGrp="1"/>
          </p:cNvSpPr>
          <p:nvPr>
            <p:ph sz="quarter" idx="1"/>
          </p:nvPr>
        </p:nvSpPr>
        <p:spPr/>
        <p:txBody>
          <a:bodyPr/>
          <a:lstStyle/>
          <a:p>
            <a:r>
              <a:rPr lang="zh-CN" altLang="en-US" dirty="0"/>
              <a:t>密度估计</a:t>
            </a:r>
            <a:endParaRPr lang="en-US" altLang="zh-CN" dirty="0"/>
          </a:p>
          <a:p>
            <a:pPr lvl="1"/>
            <a:r>
              <a:rPr lang="zh-CN" altLang="en-US" dirty="0"/>
              <a:t>有参模型</a:t>
            </a:r>
            <a:endParaRPr lang="en-US" altLang="zh-CN" dirty="0"/>
          </a:p>
          <a:p>
            <a:pPr lvl="2"/>
            <a:r>
              <a:rPr lang="zh-CN" altLang="en-US" dirty="0">
                <a:hlinkClick r:id="rId2" action="ppaction://hlinksldjump"/>
              </a:rPr>
              <a:t>玻尔兹曼机</a:t>
            </a:r>
            <a:r>
              <a:rPr lang="zh-CN" altLang="en-US" dirty="0"/>
              <a:t>、</a:t>
            </a:r>
            <a:r>
              <a:rPr lang="zh-CN" altLang="en-US" dirty="0">
                <a:hlinkClick r:id="rId3" action="ppaction://hlinksldjump"/>
              </a:rPr>
              <a:t>深度信念网络</a:t>
            </a:r>
            <a:r>
              <a:rPr lang="zh-CN" altLang="en-US" dirty="0"/>
              <a:t>、</a:t>
            </a:r>
            <a:r>
              <a:rPr lang="zh-CN" altLang="en-US" dirty="0">
                <a:hlinkClick r:id="rId4" action="ppaction://hlinksldjump"/>
              </a:rPr>
              <a:t>深度生成模型</a:t>
            </a:r>
            <a:endParaRPr lang="en-US" altLang="zh-CN" dirty="0"/>
          </a:p>
          <a:p>
            <a:pPr lvl="1"/>
            <a:r>
              <a:rPr lang="zh-CN" altLang="en-US" dirty="0"/>
              <a:t>无参模型</a:t>
            </a:r>
            <a:endParaRPr lang="en-US" altLang="zh-CN" dirty="0"/>
          </a:p>
          <a:p>
            <a:r>
              <a:rPr lang="zh-CN" altLang="en-US" dirty="0"/>
              <a:t>特征学习</a:t>
            </a:r>
            <a:endParaRPr lang="en-US" altLang="zh-CN" dirty="0"/>
          </a:p>
          <a:p>
            <a:pPr lvl="1"/>
            <a:r>
              <a:rPr lang="zh-CN" altLang="en-US" dirty="0"/>
              <a:t>主成分分析</a:t>
            </a:r>
            <a:endParaRPr lang="en-US" altLang="zh-CN" dirty="0"/>
          </a:p>
          <a:p>
            <a:pPr lvl="1"/>
            <a:r>
              <a:rPr lang="zh-CN" altLang="en-US" dirty="0"/>
              <a:t>稀疏编码</a:t>
            </a:r>
            <a:endParaRPr lang="en-US" altLang="zh-CN" dirty="0"/>
          </a:p>
          <a:p>
            <a:pPr lvl="1"/>
            <a:r>
              <a:rPr lang="zh-CN" altLang="en-US" dirty="0"/>
              <a:t>自编码器</a:t>
            </a:r>
            <a:endParaRPr lang="en-US" altLang="zh-CN" dirty="0"/>
          </a:p>
          <a:p>
            <a:r>
              <a:rPr lang="zh-CN" altLang="en-US" dirty="0"/>
              <a:t>聚类</a:t>
            </a:r>
          </a:p>
        </p:txBody>
      </p:sp>
    </p:spTree>
    <p:extLst>
      <p:ext uri="{BB962C8B-B14F-4D97-AF65-F5344CB8AC3E}">
        <p14:creationId xmlns:p14="http://schemas.microsoft.com/office/powerpoint/2010/main" val="22582326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自编码器</a:t>
            </a:r>
          </a:p>
        </p:txBody>
      </p:sp>
      <p:sp>
        <p:nvSpPr>
          <p:cNvPr id="3" name="内容占位符 2"/>
          <p:cNvSpPr>
            <a:spLocks noGrp="1"/>
          </p:cNvSpPr>
          <p:nvPr>
            <p:ph sz="quarter" idx="1"/>
          </p:nvPr>
        </p:nvSpPr>
        <p:spPr/>
        <p:txBody>
          <a:bodyPr/>
          <a:lstStyle/>
          <a:p>
            <a:r>
              <a:rPr lang="zh-CN" altLang="en-US" dirty="0"/>
              <a:t>最简单的自编码器是两层的神经网络，输入层到隐藏层用来编码，隐藏层到输出层用来解码。</a:t>
            </a:r>
            <a:endParaRPr lang="en-US" altLang="zh-CN" dirty="0"/>
          </a:p>
          <a:p>
            <a:endParaRPr lang="en-US" altLang="zh-CN" dirty="0"/>
          </a:p>
          <a:p>
            <a:r>
              <a:rPr lang="zh-CN" altLang="en-US" dirty="0"/>
              <a:t>模型</a:t>
            </a:r>
            <a:endParaRPr lang="en-US" altLang="zh-CN" dirty="0"/>
          </a:p>
          <a:p>
            <a:pPr lvl="1"/>
            <a:r>
              <a:rPr lang="zh-CN" altLang="en-US" dirty="0"/>
              <a:t>编码器（</a:t>
            </a:r>
            <a:r>
              <a:rPr lang="en-US" altLang="zh-CN" dirty="0"/>
              <a:t>encoder</a:t>
            </a:r>
            <a:r>
              <a:rPr lang="zh-CN" altLang="en-US" dirty="0"/>
              <a:t>）</a:t>
            </a:r>
            <a:endParaRPr lang="en-US" altLang="zh-CN" dirty="0"/>
          </a:p>
          <a:p>
            <a:pPr lvl="1"/>
            <a:r>
              <a:rPr lang="zh-CN" altLang="en-US" dirty="0"/>
              <a:t>解码器（</a:t>
            </a:r>
            <a:r>
              <a:rPr lang="en-US" altLang="zh-CN" dirty="0"/>
              <a:t>decoder</a:t>
            </a:r>
            <a:r>
              <a:rPr lang="zh-CN" altLang="en-US" dirty="0"/>
              <a:t>）</a:t>
            </a:r>
            <a:endParaRPr lang="en-US" altLang="zh-CN" dirty="0"/>
          </a:p>
          <a:p>
            <a:pPr lvl="1"/>
            <a:endParaRPr lang="en-US" altLang="zh-CN" dirty="0"/>
          </a:p>
          <a:p>
            <a:r>
              <a:rPr lang="zh-CN" altLang="en-US" dirty="0"/>
              <a:t>学习准则</a:t>
            </a:r>
            <a:endParaRPr lang="en-US" altLang="zh-CN" dirty="0"/>
          </a:p>
          <a:p>
            <a:pPr lvl="1"/>
            <a:r>
              <a:rPr lang="zh-CN" altLang="en-US" dirty="0"/>
              <a:t>最小化重构错误</a:t>
            </a:r>
          </a:p>
        </p:txBody>
      </p:sp>
      <p:pic>
        <p:nvPicPr>
          <p:cNvPr id="4" name="图片 3" descr="屏幕剪辑"/>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2667000"/>
            <a:ext cx="3989968" cy="3217637"/>
          </a:xfrm>
          <a:prstGeom prst="rect">
            <a:avLst/>
          </a:prstGeom>
        </p:spPr>
      </p:pic>
    </p:spTree>
    <p:extLst>
      <p:ext uri="{BB962C8B-B14F-4D97-AF65-F5344CB8AC3E}">
        <p14:creationId xmlns:p14="http://schemas.microsoft.com/office/powerpoint/2010/main" val="191629479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概率图模型</a:t>
            </a:r>
          </a:p>
        </p:txBody>
      </p:sp>
    </p:spTree>
    <p:extLst>
      <p:ext uri="{BB962C8B-B14F-4D97-AF65-F5344CB8AC3E}">
        <p14:creationId xmlns:p14="http://schemas.microsoft.com/office/powerpoint/2010/main" val="1286612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概率图模型</a:t>
            </a:r>
          </a:p>
        </p:txBody>
      </p:sp>
      <p:sp>
        <p:nvSpPr>
          <p:cNvPr id="3" name="内容占位符 2"/>
          <p:cNvSpPr>
            <a:spLocks noGrp="1"/>
          </p:cNvSpPr>
          <p:nvPr>
            <p:ph sz="quarter" idx="1"/>
          </p:nvPr>
        </p:nvSpPr>
        <p:spPr/>
        <p:txBody>
          <a:bodyPr/>
          <a:lstStyle/>
          <a:p>
            <a:r>
              <a:rPr lang="zh-CN" altLang="en-US" dirty="0"/>
              <a:t>概率图模型是指一种用图结构来描述多元随机变量之间条件独立关系的概率模型。</a:t>
            </a:r>
            <a:endParaRPr lang="en-US" altLang="zh-CN" dirty="0"/>
          </a:p>
          <a:p>
            <a:endParaRPr lang="en-US" altLang="zh-CN" dirty="0"/>
          </a:p>
          <a:p>
            <a:r>
              <a:rPr lang="zh-CN" altLang="en-US" dirty="0"/>
              <a:t>图中的</a:t>
            </a:r>
            <a:r>
              <a:rPr lang="zh-CN" altLang="en-US" dirty="0">
                <a:solidFill>
                  <a:srgbClr val="FF0000"/>
                </a:solidFill>
              </a:rPr>
              <a:t>每个节点</a:t>
            </a:r>
            <a:r>
              <a:rPr lang="zh-CN" altLang="en-US" dirty="0"/>
              <a:t>都对应一个随机变量，可以是观察变量，隐变量或是未知参数等；</a:t>
            </a:r>
            <a:r>
              <a:rPr lang="zh-CN" altLang="en-US" dirty="0">
                <a:solidFill>
                  <a:srgbClr val="FF0000"/>
                </a:solidFill>
              </a:rPr>
              <a:t>每个连接</a:t>
            </a:r>
            <a:r>
              <a:rPr lang="zh-CN" altLang="en-US" dirty="0"/>
              <a:t>表示两个随机变量之间具有依赖关系。</a:t>
            </a:r>
          </a:p>
        </p:txBody>
      </p:sp>
    </p:spTree>
    <p:extLst>
      <p:ext uri="{BB962C8B-B14F-4D97-AF65-F5344CB8AC3E}">
        <p14:creationId xmlns:p14="http://schemas.microsoft.com/office/powerpoint/2010/main" val="26673363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概率图模型</a:t>
            </a:r>
          </a:p>
        </p:txBody>
      </p:sp>
      <p:sp>
        <p:nvSpPr>
          <p:cNvPr id="3" name="内容占位符 2"/>
          <p:cNvSpPr>
            <a:spLocks noGrp="1"/>
          </p:cNvSpPr>
          <p:nvPr>
            <p:ph sz="quarter" idx="1"/>
          </p:nvPr>
        </p:nvSpPr>
        <p:spPr/>
        <p:txBody>
          <a:bodyPr/>
          <a:lstStyle/>
          <a:p>
            <a:r>
              <a:rPr lang="zh-CN" altLang="en-US" dirty="0"/>
              <a:t>模型表示（图结构）</a:t>
            </a:r>
            <a:endParaRPr lang="en-US" altLang="zh-CN" dirty="0"/>
          </a:p>
          <a:p>
            <a:pPr lvl="1"/>
            <a:r>
              <a:rPr lang="zh-CN" altLang="en-US" dirty="0"/>
              <a:t>有向图</a:t>
            </a:r>
            <a:r>
              <a:rPr lang="en-US" altLang="zh-CN" dirty="0"/>
              <a:t> </a:t>
            </a:r>
          </a:p>
          <a:p>
            <a:pPr lvl="1"/>
            <a:r>
              <a:rPr lang="zh-CN" altLang="en-US" dirty="0"/>
              <a:t>无向图</a:t>
            </a:r>
            <a:endParaRPr lang="en-US" altLang="zh-CN" dirty="0"/>
          </a:p>
          <a:p>
            <a:pPr lvl="1"/>
            <a:endParaRPr lang="en-US" altLang="zh-CN" dirty="0"/>
          </a:p>
          <a:p>
            <a:endParaRPr lang="en-US" altLang="zh-CN" dirty="0"/>
          </a:p>
          <a:p>
            <a:r>
              <a:rPr lang="zh-CN" altLang="en-US" dirty="0"/>
              <a:t>推断</a:t>
            </a:r>
            <a:endParaRPr lang="en-US" altLang="zh-CN" dirty="0"/>
          </a:p>
          <a:p>
            <a:pPr lvl="1"/>
            <a:r>
              <a:rPr lang="zh-CN" altLang="en-US" dirty="0"/>
              <a:t>给定部分变量，推断另一部分变量的后验概率。</a:t>
            </a:r>
            <a:endParaRPr lang="en-US" altLang="zh-CN" dirty="0"/>
          </a:p>
          <a:p>
            <a:pPr lvl="1"/>
            <a:endParaRPr lang="en-US" altLang="zh-CN" dirty="0"/>
          </a:p>
          <a:p>
            <a:r>
              <a:rPr lang="zh-CN" altLang="en-US" dirty="0"/>
              <a:t>（参数）学习</a:t>
            </a:r>
            <a:endParaRPr lang="en-US" altLang="zh-CN" dirty="0"/>
          </a:p>
          <a:p>
            <a:pPr lvl="1"/>
            <a:r>
              <a:rPr lang="zh-CN" altLang="en-US" dirty="0"/>
              <a:t>给定一组训练样本，求解网络参数</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905000"/>
            <a:ext cx="5934541" cy="2028903"/>
          </a:xfrm>
          <a:prstGeom prst="rect">
            <a:avLst/>
          </a:prstGeom>
        </p:spPr>
      </p:pic>
    </p:spTree>
    <p:extLst>
      <p:ext uri="{BB962C8B-B14F-4D97-AF65-F5344CB8AC3E}">
        <p14:creationId xmlns:p14="http://schemas.microsoft.com/office/powerpoint/2010/main" val="312753096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贝叶斯网络</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p:txBody>
              <a:bodyPr/>
              <a:lstStyle/>
              <a:p>
                <a:r>
                  <a:rPr lang="zh-CN" altLang="en-US" dirty="0"/>
                  <a:t>对于</a:t>
                </a:r>
                <a:r>
                  <a:rPr lang="en-US" altLang="zh-CN" dirty="0"/>
                  <a:t>K </a:t>
                </a:r>
                <a:r>
                  <a:rPr lang="zh-CN" altLang="en-US" dirty="0"/>
                  <a:t>随机变量</a:t>
                </a:r>
                <a14:m>
                  <m:oMath xmlns:m="http://schemas.openxmlformats.org/officeDocument/2006/math">
                    <m:r>
                      <a:rPr lang="en-US" altLang="zh-CN" b="0" i="1" smtClean="0">
                        <a:latin typeface="Cambria Math" panose="02040503050406030204" pitchFamily="18" charset="0"/>
                      </a:rPr>
                      <m:t>𝑋</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m:rPr>
                            <m:sty m:val="p"/>
                          </m:rPr>
                          <a:rPr lang="en-US" altLang="zh-CN" i="1">
                            <a:latin typeface="Cambria Math" panose="02040503050406030204" pitchFamily="18" charset="0"/>
                          </a:rPr>
                          <m:t>X</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𝐾</m:t>
                        </m:r>
                      </m:sub>
                    </m:sSub>
                  </m:oMath>
                </a14:m>
                <a:r>
                  <a:rPr lang="zh-CN" altLang="en-US" dirty="0"/>
                  <a:t>和一个有向非循环图</a:t>
                </a:r>
                <a:r>
                  <a:rPr lang="en-US" altLang="zh-CN" dirty="0"/>
                  <a:t>G</a:t>
                </a:r>
                <a:r>
                  <a:rPr lang="zh-CN" altLang="en-US" dirty="0"/>
                  <a:t>，并定义</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𝜋</m:t>
                            </m:r>
                          </m:e>
                          <m:sub>
                            <m:r>
                              <a:rPr lang="en-US" altLang="zh-CN" b="0" i="1" smtClean="0">
                                <a:latin typeface="Cambria Math" panose="02040503050406030204" pitchFamily="18" charset="0"/>
                              </a:rPr>
                              <m:t>𝑘</m:t>
                            </m:r>
                          </m:sub>
                        </m:sSub>
                      </m:sub>
                    </m:sSub>
                  </m:oMath>
                </a14:m>
                <a:r>
                  <a:rPr lang="zh-CN" altLang="en-US" dirty="0"/>
                  <a:t>表示变量</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b="0" i="1" smtClean="0">
                            <a:latin typeface="Cambria Math" panose="02040503050406030204" pitchFamily="18" charset="0"/>
                          </a:rPr>
                          <m:t>𝑘</m:t>
                        </m:r>
                      </m:sub>
                    </m:sSub>
                  </m:oMath>
                </a14:m>
                <a:r>
                  <a:rPr lang="zh-CN" altLang="en-US" dirty="0"/>
                  <a:t>的所有父节点变量集合。</a:t>
                </a:r>
                <a:endParaRPr lang="en-US" altLang="zh-CN" dirty="0"/>
              </a:p>
              <a:p>
                <a:r>
                  <a:rPr lang="zh-CN" altLang="en-US" dirty="0"/>
                  <a:t>如果</a:t>
                </a:r>
                <a14:m>
                  <m:oMath xmlns:m="http://schemas.openxmlformats.org/officeDocument/2006/math">
                    <m:r>
                      <a:rPr lang="en-US" altLang="zh-CN" i="1">
                        <a:latin typeface="Cambria Math" panose="02040503050406030204" pitchFamily="18" charset="0"/>
                      </a:rPr>
                      <m:t>𝑋</m:t>
                    </m:r>
                  </m:oMath>
                </a14:m>
                <a:r>
                  <a:rPr lang="zh-CN" altLang="en-US" dirty="0"/>
                  <a:t>的联合概率分布可以分解为每个随机变量</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𝑘</m:t>
                        </m:r>
                      </m:sub>
                    </m:sSub>
                  </m:oMath>
                </a14:m>
                <a:r>
                  <a:rPr lang="zh-CN" altLang="en-US" dirty="0"/>
                  <a:t>的局部条件概率的连乘形式，那么</a:t>
                </a:r>
                <a:r>
                  <a:rPr lang="en-US" altLang="zh-CN" dirty="0"/>
                  <a:t>(G,X)</a:t>
                </a:r>
                <a:r>
                  <a:rPr lang="zh-CN" altLang="en-US" dirty="0"/>
                  <a:t>构成了一个贝叶斯网络。</a:t>
                </a:r>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a:blip r:embed="rId2"/>
                <a:stretch>
                  <a:fillRect l="-1037" t="-1605" r="-444"/>
                </a:stretch>
              </a:blipFill>
            </p:spPr>
            <p:txBody>
              <a:bodyPr/>
              <a:lstStyle/>
              <a:p>
                <a:r>
                  <a:rPr lang="zh-CN" altLang="en-US">
                    <a:noFill/>
                  </a:rPr>
                  <a:t> </a:t>
                </a:r>
              </a:p>
            </p:txBody>
          </p:sp>
        </mc:Fallback>
      </mc:AlternateContent>
      <p:pic>
        <p:nvPicPr>
          <p:cNvPr id="7" name="图片 6"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022" y="4572000"/>
            <a:ext cx="5591955" cy="1276528"/>
          </a:xfrm>
          <a:prstGeom prst="rect">
            <a:avLst/>
          </a:prstGeom>
        </p:spPr>
      </p:pic>
    </p:spTree>
    <p:extLst>
      <p:ext uri="{BB962C8B-B14F-4D97-AF65-F5344CB8AC3E}">
        <p14:creationId xmlns:p14="http://schemas.microsoft.com/office/powerpoint/2010/main" val="1206767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参数学习</a:t>
            </a:r>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p:txBody>
              <a:bodyPr/>
              <a:lstStyle/>
              <a:p>
                <a:r>
                  <a:rPr lang="zh-CN" altLang="en-US" dirty="0"/>
                  <a:t>期望风险未知，通过</a:t>
                </a:r>
                <a:r>
                  <a:rPr lang="zh-CN" altLang="en-US" dirty="0">
                    <a:solidFill>
                      <a:srgbClr val="FF0000"/>
                    </a:solidFill>
                  </a:rPr>
                  <a:t>经验风险</a:t>
                </a:r>
                <a:r>
                  <a:rPr lang="zh-CN" altLang="en-US" dirty="0"/>
                  <a:t>近似</a:t>
                </a:r>
                <a:endParaRPr lang="en-US" altLang="zh-CN" dirty="0"/>
              </a:p>
              <a:p>
                <a:pPr lvl="1"/>
                <a:r>
                  <a:rPr lang="zh-CN" altLang="en-US" dirty="0"/>
                  <a:t>训练数据：</a:t>
                </a:r>
                <a14:m>
                  <m:oMath xmlns:m="http://schemas.openxmlformats.org/officeDocument/2006/math">
                    <m:r>
                      <a:rPr lang="zh-CN" altLang="en-US" i="1" dirty="0">
                        <a:latin typeface="Cambria Math" panose="02040503050406030204" pitchFamily="18" charset="0"/>
                      </a:rPr>
                      <m:t>𝒟</m:t>
                    </m:r>
                    <m:r>
                      <a:rPr lang="en-US" altLang="zh-CN" dirty="0">
                        <a:latin typeface="Cambria Math" panose="02040503050406030204" pitchFamily="18" charset="0"/>
                      </a:rPr>
                      <m:t>=</m:t>
                    </m:r>
                    <m:d>
                      <m:dPr>
                        <m:begChr m:val="{"/>
                        <m:endChr m:val="}"/>
                        <m:ctrlPr>
                          <a:rPr lang="en-US" altLang="zh-CN" i="1" dirty="0">
                            <a:latin typeface="Cambria Math" panose="02040503050406030204" pitchFamily="18" charset="0"/>
                          </a:rPr>
                        </m:ctrlPr>
                      </m:dPr>
                      <m:e>
                        <m:sSup>
                          <m:sSupPr>
                            <m:ctrlPr>
                              <a:rPr lang="en-US" altLang="zh-CN" i="1" dirty="0">
                                <a:latin typeface="Cambria Math" panose="02040503050406030204" pitchFamily="18" charset="0"/>
                              </a:rPr>
                            </m:ctrlPr>
                          </m:sSupPr>
                          <m:e>
                            <m:r>
                              <m:rPr>
                                <m:sty m:val="p"/>
                              </m:rPr>
                              <a:rPr lang="en-US" altLang="zh-CN" dirty="0">
                                <a:latin typeface="Cambria Math" panose="02040503050406030204" pitchFamily="18" charset="0"/>
                              </a:rPr>
                              <m:t>x</m:t>
                            </m:r>
                          </m:e>
                          <m:sup>
                            <m:d>
                              <m:dPr>
                                <m:ctrlPr>
                                  <a:rPr lang="en-US" altLang="zh-CN" i="1" dirty="0">
                                    <a:latin typeface="Cambria Math" panose="02040503050406030204" pitchFamily="18" charset="0"/>
                                  </a:rPr>
                                </m:ctrlPr>
                              </m:dPr>
                              <m:e>
                                <m:r>
                                  <a:rPr lang="en-US" altLang="zh-CN" dirty="0">
                                    <a:latin typeface="Cambria Math" panose="02040503050406030204" pitchFamily="18" charset="0"/>
                                  </a:rPr>
                                  <m:t>𝑖</m:t>
                                </m:r>
                              </m:e>
                            </m:d>
                          </m:sup>
                        </m:sSup>
                        <m:r>
                          <a:rPr lang="en-US" altLang="zh-CN" dirty="0">
                            <a:latin typeface="Cambria Math" panose="02040503050406030204" pitchFamily="18" charset="0"/>
                          </a:rPr>
                          <m:t>,</m:t>
                        </m:r>
                        <m:sSup>
                          <m:sSupPr>
                            <m:ctrlPr>
                              <a:rPr lang="en-US" altLang="zh-CN" i="1" dirty="0">
                                <a:latin typeface="Cambria Math" panose="02040503050406030204" pitchFamily="18" charset="0"/>
                              </a:rPr>
                            </m:ctrlPr>
                          </m:sSupPr>
                          <m:e>
                            <m:r>
                              <a:rPr lang="en-US" altLang="zh-CN" dirty="0">
                                <a:latin typeface="Cambria Math" panose="02040503050406030204" pitchFamily="18" charset="0"/>
                              </a:rPr>
                              <m:t>𝑦</m:t>
                            </m:r>
                          </m:e>
                          <m:sup>
                            <m:d>
                              <m:dPr>
                                <m:ctrlPr>
                                  <a:rPr lang="en-US" altLang="zh-CN" i="1" dirty="0">
                                    <a:latin typeface="Cambria Math" panose="02040503050406030204" pitchFamily="18" charset="0"/>
                                  </a:rPr>
                                </m:ctrlPr>
                              </m:dPr>
                              <m:e>
                                <m:r>
                                  <a:rPr lang="en-US" altLang="zh-CN" dirty="0">
                                    <a:latin typeface="Cambria Math" panose="02040503050406030204" pitchFamily="18" charset="0"/>
                                  </a:rPr>
                                  <m:t>𝑖</m:t>
                                </m:r>
                              </m:e>
                            </m:d>
                          </m:sup>
                        </m:sSup>
                      </m:e>
                    </m:d>
                    <m:r>
                      <a:rPr lang="en-US" altLang="zh-CN" dirty="0">
                        <a:latin typeface="Cambria Math" panose="02040503050406030204" pitchFamily="18" charset="0"/>
                      </a:rPr>
                      <m:t>, </m:t>
                    </m:r>
                    <m:r>
                      <a:rPr lang="en-US" altLang="zh-CN" dirty="0">
                        <a:latin typeface="Cambria Math" panose="02040503050406030204" pitchFamily="18" charset="0"/>
                      </a:rPr>
                      <m:t>𝑖</m:t>
                    </m:r>
                    <m:r>
                      <a:rPr lang="en-US" altLang="zh-CN" dirty="0">
                        <a:latin typeface="Cambria Math" panose="02040503050406030204" pitchFamily="18" charset="0"/>
                      </a:rPr>
                      <m:t>∈[1,</m:t>
                    </m:r>
                    <m:r>
                      <a:rPr lang="en-US" altLang="zh-CN" dirty="0">
                        <a:latin typeface="Cambria Math" panose="02040503050406030204" pitchFamily="18" charset="0"/>
                      </a:rPr>
                      <m:t>𝑁</m:t>
                    </m:r>
                    <m:r>
                      <a:rPr lang="en-US" altLang="zh-CN" dirty="0">
                        <a:latin typeface="Cambria Math" panose="02040503050406030204" pitchFamily="18" charset="0"/>
                      </a:rPr>
                      <m:t>]</m:t>
                    </m:r>
                  </m:oMath>
                </a14:m>
                <a:endParaRPr lang="en-US" altLang="zh-CN" dirty="0"/>
              </a:p>
              <a:p>
                <a:pPr lvl="1"/>
                <a:endParaRPr lang="en-US" altLang="zh-CN" dirty="0"/>
              </a:p>
              <a:p>
                <a:endParaRPr lang="en-US" altLang="zh-CN" dirty="0"/>
              </a:p>
              <a:p>
                <a:endParaRPr lang="en-US" altLang="zh-CN" dirty="0"/>
              </a:p>
              <a:p>
                <a:r>
                  <a:rPr lang="zh-CN" altLang="en-US" dirty="0">
                    <a:solidFill>
                      <a:srgbClr val="FF0000"/>
                    </a:solidFill>
                  </a:rPr>
                  <a:t>经验风险最小化</a:t>
                </a:r>
                <a:endParaRPr lang="en-US" altLang="zh-CN" dirty="0">
                  <a:solidFill>
                    <a:srgbClr val="FF0000"/>
                  </a:solidFill>
                </a:endParaRPr>
              </a:p>
              <a:p>
                <a:pPr lvl="1"/>
                <a:r>
                  <a:rPr lang="zh-CN" altLang="en-US" dirty="0"/>
                  <a:t>在选择合适的风险函数后，我们寻找一个参数</a:t>
                </a:r>
                <a:r>
                  <a:rPr lang="en-US" altLang="zh-CN" dirty="0"/>
                  <a:t>θ</a:t>
                </a:r>
                <a:r>
                  <a:rPr lang="en-US" altLang="zh-CN" baseline="30000" dirty="0"/>
                  <a:t>∗</a:t>
                </a:r>
                <a:r>
                  <a:rPr lang="en-US" altLang="zh-CN" dirty="0"/>
                  <a:t> </a:t>
                </a:r>
                <a:r>
                  <a:rPr lang="zh-CN" altLang="en-US" dirty="0"/>
                  <a:t>，使得经验风险函数最小化。</a:t>
                </a:r>
                <a:endParaRPr lang="en-US" altLang="zh-CN" dirty="0"/>
              </a:p>
              <a:p>
                <a:endParaRPr lang="en-US" altLang="zh-CN" dirty="0"/>
              </a:p>
              <a:p>
                <a:pPr marL="0" indent="0">
                  <a:buNone/>
                </a:pPr>
                <a:endParaRPr lang="en-US" altLang="zh-CN" dirty="0"/>
              </a:p>
              <a:p>
                <a:r>
                  <a:rPr lang="zh-CN" altLang="en-US" dirty="0"/>
                  <a:t>机器学习问题转化成为一个</a:t>
                </a:r>
                <a:r>
                  <a:rPr lang="zh-CN" altLang="en-US" dirty="0">
                    <a:solidFill>
                      <a:srgbClr val="FF0000"/>
                    </a:solidFill>
                  </a:rPr>
                  <a:t>最优化问题</a:t>
                </a:r>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a:blip r:embed="rId2"/>
                <a:stretch>
                  <a:fillRect l="-741" t="-1235" r="-963" b="-7284"/>
                </a:stretch>
              </a:blipFill>
            </p:spPr>
            <p:txBody>
              <a:bodyPr/>
              <a:lstStyle/>
              <a:p>
                <a:r>
                  <a:rPr lang="zh-CN" altLang="en-US">
                    <a:noFill/>
                  </a:rPr>
                  <a:t> </a:t>
                </a:r>
              </a:p>
            </p:txBody>
          </p:sp>
        </mc:Fallback>
      </mc:AlternateContent>
      <p:pic>
        <p:nvPicPr>
          <p:cNvPr id="7" name="图片 6"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350532"/>
            <a:ext cx="4433826" cy="911689"/>
          </a:xfrm>
          <a:prstGeom prst="rect">
            <a:avLst/>
          </a:prstGeom>
        </p:spPr>
      </p:pic>
      <p:pic>
        <p:nvPicPr>
          <p:cNvPr id="8" name="图片 7"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4876800"/>
            <a:ext cx="3227673" cy="848148"/>
          </a:xfrm>
          <a:prstGeom prst="rect">
            <a:avLst/>
          </a:prstGeom>
        </p:spPr>
      </p:pic>
    </p:spTree>
    <p:extLst>
      <p:ext uri="{BB962C8B-B14F-4D97-AF65-F5344CB8AC3E}">
        <p14:creationId xmlns:p14="http://schemas.microsoft.com/office/powerpoint/2010/main" val="23169151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局部马尔可夫性质</a:t>
            </a:r>
          </a:p>
        </p:txBody>
      </p:sp>
      <p:sp>
        <p:nvSpPr>
          <p:cNvPr id="3" name="内容占位符 2"/>
          <p:cNvSpPr>
            <a:spLocks noGrp="1"/>
          </p:cNvSpPr>
          <p:nvPr>
            <p:ph sz="quarter" idx="1"/>
          </p:nvPr>
        </p:nvSpPr>
        <p:spPr/>
        <p:txBody>
          <a:bodyPr/>
          <a:lstStyle/>
          <a:p>
            <a:r>
              <a:rPr lang="zh-CN" altLang="en-US" dirty="0"/>
              <a:t>利用图模型的局部马尔可夫性，我们可以对多元变量的联合概率进行简化，从而降低建模的复杂度。</a:t>
            </a:r>
            <a:endParaRPr lang="en-US" altLang="zh-CN" dirty="0"/>
          </a:p>
          <a:p>
            <a:r>
              <a:rPr lang="zh-CN" altLang="en-US" dirty="0"/>
              <a:t>以贝叶斯网络为例，</a:t>
            </a:r>
            <a:endParaRPr lang="en-US" altLang="zh-CN" dirty="0"/>
          </a:p>
          <a:p>
            <a:endParaRPr lang="en-US" altLang="zh-CN" dirty="0"/>
          </a:p>
          <a:p>
            <a:pPr lvl="1"/>
            <a:endParaRPr lang="en-US" altLang="zh-CN" dirty="0"/>
          </a:p>
          <a:p>
            <a:pPr lvl="1"/>
            <a:r>
              <a:rPr lang="zh-CN" altLang="en-US" dirty="0"/>
              <a:t>是</a:t>
            </a:r>
            <a:r>
              <a:rPr lang="en-US" altLang="zh-CN" dirty="0"/>
              <a:t>4</a:t>
            </a:r>
            <a:r>
              <a:rPr lang="zh-CN" altLang="en-US" dirty="0"/>
              <a:t>个局部条件概率的乘积，这样只需要</a:t>
            </a:r>
            <a:r>
              <a:rPr lang="en-US" altLang="zh-CN" dirty="0"/>
              <a:t>1 + 2 + 2 + 4 = 9</a:t>
            </a:r>
            <a:r>
              <a:rPr lang="zh-CN" altLang="en-US" dirty="0"/>
              <a:t>个独立参数。</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667000"/>
            <a:ext cx="7105917" cy="732568"/>
          </a:xfrm>
          <a:prstGeom prst="rect">
            <a:avLst/>
          </a:prstGeom>
        </p:spPr>
      </p:pic>
    </p:spTree>
    <p:extLst>
      <p:ext uri="{BB962C8B-B14F-4D97-AF65-F5344CB8AC3E}">
        <p14:creationId xmlns:p14="http://schemas.microsoft.com/office/powerpoint/2010/main" val="18706719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常见的有向图模型</a:t>
            </a:r>
          </a:p>
        </p:txBody>
      </p:sp>
      <p:sp>
        <p:nvSpPr>
          <p:cNvPr id="3" name="内容占位符 2"/>
          <p:cNvSpPr>
            <a:spLocks noGrp="1"/>
          </p:cNvSpPr>
          <p:nvPr>
            <p:ph sz="quarter" idx="1"/>
          </p:nvPr>
        </p:nvSpPr>
        <p:spPr/>
        <p:txBody>
          <a:bodyPr/>
          <a:lstStyle/>
          <a:p>
            <a:r>
              <a:rPr lang="zh-CN" altLang="en-US" dirty="0"/>
              <a:t>朴素贝叶斯分类器</a:t>
            </a:r>
          </a:p>
          <a:p>
            <a:pPr lvl="1"/>
            <a:r>
              <a:rPr lang="zh-CN" altLang="en-US" dirty="0"/>
              <a:t>给定一个有</a:t>
            </a:r>
            <a:r>
              <a:rPr lang="en-US" altLang="zh-CN" dirty="0"/>
              <a:t>d</a:t>
            </a:r>
            <a:r>
              <a:rPr lang="zh-CN" altLang="en-US" dirty="0"/>
              <a:t>维特征的样本</a:t>
            </a:r>
            <a:r>
              <a:rPr lang="en-US" altLang="zh-CN" dirty="0"/>
              <a:t>x</a:t>
            </a:r>
            <a:r>
              <a:rPr lang="zh-CN" altLang="en-US" dirty="0"/>
              <a:t>和类别</a:t>
            </a:r>
            <a:r>
              <a:rPr lang="en-US" altLang="zh-CN" dirty="0"/>
              <a:t>y</a:t>
            </a:r>
            <a:r>
              <a:rPr lang="zh-CN" altLang="en-US" dirty="0"/>
              <a:t>，类别的后验概率为</a:t>
            </a:r>
          </a:p>
          <a:p>
            <a:pPr lvl="1"/>
            <a:endParaRPr lang="en-US" altLang="zh-CN" dirty="0"/>
          </a:p>
          <a:p>
            <a:endParaRPr lang="en-US" altLang="zh-CN" dirty="0"/>
          </a:p>
          <a:p>
            <a:endParaRPr lang="en-US" altLang="zh-CN" dirty="0"/>
          </a:p>
          <a:p>
            <a:r>
              <a:rPr lang="en-US" altLang="zh-CN" dirty="0"/>
              <a:t>Sigmoid</a:t>
            </a:r>
            <a:r>
              <a:rPr lang="zh-CN" altLang="en-US" dirty="0"/>
              <a:t>信念网络</a:t>
            </a:r>
            <a:endParaRPr lang="en-US" altLang="zh-CN" dirty="0"/>
          </a:p>
          <a:p>
            <a:pPr lvl="1"/>
            <a:r>
              <a:rPr lang="en-US" altLang="zh-CN" dirty="0"/>
              <a:t>Sigmoid</a:t>
            </a:r>
            <a:r>
              <a:rPr lang="zh-CN" altLang="en-US" dirty="0"/>
              <a:t>信念网络网络中的变量为二值变量，取值为</a:t>
            </a:r>
            <a:r>
              <a:rPr lang="en-US" altLang="zh-CN" dirty="0"/>
              <a:t> {0,1}</a:t>
            </a:r>
            <a:r>
              <a:rPr lang="zh-CN" altLang="en-US" dirty="0"/>
              <a:t>。</a:t>
            </a:r>
          </a:p>
          <a:p>
            <a:pPr lvl="1"/>
            <a:endParaRPr lang="en-US" altLang="zh-CN" dirty="0"/>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752599"/>
            <a:ext cx="3048000" cy="1666351"/>
          </a:xfrm>
          <a:prstGeom prst="rect">
            <a:avLst/>
          </a:prstGeom>
        </p:spPr>
      </p:pic>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667000"/>
            <a:ext cx="2574495" cy="896634"/>
          </a:xfrm>
          <a:prstGeom prst="rect">
            <a:avLst/>
          </a:prstGeom>
        </p:spPr>
      </p:pic>
      <p:pic>
        <p:nvPicPr>
          <p:cNvPr id="6" name="图片 5"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5409565"/>
            <a:ext cx="3761626" cy="730830"/>
          </a:xfrm>
          <a:prstGeom prst="rect">
            <a:avLst/>
          </a:prstGeom>
        </p:spPr>
      </p:pic>
      <p:pic>
        <p:nvPicPr>
          <p:cNvPr id="7" name="图片 6"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4572000"/>
            <a:ext cx="3505200" cy="1071691"/>
          </a:xfrm>
          <a:prstGeom prst="rect">
            <a:avLst/>
          </a:prstGeom>
        </p:spPr>
      </p:pic>
    </p:spTree>
    <p:extLst>
      <p:ext uri="{BB962C8B-B14F-4D97-AF65-F5344CB8AC3E}">
        <p14:creationId xmlns:p14="http://schemas.microsoft.com/office/powerpoint/2010/main" val="20145722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马尔可夫随机场</a:t>
            </a:r>
          </a:p>
        </p:txBody>
      </p:sp>
      <p:sp>
        <p:nvSpPr>
          <p:cNvPr id="3" name="内容占位符 2"/>
          <p:cNvSpPr>
            <a:spLocks noGrp="1"/>
          </p:cNvSpPr>
          <p:nvPr>
            <p:ph sz="quarter" idx="1"/>
          </p:nvPr>
        </p:nvSpPr>
        <p:spPr/>
        <p:txBody>
          <a:bodyPr/>
          <a:lstStyle/>
          <a:p>
            <a:r>
              <a:rPr lang="zh-CN" altLang="en-US" dirty="0"/>
              <a:t>马尔可夫随机场，也称无向图模型，是一类用无向图来表示一组具有马尔可夫性质的随机变量</a:t>
            </a:r>
            <a:r>
              <a:rPr lang="en-US" altLang="zh-CN" dirty="0"/>
              <a:t>X</a:t>
            </a:r>
            <a:r>
              <a:rPr lang="zh-CN" altLang="en-US" dirty="0"/>
              <a:t>的联合概率分布模型。</a:t>
            </a:r>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124200"/>
            <a:ext cx="3233142" cy="2335047"/>
          </a:xfrm>
          <a:prstGeom prst="rect">
            <a:avLst/>
          </a:prstGeom>
        </p:spPr>
      </p:pic>
      <p:sp>
        <p:nvSpPr>
          <p:cNvPr id="7" name="矩形 6"/>
          <p:cNvSpPr/>
          <p:nvPr/>
        </p:nvSpPr>
        <p:spPr>
          <a:xfrm>
            <a:off x="5257800" y="5029200"/>
            <a:ext cx="877163" cy="369332"/>
          </a:xfrm>
          <a:prstGeom prst="rect">
            <a:avLst/>
          </a:prstGeom>
        </p:spPr>
        <p:txBody>
          <a:bodyPr wrap="none">
            <a:spAutoFit/>
          </a:bodyPr>
          <a:lstStyle/>
          <a:p>
            <a:r>
              <a:rPr lang="zh-CN" altLang="en-US" dirty="0"/>
              <a:t>最大团</a:t>
            </a:r>
          </a:p>
        </p:txBody>
      </p:sp>
    </p:spTree>
    <p:extLst>
      <p:ext uri="{BB962C8B-B14F-4D97-AF65-F5344CB8AC3E}">
        <p14:creationId xmlns:p14="http://schemas.microsoft.com/office/powerpoint/2010/main" val="15490015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马尔可夫网络</a:t>
            </a:r>
          </a:p>
        </p:txBody>
      </p:sp>
      <p:sp>
        <p:nvSpPr>
          <p:cNvPr id="3" name="内容占位符 2"/>
          <p:cNvSpPr>
            <a:spLocks noGrp="1"/>
          </p:cNvSpPr>
          <p:nvPr>
            <p:ph sz="quarter" idx="1"/>
          </p:nvPr>
        </p:nvSpPr>
        <p:spPr/>
        <p:txBody>
          <a:bodyPr/>
          <a:lstStyle/>
          <a:p>
            <a:r>
              <a:rPr lang="zh-CN" altLang="en-US" dirty="0"/>
              <a:t>马尔可夫网络的联合分布可以表示为</a:t>
            </a:r>
            <a:endParaRPr lang="en-US" altLang="zh-CN" dirty="0"/>
          </a:p>
          <a:p>
            <a:endParaRPr lang="en-US" altLang="zh-CN" dirty="0"/>
          </a:p>
          <a:p>
            <a:endParaRPr lang="en-US" altLang="zh-CN" dirty="0"/>
          </a:p>
          <a:p>
            <a:endParaRPr lang="en-US" altLang="zh-CN" dirty="0"/>
          </a:p>
          <a:p>
            <a:endParaRPr lang="en-US" altLang="zh-CN" dirty="0"/>
          </a:p>
          <a:p>
            <a:pPr lvl="1"/>
            <a:r>
              <a:rPr lang="zh-CN" altLang="en-US" dirty="0"/>
              <a:t>其中</a:t>
            </a:r>
            <a:r>
              <a:rPr lang="en-US" altLang="zh-CN" dirty="0"/>
              <a:t> E(</a:t>
            </a:r>
            <a:r>
              <a:rPr lang="en-US" altLang="zh-CN" dirty="0" err="1"/>
              <a:t>X</a:t>
            </a:r>
            <a:r>
              <a:rPr lang="en-US" altLang="zh-CN" baseline="-25000" dirty="0" err="1"/>
              <a:t>c</a:t>
            </a:r>
            <a:r>
              <a:rPr lang="en-US" altLang="zh-CN" dirty="0"/>
              <a:t>)</a:t>
            </a:r>
            <a:r>
              <a:rPr lang="zh-CN" altLang="en-US" dirty="0"/>
              <a:t>为能量函数，</a:t>
            </a:r>
            <a:r>
              <a:rPr lang="en-US" altLang="zh-CN" dirty="0"/>
              <a:t>Z </a:t>
            </a:r>
            <a:r>
              <a:rPr lang="zh-CN" altLang="en-US" dirty="0"/>
              <a:t>是配分函数。</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057400"/>
            <a:ext cx="4276939" cy="1686868"/>
          </a:xfrm>
          <a:prstGeom prst="rect">
            <a:avLst/>
          </a:prstGeom>
        </p:spPr>
      </p:pic>
    </p:spTree>
    <p:extLst>
      <p:ext uri="{BB962C8B-B14F-4D97-AF65-F5344CB8AC3E}">
        <p14:creationId xmlns:p14="http://schemas.microsoft.com/office/powerpoint/2010/main" val="8220937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常见的无向图模型</a:t>
            </a:r>
          </a:p>
        </p:txBody>
      </p:sp>
      <p:sp>
        <p:nvSpPr>
          <p:cNvPr id="3" name="内容占位符 2"/>
          <p:cNvSpPr>
            <a:spLocks noGrp="1"/>
          </p:cNvSpPr>
          <p:nvPr>
            <p:ph sz="quarter" idx="1"/>
          </p:nvPr>
        </p:nvSpPr>
        <p:spPr/>
        <p:txBody>
          <a:bodyPr/>
          <a:lstStyle/>
          <a:p>
            <a:r>
              <a:rPr lang="zh-CN" altLang="en-US" dirty="0"/>
              <a:t>对数线性模型</a:t>
            </a:r>
            <a:endParaRPr lang="en-US" altLang="zh-CN" dirty="0"/>
          </a:p>
          <a:p>
            <a:pPr lvl="1"/>
            <a:r>
              <a:rPr lang="zh-CN" altLang="en-US" dirty="0"/>
              <a:t>势能函数的一般定义为</a:t>
            </a:r>
            <a:endParaRPr lang="en-US" altLang="zh-CN" dirty="0"/>
          </a:p>
          <a:p>
            <a:pPr lvl="1"/>
            <a:endParaRPr lang="en-US" altLang="zh-CN" dirty="0"/>
          </a:p>
          <a:p>
            <a:pPr lvl="1"/>
            <a:r>
              <a:rPr lang="zh-CN" altLang="en-US" dirty="0"/>
              <a:t>联合概率</a:t>
            </a:r>
            <a:r>
              <a:rPr lang="en-US" altLang="zh-CN" dirty="0"/>
              <a:t>p(x)</a:t>
            </a:r>
            <a:r>
              <a:rPr lang="zh-CN" altLang="en-US" dirty="0"/>
              <a:t>的对数形式为</a:t>
            </a:r>
            <a:endParaRPr lang="en-US" altLang="zh-CN" dirty="0"/>
          </a:p>
          <a:p>
            <a:endParaRPr lang="en-US" altLang="zh-CN" dirty="0"/>
          </a:p>
          <a:p>
            <a:pPr lvl="1"/>
            <a:r>
              <a:rPr lang="zh-CN" altLang="en-US" dirty="0"/>
              <a:t>也称为</a:t>
            </a:r>
            <a:r>
              <a:rPr lang="zh-CN" altLang="en-US" dirty="0">
                <a:solidFill>
                  <a:srgbClr val="FF0000"/>
                </a:solidFill>
              </a:rPr>
              <a:t>最大熵模型</a:t>
            </a:r>
            <a:endParaRPr lang="en-US" altLang="zh-CN" dirty="0">
              <a:solidFill>
                <a:srgbClr val="FF0000"/>
              </a:solidFill>
            </a:endParaRPr>
          </a:p>
          <a:p>
            <a:r>
              <a:rPr lang="zh-CN" altLang="en-US" dirty="0"/>
              <a:t>条件随机场</a:t>
            </a:r>
            <a:endParaRPr lang="en-US" altLang="zh-CN" dirty="0"/>
          </a:p>
          <a:p>
            <a:pPr lvl="1"/>
            <a:r>
              <a:rPr lang="en-US" altLang="zh-CN" dirty="0"/>
              <a:t>y</a:t>
            </a:r>
            <a:r>
              <a:rPr lang="zh-CN" altLang="en-US" dirty="0"/>
              <a:t>一般为随机向量</a:t>
            </a:r>
            <a:endParaRPr lang="en-US" altLang="zh-CN" dirty="0"/>
          </a:p>
          <a:p>
            <a:pPr lvl="1"/>
            <a:r>
              <a:rPr lang="zh-CN" altLang="en-US" dirty="0"/>
              <a:t>条件概率</a:t>
            </a:r>
            <a:r>
              <a:rPr lang="en-US" altLang="zh-CN" dirty="0"/>
              <a:t>p(</a:t>
            </a:r>
            <a:r>
              <a:rPr lang="en-US" altLang="zh-CN" dirty="0" err="1"/>
              <a:t>y|x</a:t>
            </a:r>
            <a:r>
              <a:rPr lang="en-US" altLang="zh-CN" dirty="0"/>
              <a:t>)</a:t>
            </a:r>
            <a:endParaRPr lang="zh-CN" altLang="en-US" dirty="0"/>
          </a:p>
          <a:p>
            <a:pPr lvl="1"/>
            <a:endParaRPr lang="en-US" altLang="zh-CN" dirty="0"/>
          </a:p>
        </p:txBody>
      </p:sp>
      <p:pic>
        <p:nvPicPr>
          <p:cNvPr id="8" name="图片 7"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057400"/>
            <a:ext cx="2476573" cy="523424"/>
          </a:xfrm>
          <a:prstGeom prst="rect">
            <a:avLst/>
          </a:prstGeom>
        </p:spPr>
      </p:pic>
      <p:pic>
        <p:nvPicPr>
          <p:cNvPr id="9" name="图片 8"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971800"/>
            <a:ext cx="3336567" cy="518689"/>
          </a:xfrm>
          <a:prstGeom prst="rect">
            <a:avLst/>
          </a:prstGeom>
        </p:spPr>
      </p:pic>
      <p:pic>
        <p:nvPicPr>
          <p:cNvPr id="10" name="图片 9" descr="屏幕剪辑"/>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676400"/>
            <a:ext cx="1016230" cy="1701837"/>
          </a:xfrm>
          <a:prstGeom prst="rect">
            <a:avLst/>
          </a:prstGeom>
        </p:spPr>
      </p:pic>
      <p:pic>
        <p:nvPicPr>
          <p:cNvPr id="11" name="图片 10" descr="屏幕剪辑"/>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4191000"/>
            <a:ext cx="3226297" cy="1809785"/>
          </a:xfrm>
          <a:prstGeom prst="rect">
            <a:avLst/>
          </a:prstGeom>
        </p:spPr>
      </p:pic>
      <p:pic>
        <p:nvPicPr>
          <p:cNvPr id="12" name="图片 11"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5389037"/>
            <a:ext cx="4245540" cy="642274"/>
          </a:xfrm>
          <a:prstGeom prst="rect">
            <a:avLst/>
          </a:prstGeom>
        </p:spPr>
      </p:pic>
    </p:spTree>
    <p:extLst>
      <p:ext uri="{BB962C8B-B14F-4D97-AF65-F5344CB8AC3E}">
        <p14:creationId xmlns:p14="http://schemas.microsoft.com/office/powerpoint/2010/main" val="4026701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标题 1"/>
          <p:cNvSpPr>
            <a:spLocks noGrp="1"/>
          </p:cNvSpPr>
          <p:nvPr>
            <p:ph type="title"/>
          </p:nvPr>
        </p:nvSpPr>
        <p:spPr/>
        <p:txBody>
          <a:bodyPr/>
          <a:lstStyle/>
          <a:p>
            <a:r>
              <a:rPr lang="zh-CN" altLang="en-US" dirty="0"/>
              <a:t>模型对比</a:t>
            </a:r>
          </a:p>
        </p:txBody>
      </p:sp>
      <p:pic>
        <p:nvPicPr>
          <p:cNvPr id="106500" name="Picture 5" descr="“crf logistic hmm”的图片搜索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09800"/>
            <a:ext cx="8029503"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46385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zh-CN" altLang="en-US" dirty="0"/>
              <a:t>推断（</a:t>
            </a:r>
            <a:r>
              <a:rPr lang="en-US" altLang="zh-CN" dirty="0"/>
              <a:t>inference</a:t>
            </a:r>
            <a:r>
              <a:rPr lang="zh-CN" altLang="en-US" dirty="0"/>
              <a:t>）</a:t>
            </a:r>
            <a:endParaRPr lang="en-GB" altLang="zh-CN" dirty="0"/>
          </a:p>
        </p:txBody>
      </p:sp>
      <p:sp>
        <p:nvSpPr>
          <p:cNvPr id="2" name="内容占位符 1"/>
          <p:cNvSpPr>
            <a:spLocks noGrp="1"/>
          </p:cNvSpPr>
          <p:nvPr>
            <p:ph sz="quarter" idx="1"/>
          </p:nvPr>
        </p:nvSpPr>
        <p:spPr/>
        <p:txBody>
          <a:bodyPr/>
          <a:lstStyle/>
          <a:p>
            <a:r>
              <a:rPr lang="zh-CN" altLang="en-US" dirty="0"/>
              <a:t>推断</a:t>
            </a:r>
            <a:endParaRPr lang="en-US" altLang="zh-CN" dirty="0"/>
          </a:p>
          <a:p>
            <a:pPr lvl="1"/>
            <a:r>
              <a:rPr lang="zh-CN" altLang="en-US" dirty="0"/>
              <a:t>指在观测到部分变量</a:t>
            </a:r>
            <a:r>
              <a:rPr lang="en-US" altLang="zh-CN" b="1" dirty="0"/>
              <a:t>e</a:t>
            </a:r>
            <a:r>
              <a:rPr lang="zh-CN" altLang="en-US" dirty="0"/>
              <a:t>时，计算其它变量</a:t>
            </a:r>
            <a:r>
              <a:rPr lang="en-US" altLang="zh-CN" b="1" dirty="0"/>
              <a:t>z</a:t>
            </a:r>
            <a:r>
              <a:rPr lang="zh-CN" altLang="en-US" dirty="0"/>
              <a:t>的某个子集</a:t>
            </a:r>
            <a:r>
              <a:rPr lang="en-US" altLang="zh-CN" b="1" dirty="0"/>
              <a:t>q </a:t>
            </a:r>
            <a:r>
              <a:rPr lang="zh-CN" altLang="en-US" dirty="0"/>
              <a:t>的后验概率</a:t>
            </a:r>
            <a:r>
              <a:rPr lang="en-US" altLang="zh-CN" dirty="0"/>
              <a:t>p(</a:t>
            </a:r>
            <a:r>
              <a:rPr lang="en-US" altLang="zh-CN" b="1" dirty="0" err="1"/>
              <a:t>q|e</a:t>
            </a:r>
            <a:r>
              <a:rPr lang="en-US" altLang="zh-CN" dirty="0"/>
              <a:t>)</a:t>
            </a:r>
            <a:r>
              <a:rPr lang="zh-CN" altLang="en-US" dirty="0"/>
              <a:t>。</a:t>
            </a:r>
            <a:endParaRPr lang="en-US" altLang="zh-CN" dirty="0"/>
          </a:p>
          <a:p>
            <a:endParaRPr lang="en-US" altLang="zh-CN" dirty="0"/>
          </a:p>
          <a:p>
            <a:r>
              <a:rPr lang="zh-CN" altLang="en-US" dirty="0"/>
              <a:t>根据贝叶斯公式有</a:t>
            </a:r>
            <a:endParaRPr lang="en-US" altLang="zh-CN" dirty="0"/>
          </a:p>
          <a:p>
            <a:endParaRPr lang="en-US" altLang="zh-CN" dirty="0"/>
          </a:p>
          <a:p>
            <a:endParaRPr lang="en-US" altLang="zh-CN" dirty="0"/>
          </a:p>
          <a:p>
            <a:endParaRPr lang="en-US" altLang="zh-CN" dirty="0"/>
          </a:p>
          <a:p>
            <a:pPr lvl="1"/>
            <a:r>
              <a:rPr lang="zh-CN" altLang="en-US" dirty="0"/>
              <a:t>图模型的推断问题可以转换为求任意一个变量子集的边际概率分布问题。</a:t>
            </a:r>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505200"/>
            <a:ext cx="2057400" cy="1117076"/>
          </a:xfrm>
          <a:prstGeom prst="rect">
            <a:avLst/>
          </a:prstGeom>
        </p:spPr>
      </p:pic>
    </p:spTree>
    <p:extLst>
      <p:ext uri="{BB962C8B-B14F-4D97-AF65-F5344CB8AC3E}">
        <p14:creationId xmlns:p14="http://schemas.microsoft.com/office/powerpoint/2010/main" val="32078142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zh-CN" altLang="en-US" dirty="0"/>
              <a:t>推断方法</a:t>
            </a:r>
            <a:endParaRPr lang="en-GB" altLang="zh-CN" dirty="0"/>
          </a:p>
        </p:txBody>
      </p:sp>
      <p:sp>
        <p:nvSpPr>
          <p:cNvPr id="2" name="内容占位符 1"/>
          <p:cNvSpPr>
            <a:spLocks noGrp="1"/>
          </p:cNvSpPr>
          <p:nvPr>
            <p:ph sz="quarter" idx="1"/>
          </p:nvPr>
        </p:nvSpPr>
        <p:spPr/>
        <p:txBody>
          <a:bodyPr/>
          <a:lstStyle/>
          <a:p>
            <a:r>
              <a:rPr lang="zh-CN" altLang="en-US" dirty="0"/>
              <a:t>常用的推断方法可以分为</a:t>
            </a:r>
            <a:r>
              <a:rPr lang="zh-CN" altLang="en-US" dirty="0">
                <a:solidFill>
                  <a:srgbClr val="FF0000"/>
                </a:solidFill>
              </a:rPr>
              <a:t>精确推断</a:t>
            </a:r>
            <a:r>
              <a:rPr lang="zh-CN" altLang="en-US" dirty="0"/>
              <a:t>和</a:t>
            </a:r>
            <a:r>
              <a:rPr lang="zh-CN" altLang="en-US" dirty="0">
                <a:solidFill>
                  <a:srgbClr val="FF0000"/>
                </a:solidFill>
              </a:rPr>
              <a:t>近似推断</a:t>
            </a:r>
            <a:r>
              <a:rPr lang="zh-CN" altLang="en-US" dirty="0"/>
              <a:t>：</a:t>
            </a:r>
            <a:endParaRPr lang="en-US" altLang="zh-CN" dirty="0"/>
          </a:p>
          <a:p>
            <a:pPr lvl="1"/>
            <a:r>
              <a:rPr lang="zh-CN" altLang="en-US" dirty="0"/>
              <a:t>精确推断（</a:t>
            </a:r>
            <a:r>
              <a:rPr lang="en-US" altLang="zh-CN" dirty="0"/>
              <a:t>Exact Inference</a:t>
            </a:r>
            <a:r>
              <a:rPr lang="zh-CN" altLang="en-US" dirty="0"/>
              <a:t>）</a:t>
            </a:r>
            <a:endParaRPr lang="en-US" altLang="zh-CN" dirty="0"/>
          </a:p>
          <a:p>
            <a:pPr lvl="2"/>
            <a:r>
              <a:rPr lang="zh-CN" altLang="en-US" dirty="0"/>
              <a:t>信念传播（</a:t>
            </a:r>
            <a:r>
              <a:rPr lang="en-US" altLang="zh-CN" dirty="0"/>
              <a:t>Belief Propagation</a:t>
            </a:r>
            <a:r>
              <a:rPr lang="zh-CN" altLang="en-US" dirty="0"/>
              <a:t>，</a:t>
            </a:r>
            <a:r>
              <a:rPr lang="en-US" altLang="zh-CN" dirty="0"/>
              <a:t>BP</a:t>
            </a:r>
            <a:r>
              <a:rPr lang="zh-CN" altLang="en-US" dirty="0"/>
              <a:t>）算法</a:t>
            </a:r>
            <a:endParaRPr lang="en-US" altLang="zh-CN" dirty="0"/>
          </a:p>
          <a:p>
            <a:pPr lvl="3"/>
            <a:r>
              <a:rPr lang="zh-CN" altLang="en-US" dirty="0"/>
              <a:t>也称为消息传递（</a:t>
            </a:r>
            <a:r>
              <a:rPr lang="en-US" altLang="zh-CN" dirty="0"/>
              <a:t>Message Passing</a:t>
            </a:r>
            <a:r>
              <a:rPr lang="zh-CN" altLang="en-US" dirty="0"/>
              <a:t>）算法</a:t>
            </a:r>
            <a:endParaRPr lang="en-US" altLang="zh-CN" dirty="0"/>
          </a:p>
          <a:p>
            <a:pPr lvl="1"/>
            <a:r>
              <a:rPr lang="zh-CN" altLang="en-US" dirty="0"/>
              <a:t>近似推断（</a:t>
            </a:r>
            <a:r>
              <a:rPr lang="en-US" altLang="zh-CN" dirty="0"/>
              <a:t>Approximate Inference</a:t>
            </a:r>
            <a:r>
              <a:rPr lang="zh-CN" altLang="en-US" dirty="0"/>
              <a:t>）</a:t>
            </a:r>
            <a:endParaRPr lang="en-US" altLang="zh-CN" dirty="0"/>
          </a:p>
          <a:p>
            <a:pPr lvl="2"/>
            <a:r>
              <a:rPr lang="zh-CN" altLang="en-US" dirty="0"/>
              <a:t>环路信念传播（</a:t>
            </a:r>
            <a:r>
              <a:rPr lang="en-US" altLang="zh-CN" dirty="0"/>
              <a:t>Loopy Belief Propagation</a:t>
            </a:r>
            <a:r>
              <a:rPr lang="zh-CN" altLang="en-US" dirty="0"/>
              <a:t>，</a:t>
            </a:r>
            <a:r>
              <a:rPr lang="en-US" altLang="zh-CN" dirty="0"/>
              <a:t>LBP</a:t>
            </a:r>
            <a:r>
              <a:rPr lang="zh-CN" altLang="en-US" dirty="0"/>
              <a:t>）</a:t>
            </a:r>
            <a:endParaRPr lang="en-US" altLang="zh-CN" dirty="0"/>
          </a:p>
          <a:p>
            <a:pPr lvl="2"/>
            <a:r>
              <a:rPr lang="zh-CN" altLang="en-US" dirty="0"/>
              <a:t>变方法（</a:t>
            </a:r>
            <a:r>
              <a:rPr lang="en-US" altLang="zh-CN" dirty="0" err="1"/>
              <a:t>Variational</a:t>
            </a:r>
            <a:r>
              <a:rPr lang="en-US" altLang="zh-CN" dirty="0"/>
              <a:t> Method</a:t>
            </a:r>
            <a:r>
              <a:rPr lang="zh-CN" altLang="en-US" dirty="0"/>
              <a:t>）</a:t>
            </a:r>
            <a:endParaRPr lang="en-US" altLang="zh-CN" dirty="0"/>
          </a:p>
          <a:p>
            <a:pPr lvl="2"/>
            <a:r>
              <a:rPr lang="zh-CN" altLang="en-US" dirty="0"/>
              <a:t>采样法（</a:t>
            </a:r>
            <a:r>
              <a:rPr lang="en-US" altLang="zh-CN" dirty="0"/>
              <a:t>Sampling Method</a:t>
            </a:r>
            <a:r>
              <a:rPr lang="zh-CN" altLang="en-US" dirty="0"/>
              <a:t>）</a:t>
            </a:r>
          </a:p>
        </p:txBody>
      </p:sp>
    </p:spTree>
    <p:extLst>
      <p:ext uri="{BB962C8B-B14F-4D97-AF65-F5344CB8AC3E}">
        <p14:creationId xmlns:p14="http://schemas.microsoft.com/office/powerpoint/2010/main" val="75942661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参数学习</a:t>
            </a:r>
          </a:p>
        </p:txBody>
      </p:sp>
      <p:sp>
        <p:nvSpPr>
          <p:cNvPr id="3" name="内容占位符 2"/>
          <p:cNvSpPr>
            <a:spLocks noGrp="1"/>
          </p:cNvSpPr>
          <p:nvPr>
            <p:ph sz="quarter" idx="1"/>
          </p:nvPr>
        </p:nvSpPr>
        <p:spPr/>
        <p:txBody>
          <a:bodyPr/>
          <a:lstStyle/>
          <a:p>
            <a:r>
              <a:rPr lang="zh-CN" altLang="en-US" dirty="0"/>
              <a:t>在贝叶斯网络中，所有变量</a:t>
            </a:r>
            <a:r>
              <a:rPr lang="en-US" altLang="zh-CN" dirty="0"/>
              <a:t>x</a:t>
            </a:r>
            <a:r>
              <a:rPr lang="zh-CN" altLang="en-US" dirty="0"/>
              <a:t>的联合概率分布可以分解为每个随机变量</a:t>
            </a:r>
            <a:r>
              <a:rPr lang="en-US" altLang="zh-CN" dirty="0" err="1"/>
              <a:t>x</a:t>
            </a:r>
            <a:r>
              <a:rPr lang="en-US" altLang="zh-CN" baseline="-25000" dirty="0" err="1"/>
              <a:t>k</a:t>
            </a:r>
            <a:r>
              <a:rPr lang="zh-CN" altLang="en-US" dirty="0"/>
              <a:t>的局部条件概率的连乘形式。</a:t>
            </a:r>
            <a:endParaRPr lang="en-US" altLang="zh-CN" dirty="0"/>
          </a:p>
          <a:p>
            <a:r>
              <a:rPr lang="zh-CN" altLang="en-US" dirty="0"/>
              <a:t>假设每个局部条件概率</a:t>
            </a:r>
            <a:r>
              <a:rPr lang="en-US" altLang="zh-CN" dirty="0"/>
              <a:t>p(</a:t>
            </a:r>
            <a:r>
              <a:rPr lang="en-US" altLang="zh-CN" dirty="0" err="1"/>
              <a:t>x</a:t>
            </a:r>
            <a:r>
              <a:rPr lang="en-US" altLang="zh-CN" baseline="-25000" dirty="0" err="1"/>
              <a:t>k</a:t>
            </a:r>
            <a:r>
              <a:rPr lang="en-US" altLang="zh-CN" dirty="0"/>
              <a:t> |x</a:t>
            </a:r>
            <a:r>
              <a:rPr lang="en-US" altLang="zh-CN" baseline="-25000" dirty="0"/>
              <a:t>π(k)</a:t>
            </a:r>
            <a:r>
              <a:rPr lang="en-US" altLang="zh-CN" dirty="0"/>
              <a:t>)</a:t>
            </a:r>
            <a:r>
              <a:rPr lang="zh-CN" altLang="en-US" dirty="0"/>
              <a:t>的参数为</a:t>
            </a:r>
            <a:r>
              <a:rPr lang="en-US" altLang="zh-CN" dirty="0" err="1"/>
              <a:t>θ</a:t>
            </a:r>
            <a:r>
              <a:rPr lang="en-US" altLang="zh-CN" baseline="-25000" dirty="0" err="1"/>
              <a:t>k</a:t>
            </a:r>
            <a:r>
              <a:rPr lang="zh-CN" altLang="en-US" dirty="0"/>
              <a:t>，则</a:t>
            </a:r>
            <a:r>
              <a:rPr lang="en-US" altLang="zh-CN" dirty="0"/>
              <a:t>x</a:t>
            </a:r>
            <a:r>
              <a:rPr lang="zh-CN" altLang="en-US" dirty="0"/>
              <a:t>的对数似然函数为</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4267200"/>
            <a:ext cx="4480600" cy="1007794"/>
          </a:xfrm>
          <a:prstGeom prst="rect">
            <a:avLst/>
          </a:prstGeom>
        </p:spPr>
      </p:pic>
    </p:spTree>
    <p:extLst>
      <p:ext uri="{BB962C8B-B14F-4D97-AF65-F5344CB8AC3E}">
        <p14:creationId xmlns:p14="http://schemas.microsoft.com/office/powerpoint/2010/main" val="4969086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EM</a:t>
            </a:r>
            <a:r>
              <a:rPr lang="zh-CN" altLang="en-US" dirty="0"/>
              <a:t>算法</a:t>
            </a:r>
          </a:p>
        </p:txBody>
      </p:sp>
      <p:sp>
        <p:nvSpPr>
          <p:cNvPr id="3" name="内容占位符 2"/>
          <p:cNvSpPr>
            <a:spLocks noGrp="1"/>
          </p:cNvSpPr>
          <p:nvPr>
            <p:ph sz="quarter" idx="1"/>
          </p:nvPr>
        </p:nvSpPr>
        <p:spPr/>
        <p:txBody>
          <a:bodyPr/>
          <a:lstStyle/>
          <a:p>
            <a:r>
              <a:rPr lang="zh-CN" altLang="en-US" dirty="0"/>
              <a:t>假设有一组变量，有部分变量是是不可观测的，如何进行参数估计呢？</a:t>
            </a:r>
            <a:endParaRPr lang="en-US" altLang="zh-CN" dirty="0"/>
          </a:p>
          <a:p>
            <a:r>
              <a:rPr lang="zh-CN" altLang="en-US" dirty="0"/>
              <a:t>期望最大化算法</a:t>
            </a:r>
            <a:endParaRPr lang="en-US" altLang="zh-CN" dirty="0"/>
          </a:p>
          <a:p>
            <a:pPr lvl="1"/>
            <a:r>
              <a:rPr lang="en-US" altLang="zh-CN" dirty="0"/>
              <a:t>Expectation-Maximum</a:t>
            </a:r>
            <a:r>
              <a:rPr lang="zh-CN" altLang="en-US" dirty="0"/>
              <a:t>，</a:t>
            </a:r>
            <a:r>
              <a:rPr lang="en-US" altLang="zh-CN" dirty="0"/>
              <a:t>EM</a:t>
            </a:r>
            <a:r>
              <a:rPr lang="zh-CN" altLang="en-US" dirty="0"/>
              <a:t>算法</a:t>
            </a:r>
            <a:endParaRPr lang="en-US" altLang="zh-CN" dirty="0"/>
          </a:p>
          <a:p>
            <a:endParaRPr lang="zh-CN" altLang="en-US" dirty="0"/>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276600"/>
            <a:ext cx="6477000" cy="2715249"/>
          </a:xfrm>
          <a:prstGeom prst="rect">
            <a:avLst/>
          </a:prstGeom>
        </p:spPr>
      </p:pic>
      <p:pic>
        <p:nvPicPr>
          <p:cNvPr id="7" name="图片 6"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676400"/>
            <a:ext cx="2267266" cy="2591162"/>
          </a:xfrm>
          <a:prstGeom prst="rect">
            <a:avLst/>
          </a:prstGeom>
        </p:spPr>
      </p:pic>
    </p:spTree>
    <p:extLst>
      <p:ext uri="{BB962C8B-B14F-4D97-AF65-F5344CB8AC3E}">
        <p14:creationId xmlns:p14="http://schemas.microsoft.com/office/powerpoint/2010/main" val="2158415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优化：梯度下降法</a:t>
            </a:r>
          </a:p>
        </p:txBody>
      </p:sp>
      <p:pic>
        <p:nvPicPr>
          <p:cNvPr id="1030" name="Picture 6" descr="相关图片"/>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1993771"/>
            <a:ext cx="3857625" cy="39719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æ¢¯åº¦ä¸é"/>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822825" y="2024075"/>
            <a:ext cx="3355975" cy="332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2973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EM</a:t>
            </a:r>
            <a:r>
              <a:rPr lang="zh-CN" altLang="en-US" dirty="0"/>
              <a:t>算法</a:t>
            </a:r>
          </a:p>
        </p:txBody>
      </p:sp>
      <p:sp>
        <p:nvSpPr>
          <p:cNvPr id="10" name="内容占位符 9"/>
          <p:cNvSpPr>
            <a:spLocks noGrp="1"/>
          </p:cNvSpPr>
          <p:nvPr>
            <p:ph sz="quarter" idx="1"/>
          </p:nvPr>
        </p:nvSpPr>
        <p:spPr/>
        <p:txBody>
          <a:bodyPr/>
          <a:lstStyle/>
          <a:p>
            <a:endParaRPr lang="en-US" altLang="zh-CN" dirty="0"/>
          </a:p>
          <a:p>
            <a:endParaRPr lang="en-US" altLang="zh-CN" dirty="0"/>
          </a:p>
          <a:p>
            <a:endParaRPr lang="en-US" altLang="zh-CN" dirty="0"/>
          </a:p>
          <a:p>
            <a:endParaRPr lang="en-US" altLang="zh-CN" dirty="0"/>
          </a:p>
          <a:p>
            <a:r>
              <a:rPr lang="en-US" altLang="zh-CN" dirty="0"/>
              <a:t>E</a:t>
            </a:r>
            <a:r>
              <a:rPr lang="zh-CN" altLang="en-US" dirty="0"/>
              <a:t>步</a:t>
            </a:r>
            <a:endParaRPr lang="en-US" altLang="zh-CN" dirty="0"/>
          </a:p>
          <a:p>
            <a:endParaRPr lang="en-US" altLang="zh-CN" dirty="0"/>
          </a:p>
          <a:p>
            <a:endParaRPr lang="en-US" altLang="zh-CN" dirty="0"/>
          </a:p>
          <a:p>
            <a:r>
              <a:rPr lang="en-US" altLang="zh-CN" dirty="0"/>
              <a:t>M</a:t>
            </a:r>
            <a:r>
              <a:rPr lang="zh-CN" altLang="en-US" dirty="0"/>
              <a:t>步</a:t>
            </a:r>
          </a:p>
        </p:txBody>
      </p:sp>
      <p:pic>
        <p:nvPicPr>
          <p:cNvPr id="11" name="内容占位符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371600" y="1524000"/>
            <a:ext cx="585536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图片 12"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323" y="3886200"/>
            <a:ext cx="2605745" cy="488209"/>
          </a:xfrm>
          <a:prstGeom prst="rect">
            <a:avLst/>
          </a:prstGeom>
        </p:spPr>
      </p:pic>
      <p:pic>
        <p:nvPicPr>
          <p:cNvPr id="14" name="图片 13"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5257800"/>
            <a:ext cx="5072243" cy="762000"/>
          </a:xfrm>
          <a:prstGeom prst="rect">
            <a:avLst/>
          </a:prstGeom>
        </p:spPr>
      </p:pic>
      <p:cxnSp>
        <p:nvCxnSpPr>
          <p:cNvPr id="7" name="直接连接符 6"/>
          <p:cNvCxnSpPr/>
          <p:nvPr/>
        </p:nvCxnSpPr>
        <p:spPr>
          <a:xfrm>
            <a:off x="4299282" y="2362200"/>
            <a:ext cx="327660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 name="直接连接符 7"/>
          <p:cNvCxnSpPr/>
          <p:nvPr/>
        </p:nvCxnSpPr>
        <p:spPr>
          <a:xfrm>
            <a:off x="946482" y="2362200"/>
            <a:ext cx="2667000"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631391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高斯混合模型</a:t>
            </a:r>
          </a:p>
        </p:txBody>
      </p:sp>
      <p:sp>
        <p:nvSpPr>
          <p:cNvPr id="2" name="内容占位符 1"/>
          <p:cNvSpPr>
            <a:spLocks noGrp="1"/>
          </p:cNvSpPr>
          <p:nvPr>
            <p:ph sz="quarter" idx="1"/>
          </p:nvPr>
        </p:nvSpPr>
        <p:spPr/>
        <p:txBody>
          <a:bodyPr/>
          <a:lstStyle/>
          <a:p>
            <a:r>
              <a:rPr lang="zh-CN" altLang="en-US" dirty="0"/>
              <a:t>高斯混合模型（</a:t>
            </a:r>
            <a:r>
              <a:rPr lang="en-US" altLang="zh-CN" dirty="0"/>
              <a:t>Gaussian Mixture Model</a:t>
            </a:r>
            <a:r>
              <a:rPr lang="zh-CN" altLang="en-US" dirty="0"/>
              <a:t>，</a:t>
            </a:r>
            <a:r>
              <a:rPr lang="en-US" altLang="zh-CN" dirty="0"/>
              <a:t>GMM</a:t>
            </a:r>
            <a:r>
              <a:rPr lang="zh-CN" altLang="en-US" dirty="0"/>
              <a:t>）是由多个高斯分布组成的模型，其密度函数为多个高斯密度函数的加权组合。</a:t>
            </a:r>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119" y="3886200"/>
            <a:ext cx="5170681" cy="817065"/>
          </a:xfrm>
          <a:prstGeom prst="rect">
            <a:avLst/>
          </a:prstGeom>
        </p:spPr>
      </p:pic>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971800"/>
            <a:ext cx="3200400" cy="3127456"/>
          </a:xfrm>
          <a:prstGeom prst="rect">
            <a:avLst/>
          </a:prstGeom>
        </p:spPr>
      </p:pic>
    </p:spTree>
    <p:extLst>
      <p:ext uri="{BB962C8B-B14F-4D97-AF65-F5344CB8AC3E}">
        <p14:creationId xmlns:p14="http://schemas.microsoft.com/office/powerpoint/2010/main" val="235492851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高斯混合模型的参数学习</a:t>
            </a:r>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24000"/>
            <a:ext cx="6223981" cy="4460419"/>
          </a:xfrm>
          <a:prstGeom prst="rect">
            <a:avLst/>
          </a:prstGeom>
        </p:spPr>
      </p:pic>
    </p:spTree>
    <p:extLst>
      <p:ext uri="{BB962C8B-B14F-4D97-AF65-F5344CB8AC3E}">
        <p14:creationId xmlns:p14="http://schemas.microsoft.com/office/powerpoint/2010/main" val="299398168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概率图模型</a:t>
            </a:r>
          </a:p>
        </p:txBody>
      </p:sp>
      <p:pic>
        <p:nvPicPr>
          <p:cNvPr id="3" name="图片 2" descr="屏幕剪辑"/>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95471"/>
            <a:ext cx="9144000" cy="3067057"/>
          </a:xfrm>
          <a:prstGeom prst="rect">
            <a:avLst/>
          </a:prstGeom>
        </p:spPr>
      </p:pic>
    </p:spTree>
    <p:extLst>
      <p:ext uri="{BB962C8B-B14F-4D97-AF65-F5344CB8AC3E}">
        <p14:creationId xmlns:p14="http://schemas.microsoft.com/office/powerpoint/2010/main" val="29697842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玻尔兹曼机</a:t>
            </a:r>
          </a:p>
        </p:txBody>
      </p:sp>
    </p:spTree>
    <p:extLst>
      <p:ext uri="{BB962C8B-B14F-4D97-AF65-F5344CB8AC3E}">
        <p14:creationId xmlns:p14="http://schemas.microsoft.com/office/powerpoint/2010/main" val="60439749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玻尔兹曼机（</a:t>
            </a:r>
            <a:r>
              <a:rPr lang="en-US" altLang="zh-CN" dirty="0"/>
              <a:t>Boltzmann machine</a:t>
            </a:r>
            <a:r>
              <a:rPr lang="zh-CN" altLang="en-US" dirty="0"/>
              <a:t>）</a:t>
            </a:r>
          </a:p>
        </p:txBody>
      </p:sp>
      <p:sp>
        <p:nvSpPr>
          <p:cNvPr id="3" name="内容占位符 2"/>
          <p:cNvSpPr>
            <a:spLocks noGrp="1"/>
          </p:cNvSpPr>
          <p:nvPr>
            <p:ph sz="quarter" idx="1"/>
          </p:nvPr>
        </p:nvSpPr>
        <p:spPr/>
        <p:txBody>
          <a:bodyPr/>
          <a:lstStyle/>
          <a:p>
            <a:r>
              <a:rPr lang="zh-CN" altLang="en-US" sz="2800" dirty="0">
                <a:solidFill>
                  <a:srgbClr val="FF0000"/>
                </a:solidFill>
              </a:rPr>
              <a:t>玻尔兹曼机</a:t>
            </a:r>
            <a:r>
              <a:rPr lang="zh-CN" altLang="en-US" sz="2800" dirty="0"/>
              <a:t>是一个特殊的概率无向图模型。</a:t>
            </a:r>
            <a:endParaRPr lang="en-US" altLang="zh-CN" sz="2800" dirty="0"/>
          </a:p>
          <a:p>
            <a:pPr lvl="1"/>
            <a:r>
              <a:rPr lang="zh-CN" altLang="en-US" sz="2400" dirty="0"/>
              <a:t>每个随机变量是二值的</a:t>
            </a:r>
            <a:endParaRPr lang="en-US" altLang="zh-CN" sz="2400" dirty="0"/>
          </a:p>
          <a:p>
            <a:pPr lvl="1"/>
            <a:r>
              <a:rPr lang="zh-CN" altLang="en-US" sz="2400" dirty="0"/>
              <a:t>所有变量之间是全连接的</a:t>
            </a:r>
            <a:endParaRPr lang="en-US" altLang="zh-CN" sz="2400" dirty="0"/>
          </a:p>
          <a:p>
            <a:pPr lvl="1"/>
            <a:r>
              <a:rPr lang="zh-CN" altLang="en-US" sz="2400" dirty="0"/>
              <a:t> 整个能量函数定义为</a:t>
            </a:r>
            <a:endParaRPr lang="en-US" altLang="zh-CN" sz="2400" dirty="0"/>
          </a:p>
          <a:p>
            <a:pPr lvl="1"/>
            <a:endParaRPr lang="en-US" altLang="zh-CN" sz="2400" dirty="0"/>
          </a:p>
          <a:p>
            <a:pPr lvl="1"/>
            <a:endParaRPr lang="en-US" altLang="zh-CN" sz="2400" dirty="0"/>
          </a:p>
          <a:p>
            <a:pPr lvl="1"/>
            <a:endParaRPr lang="en-US" altLang="zh-CN" sz="2400" dirty="0"/>
          </a:p>
          <a:p>
            <a:pPr lvl="1"/>
            <a:r>
              <a:rPr lang="en-US" altLang="zh-CN" sz="2400" dirty="0"/>
              <a:t>P(X)</a:t>
            </a:r>
            <a:r>
              <a:rPr lang="zh-CN" altLang="en-US" sz="2400" dirty="0"/>
              <a:t> 为玻尔兹曼分布</a:t>
            </a:r>
          </a:p>
        </p:txBody>
      </p:sp>
      <p:pic>
        <p:nvPicPr>
          <p:cNvPr id="4" name="图片 3"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456" y="3450035"/>
            <a:ext cx="3124544" cy="1198165"/>
          </a:xfrm>
          <a:prstGeom prst="rect">
            <a:avLst/>
          </a:prstGeom>
        </p:spPr>
      </p:pic>
      <p:pic>
        <p:nvPicPr>
          <p:cNvPr id="5" name="图片 4"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921" y="1295400"/>
            <a:ext cx="2972128" cy="2447136"/>
          </a:xfrm>
          <a:prstGeom prst="rect">
            <a:avLst/>
          </a:prstGeom>
        </p:spPr>
      </p:pic>
      <p:sp>
        <p:nvSpPr>
          <p:cNvPr id="6" name="矩形 5"/>
          <p:cNvSpPr/>
          <p:nvPr/>
        </p:nvSpPr>
        <p:spPr>
          <a:xfrm>
            <a:off x="5497241" y="4158734"/>
            <a:ext cx="3185487" cy="369332"/>
          </a:xfrm>
          <a:prstGeom prst="rect">
            <a:avLst/>
          </a:prstGeom>
        </p:spPr>
        <p:txBody>
          <a:bodyPr wrap="none">
            <a:spAutoFit/>
          </a:bodyPr>
          <a:lstStyle/>
          <a:p>
            <a:r>
              <a:rPr lang="zh-CN" altLang="en-US" dirty="0"/>
              <a:t>一个有六个变量的玻尔兹曼机</a:t>
            </a:r>
          </a:p>
        </p:txBody>
      </p:sp>
      <p:pic>
        <p:nvPicPr>
          <p:cNvPr id="8" name="图片 7"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0896" y="5257800"/>
            <a:ext cx="2565683" cy="546160"/>
          </a:xfrm>
          <a:prstGeom prst="rect">
            <a:avLst/>
          </a:prstGeom>
        </p:spPr>
      </p:pic>
      <p:sp>
        <p:nvSpPr>
          <p:cNvPr id="9" name="矩形 8"/>
          <p:cNvSpPr/>
          <p:nvPr/>
        </p:nvSpPr>
        <p:spPr>
          <a:xfrm>
            <a:off x="6096000" y="4944264"/>
            <a:ext cx="1800493" cy="923330"/>
          </a:xfrm>
          <a:prstGeom prst="rect">
            <a:avLst/>
          </a:prstGeom>
        </p:spPr>
        <p:txBody>
          <a:bodyPr wrap="none">
            <a:spAutoFit/>
          </a:bodyPr>
          <a:lstStyle/>
          <a:p>
            <a:r>
              <a:rPr lang="zh-CN" altLang="en-US" dirty="0">
                <a:solidFill>
                  <a:srgbClr val="FF0000"/>
                </a:solidFill>
              </a:rPr>
              <a:t>两个基本问题：</a:t>
            </a:r>
            <a:endParaRPr lang="en-US" altLang="zh-CN" dirty="0">
              <a:solidFill>
                <a:srgbClr val="FF0000"/>
              </a:solidFill>
            </a:endParaRPr>
          </a:p>
          <a:p>
            <a:pPr marL="342900" indent="-342900">
              <a:buFont typeface="+mj-lt"/>
              <a:buAutoNum type="arabicPeriod"/>
            </a:pPr>
            <a:r>
              <a:rPr lang="zh-CN" altLang="en-US" dirty="0">
                <a:solidFill>
                  <a:srgbClr val="FF0000"/>
                </a:solidFill>
              </a:rPr>
              <a:t>推断</a:t>
            </a:r>
            <a:r>
              <a:rPr lang="en-US" altLang="zh-CN" dirty="0">
                <a:solidFill>
                  <a:srgbClr val="FF0000"/>
                </a:solidFill>
              </a:rPr>
              <a:t>p(</a:t>
            </a:r>
            <a:r>
              <a:rPr lang="en-US" altLang="zh-CN" dirty="0" err="1">
                <a:solidFill>
                  <a:srgbClr val="FF0000"/>
                </a:solidFill>
              </a:rPr>
              <a:t>h|v</a:t>
            </a:r>
            <a:r>
              <a:rPr lang="en-US" altLang="zh-CN" dirty="0">
                <a:solidFill>
                  <a:srgbClr val="FF0000"/>
                </a:solidFill>
              </a:rPr>
              <a:t>)</a:t>
            </a:r>
          </a:p>
          <a:p>
            <a:pPr marL="342900" indent="-342900">
              <a:buFont typeface="+mj-lt"/>
              <a:buAutoNum type="arabicPeriod"/>
            </a:pPr>
            <a:r>
              <a:rPr lang="zh-CN" altLang="en-US" dirty="0">
                <a:solidFill>
                  <a:srgbClr val="FF0000"/>
                </a:solidFill>
              </a:rPr>
              <a:t>参数学习</a:t>
            </a:r>
            <a:r>
              <a:rPr lang="en-US" altLang="zh-CN" dirty="0">
                <a:solidFill>
                  <a:srgbClr val="FF0000"/>
                </a:solidFill>
              </a:rPr>
              <a:t>W</a:t>
            </a:r>
            <a:endParaRPr lang="zh-CN" altLang="en-US" dirty="0">
              <a:solidFill>
                <a:srgbClr val="FF0000"/>
              </a:solidFill>
            </a:endParaRPr>
          </a:p>
        </p:txBody>
      </p:sp>
    </p:spTree>
    <p:extLst>
      <p:ext uri="{BB962C8B-B14F-4D97-AF65-F5344CB8AC3E}">
        <p14:creationId xmlns:p14="http://schemas.microsoft.com/office/powerpoint/2010/main" val="28225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玻尔兹曼机的推断</a:t>
            </a:r>
          </a:p>
        </p:txBody>
      </p:sp>
      <p:sp>
        <p:nvSpPr>
          <p:cNvPr id="3" name="内容占位符 2"/>
          <p:cNvSpPr>
            <a:spLocks noGrp="1"/>
          </p:cNvSpPr>
          <p:nvPr>
            <p:ph sz="quarter" idx="1"/>
          </p:nvPr>
        </p:nvSpPr>
        <p:spPr/>
        <p:txBody>
          <a:bodyPr/>
          <a:lstStyle/>
          <a:p>
            <a:r>
              <a:rPr lang="zh-CN" altLang="en-US" sz="2800" dirty="0"/>
              <a:t>近似采样</a:t>
            </a:r>
            <a:r>
              <a:rPr lang="en-US" altLang="zh-CN" sz="2800" dirty="0"/>
              <a:t>--Gibbs</a:t>
            </a:r>
            <a:r>
              <a:rPr lang="zh-CN" altLang="en-US" sz="2800" dirty="0"/>
              <a:t>采样</a:t>
            </a:r>
            <a:endParaRPr lang="en-US" altLang="zh-CN" sz="2800" dirty="0"/>
          </a:p>
          <a:p>
            <a:endParaRPr lang="en-US" altLang="zh-CN" sz="2800" dirty="0"/>
          </a:p>
          <a:p>
            <a:pPr marL="0" indent="0">
              <a:buNone/>
            </a:pPr>
            <a:endParaRPr lang="en-US" altLang="zh-CN" sz="2800" dirty="0"/>
          </a:p>
          <a:p>
            <a:endParaRPr lang="en-US" altLang="zh-CN" sz="2800" dirty="0"/>
          </a:p>
          <a:p>
            <a:r>
              <a:rPr lang="zh-CN" altLang="en-US" sz="2800" dirty="0"/>
              <a:t>模拟退火</a:t>
            </a:r>
            <a:endParaRPr lang="en-US" altLang="zh-CN" sz="2800" dirty="0"/>
          </a:p>
          <a:p>
            <a:pPr lvl="1"/>
            <a:r>
              <a:rPr lang="zh-CN" altLang="en-US" sz="2000" dirty="0"/>
              <a:t>让系统刚开始在一个比较高的温度下运行，然后逐渐降低，直到系统在一个比较低的温度下达到热平衡。</a:t>
            </a:r>
            <a:endParaRPr lang="en-US" altLang="zh-CN" sz="2000" dirty="0"/>
          </a:p>
          <a:p>
            <a:pPr lvl="1"/>
            <a:r>
              <a:rPr lang="zh-CN" altLang="en-US" sz="2000" dirty="0"/>
              <a:t>当系统温度非常高</a:t>
            </a:r>
            <a:r>
              <a:rPr lang="en-US" altLang="zh-CN" sz="2000" dirty="0"/>
              <a:t>T → ∞</a:t>
            </a:r>
            <a:r>
              <a:rPr lang="zh-CN" altLang="en-US" sz="2000" dirty="0"/>
              <a:t>时，</a:t>
            </a:r>
            <a:r>
              <a:rPr lang="en-US" altLang="zh-CN" sz="2000" dirty="0"/>
              <a:t>p</a:t>
            </a:r>
            <a:r>
              <a:rPr lang="en-US" altLang="zh-CN" sz="2000" baseline="-25000" dirty="0"/>
              <a:t>i</a:t>
            </a:r>
            <a:r>
              <a:rPr lang="en-US" altLang="zh-CN" sz="2000" dirty="0"/>
              <a:t> → 0.5</a:t>
            </a:r>
            <a:r>
              <a:rPr lang="zh-CN" altLang="en-US" sz="2000" dirty="0"/>
              <a:t>，即每个变量状态的改变十分容易，每一种网络状态都是一样的，而从很快可以达到热平衡。</a:t>
            </a:r>
            <a:endParaRPr lang="en-US" altLang="zh-CN" sz="2000" dirty="0"/>
          </a:p>
          <a:p>
            <a:pPr lvl="1"/>
            <a:r>
              <a:rPr lang="zh-CN" altLang="en-US" sz="2000" dirty="0"/>
              <a:t>当系统温度非常低</a:t>
            </a:r>
            <a:r>
              <a:rPr lang="en-US" altLang="zh-CN" sz="2000" dirty="0"/>
              <a:t>T → 0</a:t>
            </a:r>
            <a:r>
              <a:rPr lang="zh-CN" altLang="en-US" sz="2000" dirty="0"/>
              <a:t>时，如果∆</a:t>
            </a:r>
            <a:r>
              <a:rPr lang="en-US" altLang="zh-CN" sz="2000" dirty="0" err="1"/>
              <a:t>E</a:t>
            </a:r>
            <a:r>
              <a:rPr lang="en-US" altLang="zh-CN" sz="2000" baseline="-25000" dirty="0" err="1"/>
              <a:t>i</a:t>
            </a:r>
            <a:r>
              <a:rPr lang="en-US" altLang="zh-CN" sz="2000" dirty="0"/>
              <a:t> (x</a:t>
            </a:r>
            <a:r>
              <a:rPr lang="en-US" altLang="zh-CN" sz="2000" baseline="-25000" dirty="0"/>
              <a:t>\</a:t>
            </a:r>
            <a:r>
              <a:rPr lang="en-US" altLang="zh-CN" sz="2000" baseline="-25000" dirty="0" err="1"/>
              <a:t>i</a:t>
            </a:r>
            <a:r>
              <a:rPr lang="en-US" altLang="zh-CN" sz="2000" dirty="0"/>
              <a:t> ) &gt; 0</a:t>
            </a:r>
            <a:r>
              <a:rPr lang="zh-CN" altLang="en-US" sz="2000" dirty="0"/>
              <a:t>则</a:t>
            </a:r>
            <a:r>
              <a:rPr lang="en-US" altLang="zh-CN" sz="2000" dirty="0"/>
              <a:t>p</a:t>
            </a:r>
            <a:r>
              <a:rPr lang="en-US" altLang="zh-CN" sz="2000" baseline="-25000" dirty="0"/>
              <a:t>i</a:t>
            </a:r>
            <a:r>
              <a:rPr lang="en-US" altLang="zh-CN" sz="2000" dirty="0"/>
              <a:t> → 1</a:t>
            </a:r>
            <a:r>
              <a:rPr lang="zh-CN" altLang="en-US" sz="2000" dirty="0"/>
              <a:t>，如果∆</a:t>
            </a:r>
            <a:r>
              <a:rPr lang="en-US" altLang="zh-CN" sz="2000" dirty="0" err="1"/>
              <a:t>E</a:t>
            </a:r>
            <a:r>
              <a:rPr lang="en-US" altLang="zh-CN" sz="2000" baseline="-25000" dirty="0" err="1"/>
              <a:t>i</a:t>
            </a:r>
            <a:r>
              <a:rPr lang="en-US" altLang="zh-CN" sz="2000" dirty="0"/>
              <a:t> (x</a:t>
            </a:r>
            <a:r>
              <a:rPr lang="en-US" altLang="zh-CN" sz="2000" baseline="-25000" dirty="0"/>
              <a:t>\</a:t>
            </a:r>
            <a:r>
              <a:rPr lang="en-US" altLang="zh-CN" sz="2000" baseline="-25000" dirty="0" err="1"/>
              <a:t>i</a:t>
            </a:r>
            <a:r>
              <a:rPr lang="en-US" altLang="zh-CN" sz="2000" dirty="0"/>
              <a:t> ) &lt; 0</a:t>
            </a:r>
            <a:r>
              <a:rPr lang="zh-CN" altLang="en-US" sz="2000" dirty="0"/>
              <a:t>则</a:t>
            </a:r>
            <a:r>
              <a:rPr lang="en-US" altLang="zh-CN" sz="2000" dirty="0"/>
              <a:t>p</a:t>
            </a:r>
            <a:r>
              <a:rPr lang="en-US" altLang="zh-CN" sz="2000" baseline="-25000" dirty="0"/>
              <a:t>i</a:t>
            </a:r>
            <a:r>
              <a:rPr lang="en-US" altLang="zh-CN" sz="2000" dirty="0"/>
              <a:t> → 0</a:t>
            </a:r>
            <a:r>
              <a:rPr lang="zh-CN" altLang="en-US" sz="2000" dirty="0"/>
              <a:t>。</a:t>
            </a:r>
            <a:endParaRPr lang="en-US" altLang="zh-CN" sz="2000" dirty="0"/>
          </a:p>
          <a:p>
            <a:pPr lvl="2"/>
            <a:r>
              <a:rPr lang="zh-CN" altLang="en-US" sz="2000" dirty="0"/>
              <a:t>随机性方法变成确定性方法</a:t>
            </a:r>
            <a:endParaRPr lang="en-US" altLang="zh-CN" sz="2000" dirty="0"/>
          </a:p>
          <a:p>
            <a:endParaRPr lang="zh-CN" altLang="en-US" dirty="0"/>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2133600"/>
            <a:ext cx="3756609" cy="914400"/>
          </a:xfrm>
          <a:prstGeom prst="rect">
            <a:avLst/>
          </a:prstGeom>
        </p:spPr>
      </p:pic>
    </p:spTree>
    <p:extLst>
      <p:ext uri="{BB962C8B-B14F-4D97-AF65-F5344CB8AC3E}">
        <p14:creationId xmlns:p14="http://schemas.microsoft.com/office/powerpoint/2010/main" val="9954332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玻尔兹曼机的参数学习</a:t>
            </a:r>
          </a:p>
        </p:txBody>
      </p:sp>
      <p:sp>
        <p:nvSpPr>
          <p:cNvPr id="3" name="内容占位符 2"/>
          <p:cNvSpPr>
            <a:spLocks noGrp="1"/>
          </p:cNvSpPr>
          <p:nvPr>
            <p:ph sz="quarter" idx="1"/>
          </p:nvPr>
        </p:nvSpPr>
        <p:spPr/>
        <p:txBody>
          <a:bodyPr/>
          <a:lstStyle/>
          <a:p>
            <a:r>
              <a:rPr lang="zh-CN" altLang="en-US" dirty="0"/>
              <a:t>最大似然估计</a:t>
            </a:r>
            <a:endParaRPr lang="en-US" altLang="zh-CN" dirty="0"/>
          </a:p>
          <a:p>
            <a:endParaRPr lang="en-US" altLang="zh-CN" dirty="0"/>
          </a:p>
          <a:p>
            <a:endParaRPr lang="en-US" altLang="zh-CN" dirty="0"/>
          </a:p>
          <a:p>
            <a:endParaRPr lang="en-US" altLang="zh-CN" dirty="0"/>
          </a:p>
          <a:p>
            <a:r>
              <a:rPr lang="zh-CN" altLang="en-US" dirty="0"/>
              <a:t>采用梯度上升法</a:t>
            </a:r>
            <a:endParaRPr lang="en-US" altLang="zh-CN" dirty="0"/>
          </a:p>
          <a:p>
            <a:endParaRPr lang="zh-CN" altLang="en-US" dirty="0"/>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905000"/>
            <a:ext cx="2324356" cy="639304"/>
          </a:xfrm>
          <a:prstGeom prst="rect">
            <a:avLst/>
          </a:prstGeom>
        </p:spPr>
      </p:pic>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5942024" cy="1066800"/>
          </a:xfrm>
          <a:prstGeom prst="rect">
            <a:avLst/>
          </a:prstGeom>
        </p:spPr>
      </p:pic>
    </p:spTree>
    <p:extLst>
      <p:ext uri="{BB962C8B-B14F-4D97-AF65-F5344CB8AC3E}">
        <p14:creationId xmlns:p14="http://schemas.microsoft.com/office/powerpoint/2010/main" val="59135811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玻尔兹曼机的参数学习</a:t>
            </a:r>
          </a:p>
        </p:txBody>
      </p:sp>
      <p:sp>
        <p:nvSpPr>
          <p:cNvPr id="3" name="内容占位符 2"/>
          <p:cNvSpPr>
            <a:spLocks noGrp="1"/>
          </p:cNvSpPr>
          <p:nvPr>
            <p:ph sz="quarter" idx="1"/>
          </p:nvPr>
        </p:nvSpPr>
        <p:spPr/>
        <p:txBody>
          <a:bodyPr/>
          <a:lstStyle/>
          <a:p>
            <a:r>
              <a:rPr lang="zh-CN" altLang="en-US" dirty="0"/>
              <a:t>基于</a:t>
            </a:r>
            <a:r>
              <a:rPr lang="en-US" altLang="zh-CN" dirty="0"/>
              <a:t>Gibbs</a:t>
            </a:r>
            <a:r>
              <a:rPr lang="zh-CN" altLang="en-US" dirty="0"/>
              <a:t>采样来进行近似求解</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828800"/>
            <a:ext cx="7185532" cy="1290053"/>
          </a:xfrm>
          <a:prstGeom prst="rect">
            <a:avLst/>
          </a:prstGeom>
        </p:spPr>
      </p:pic>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4343400"/>
            <a:ext cx="5300581" cy="762000"/>
          </a:xfrm>
          <a:prstGeom prst="rect">
            <a:avLst/>
          </a:prstGeom>
        </p:spPr>
      </p:pic>
      <p:cxnSp>
        <p:nvCxnSpPr>
          <p:cNvPr id="7" name="直接连接符 6"/>
          <p:cNvCxnSpPr/>
          <p:nvPr/>
        </p:nvCxnSpPr>
        <p:spPr>
          <a:xfrm>
            <a:off x="4267200" y="2819400"/>
            <a:ext cx="18288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324600" y="2819400"/>
            <a:ext cx="16002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581400" y="4953000"/>
            <a:ext cx="13716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257800" y="4953000"/>
            <a:ext cx="1143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endCxn id="5" idx="0"/>
          </p:cNvCxnSpPr>
          <p:nvPr/>
        </p:nvCxnSpPr>
        <p:spPr>
          <a:xfrm flipH="1">
            <a:off x="4098091" y="2895601"/>
            <a:ext cx="931109" cy="144779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6201153" y="2902581"/>
            <a:ext cx="931109" cy="144779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75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受限玻尔兹曼机（</a:t>
            </a:r>
            <a:r>
              <a:rPr lang="en-US" altLang="zh-CN" dirty="0"/>
              <a:t>Restricted Boltzmann Machines</a:t>
            </a:r>
            <a:r>
              <a:rPr lang="zh-CN" altLang="en-US" dirty="0"/>
              <a:t>，</a:t>
            </a:r>
            <a:r>
              <a:rPr lang="en-US" altLang="zh-CN" dirty="0"/>
              <a:t>RBM</a:t>
            </a:r>
            <a:r>
              <a:rPr lang="zh-CN" altLang="en-US" dirty="0"/>
              <a:t>）</a:t>
            </a:r>
          </a:p>
        </p:txBody>
      </p:sp>
      <p:sp>
        <p:nvSpPr>
          <p:cNvPr id="3" name="内容占位符 2"/>
          <p:cNvSpPr>
            <a:spLocks noGrp="1"/>
          </p:cNvSpPr>
          <p:nvPr>
            <p:ph sz="quarter" idx="1"/>
          </p:nvPr>
        </p:nvSpPr>
        <p:spPr/>
        <p:txBody>
          <a:bodyPr/>
          <a:lstStyle/>
          <a:p>
            <a:pPr lvl="1"/>
            <a:r>
              <a:rPr lang="zh-CN" altLang="en-US" dirty="0"/>
              <a:t>受限玻尔兹曼机是一个二分图结构的无向图模型。</a:t>
            </a:r>
            <a:endParaRPr lang="en-US" altLang="zh-CN" dirty="0"/>
          </a:p>
          <a:p>
            <a:pPr lvl="2"/>
            <a:r>
              <a:rPr lang="zh-CN" altLang="en-US" dirty="0"/>
              <a:t>在受限玻尔兹曼机中，变量可以为两组，分别为隐藏层和可见层（或输入层）。</a:t>
            </a:r>
            <a:endParaRPr lang="en-US" altLang="zh-CN" dirty="0"/>
          </a:p>
          <a:p>
            <a:pPr lvl="2"/>
            <a:r>
              <a:rPr lang="zh-CN" altLang="en-US" dirty="0"/>
              <a:t>节点变量的取值为</a:t>
            </a:r>
            <a:r>
              <a:rPr lang="en-US" altLang="zh-CN" dirty="0"/>
              <a:t>0</a:t>
            </a:r>
            <a:r>
              <a:rPr lang="zh-CN" altLang="en-US" dirty="0"/>
              <a:t>或</a:t>
            </a:r>
            <a:r>
              <a:rPr lang="en-US" altLang="zh-CN" dirty="0"/>
              <a:t>1</a:t>
            </a:r>
            <a:r>
              <a:rPr lang="zh-CN" altLang="en-US" dirty="0"/>
              <a:t>。</a:t>
            </a:r>
          </a:p>
          <a:p>
            <a:pPr lvl="2"/>
            <a:r>
              <a:rPr lang="zh-CN" altLang="en-US" dirty="0"/>
              <a:t>和两层的全连接神经网络的结构相同。</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962400"/>
            <a:ext cx="4513758" cy="1724234"/>
          </a:xfrm>
          <a:prstGeom prst="rect">
            <a:avLst/>
          </a:prstGeom>
        </p:spPr>
      </p:pic>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981" y="4186253"/>
            <a:ext cx="3210373" cy="1276528"/>
          </a:xfrm>
          <a:prstGeom prst="rect">
            <a:avLst/>
          </a:prstGeom>
        </p:spPr>
      </p:pic>
    </p:spTree>
    <p:extLst>
      <p:ext uri="{BB962C8B-B14F-4D97-AF65-F5344CB8AC3E}">
        <p14:creationId xmlns:p14="http://schemas.microsoft.com/office/powerpoint/2010/main" val="2837510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 随机梯度下降法</a:t>
            </a:r>
          </a:p>
        </p:txBody>
      </p:sp>
      <p:pic>
        <p:nvPicPr>
          <p:cNvPr id="4" name="内容占位符 3" descr="屏幕剪辑"/>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533400" y="1752600"/>
            <a:ext cx="7315200" cy="4221340"/>
          </a:xfrm>
        </p:spPr>
      </p:pic>
    </p:spTree>
    <p:extLst>
      <p:ext uri="{BB962C8B-B14F-4D97-AF65-F5344CB8AC3E}">
        <p14:creationId xmlns:p14="http://schemas.microsoft.com/office/powerpoint/2010/main" val="114588257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深度信念网络</a:t>
            </a:r>
          </a:p>
        </p:txBody>
      </p:sp>
    </p:spTree>
    <p:extLst>
      <p:ext uri="{BB962C8B-B14F-4D97-AF65-F5344CB8AC3E}">
        <p14:creationId xmlns:p14="http://schemas.microsoft.com/office/powerpoint/2010/main" val="13767369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深度信念网络（</a:t>
            </a:r>
            <a:r>
              <a:rPr lang="en-US" altLang="zh-CN" dirty="0"/>
              <a:t>Deep Belief Network</a:t>
            </a:r>
            <a:r>
              <a:rPr lang="zh-CN" altLang="en-US" dirty="0"/>
              <a:t>，</a:t>
            </a:r>
            <a:r>
              <a:rPr lang="en-US" altLang="zh-CN" dirty="0"/>
              <a:t>DBN</a:t>
            </a:r>
            <a:r>
              <a:rPr lang="zh-CN" altLang="en-US" dirty="0"/>
              <a:t>）</a:t>
            </a:r>
          </a:p>
        </p:txBody>
      </p:sp>
      <p:sp>
        <p:nvSpPr>
          <p:cNvPr id="3" name="内容占位符 2"/>
          <p:cNvSpPr>
            <a:spLocks noGrp="1"/>
          </p:cNvSpPr>
          <p:nvPr>
            <p:ph sz="quarter" idx="1"/>
          </p:nvPr>
        </p:nvSpPr>
        <p:spPr/>
        <p:txBody>
          <a:bodyPr/>
          <a:lstStyle/>
          <a:p>
            <a:pPr lvl="1"/>
            <a:r>
              <a:rPr lang="zh-CN" altLang="en-US" dirty="0"/>
              <a:t>深度信念网络是深度的有向的概率图模型，其图结构由多层的节点构成。</a:t>
            </a:r>
            <a:endParaRPr lang="en-US" altLang="zh-CN" dirty="0"/>
          </a:p>
          <a:p>
            <a:pPr lvl="2"/>
            <a:r>
              <a:rPr lang="zh-CN" altLang="en-US" dirty="0"/>
              <a:t>和全连接的神经网络结构相同。</a:t>
            </a:r>
            <a:endParaRPr lang="en-US" altLang="zh-CN" dirty="0"/>
          </a:p>
          <a:p>
            <a:pPr lvl="2"/>
            <a:r>
              <a:rPr lang="zh-CN" altLang="en-US" dirty="0"/>
              <a:t>顶部的两层为一个无向图，可以看做是一个受限玻尔兹曼机。</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124200"/>
            <a:ext cx="6044103" cy="2727960"/>
          </a:xfrm>
          <a:prstGeom prst="rect">
            <a:avLst/>
          </a:prstGeom>
        </p:spPr>
      </p:pic>
      <p:sp>
        <p:nvSpPr>
          <p:cNvPr id="5" name="文本框 4"/>
          <p:cNvSpPr txBox="1"/>
          <p:nvPr/>
        </p:nvSpPr>
        <p:spPr>
          <a:xfrm>
            <a:off x="1371601" y="4800600"/>
            <a:ext cx="1107996" cy="369332"/>
          </a:xfrm>
          <a:prstGeom prst="rect">
            <a:avLst/>
          </a:prstGeom>
          <a:noFill/>
        </p:spPr>
        <p:txBody>
          <a:bodyPr wrap="none" rtlCol="0">
            <a:spAutoFit/>
          </a:bodyPr>
          <a:lstStyle/>
          <a:p>
            <a:r>
              <a:rPr lang="zh-CN" altLang="en-US" dirty="0">
                <a:solidFill>
                  <a:srgbClr val="FF0000"/>
                </a:solidFill>
              </a:rPr>
              <a:t>认知权重</a:t>
            </a:r>
          </a:p>
        </p:txBody>
      </p:sp>
      <p:sp>
        <p:nvSpPr>
          <p:cNvPr id="6" name="文本框 5"/>
          <p:cNvSpPr txBox="1"/>
          <p:nvPr/>
        </p:nvSpPr>
        <p:spPr>
          <a:xfrm>
            <a:off x="7848601" y="4632803"/>
            <a:ext cx="1107996" cy="369332"/>
          </a:xfrm>
          <a:prstGeom prst="rect">
            <a:avLst/>
          </a:prstGeom>
          <a:noFill/>
        </p:spPr>
        <p:txBody>
          <a:bodyPr wrap="none" rtlCol="0">
            <a:spAutoFit/>
          </a:bodyPr>
          <a:lstStyle/>
          <a:p>
            <a:r>
              <a:rPr lang="zh-CN" altLang="en-US" dirty="0">
                <a:solidFill>
                  <a:srgbClr val="FF0000"/>
                </a:solidFill>
              </a:rPr>
              <a:t>生成权重</a:t>
            </a:r>
          </a:p>
        </p:txBody>
      </p:sp>
      <p:pic>
        <p:nvPicPr>
          <p:cNvPr id="7" name="图片 6"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418" y="5852160"/>
            <a:ext cx="3222256" cy="353795"/>
          </a:xfrm>
          <a:prstGeom prst="rect">
            <a:avLst/>
          </a:prstGeom>
        </p:spPr>
      </p:pic>
    </p:spTree>
    <p:extLst>
      <p:ext uri="{BB962C8B-B14F-4D97-AF65-F5344CB8AC3E}">
        <p14:creationId xmlns:p14="http://schemas.microsoft.com/office/powerpoint/2010/main" val="361046520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训练深度信念网络</a:t>
            </a:r>
            <a:r>
              <a:rPr lang="en-US" altLang="zh-CN" dirty="0"/>
              <a:t>-</a:t>
            </a:r>
            <a:r>
              <a:rPr lang="zh-CN" altLang="en-US" dirty="0"/>
              <a:t>逐层训练</a:t>
            </a:r>
          </a:p>
        </p:txBody>
      </p:sp>
      <p:sp>
        <p:nvSpPr>
          <p:cNvPr id="3" name="内容占位符 2"/>
          <p:cNvSpPr>
            <a:spLocks noGrp="1"/>
          </p:cNvSpPr>
          <p:nvPr>
            <p:ph sz="quarter" idx="1"/>
          </p:nvPr>
        </p:nvSpPr>
        <p:spPr/>
        <p:txBody>
          <a:bodyPr/>
          <a:lstStyle/>
          <a:p>
            <a:pPr lvl="1"/>
            <a:r>
              <a:rPr lang="zh-CN" altLang="en-US" dirty="0">
                <a:solidFill>
                  <a:srgbClr val="FF0000"/>
                </a:solidFill>
              </a:rPr>
              <a:t>逐层训练</a:t>
            </a:r>
            <a:r>
              <a:rPr lang="zh-CN" altLang="en-US" dirty="0"/>
              <a:t>是能够有效训练深度模型的最早的方法。</a:t>
            </a:r>
          </a:p>
        </p:txBody>
      </p:sp>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673817"/>
            <a:ext cx="7253874" cy="4559343"/>
          </a:xfrm>
          <a:prstGeom prst="rect">
            <a:avLst/>
          </a:prstGeom>
        </p:spPr>
      </p:pic>
    </p:spTree>
    <p:extLst>
      <p:ext uri="{BB962C8B-B14F-4D97-AF65-F5344CB8AC3E}">
        <p14:creationId xmlns:p14="http://schemas.microsoft.com/office/powerpoint/2010/main" val="1981792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深度生成模型</a:t>
            </a:r>
          </a:p>
        </p:txBody>
      </p:sp>
    </p:spTree>
    <p:extLst>
      <p:ext uri="{BB962C8B-B14F-4D97-AF65-F5344CB8AC3E}">
        <p14:creationId xmlns:p14="http://schemas.microsoft.com/office/powerpoint/2010/main" val="392609724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深度生成模型</a:t>
            </a:r>
          </a:p>
        </p:txBody>
      </p:sp>
      <p:sp>
        <p:nvSpPr>
          <p:cNvPr id="4" name="内容占位符 3"/>
          <p:cNvSpPr>
            <a:spLocks noGrp="1"/>
          </p:cNvSpPr>
          <p:nvPr>
            <p:ph sz="quarter" idx="1"/>
          </p:nvPr>
        </p:nvSpPr>
        <p:spPr/>
        <p:txBody>
          <a:bodyPr/>
          <a:lstStyle/>
          <a:p>
            <a:r>
              <a:rPr lang="zh-CN" altLang="en-US" dirty="0"/>
              <a:t>深度生成模型就是利用神经网络来建模条件分布</a:t>
            </a:r>
            <a:r>
              <a:rPr lang="en-US" altLang="zh-CN" dirty="0"/>
              <a:t>p(</a:t>
            </a:r>
            <a:r>
              <a:rPr lang="en-US" altLang="zh-CN" dirty="0" err="1"/>
              <a:t>x|z;θ</a:t>
            </a:r>
            <a:r>
              <a:rPr lang="en-US" altLang="zh-CN" dirty="0"/>
              <a:t>)</a:t>
            </a:r>
            <a:r>
              <a:rPr lang="zh-CN" altLang="en-US" dirty="0"/>
              <a:t>。</a:t>
            </a:r>
          </a:p>
          <a:p>
            <a:pPr lvl="1"/>
            <a:r>
              <a:rPr lang="zh-CN" altLang="en-US" dirty="0"/>
              <a:t>对抗生成式网络（</a:t>
            </a:r>
            <a:r>
              <a:rPr lang="en-US" altLang="zh-CN" dirty="0"/>
              <a:t>Generative Adversarial Network</a:t>
            </a:r>
            <a:r>
              <a:rPr lang="zh-CN" altLang="en-US" dirty="0"/>
              <a:t>，</a:t>
            </a:r>
            <a:r>
              <a:rPr lang="en-US" altLang="zh-CN" dirty="0"/>
              <a:t>GAN</a:t>
            </a:r>
            <a:r>
              <a:rPr lang="zh-CN" altLang="en-US" dirty="0"/>
              <a:t>）</a:t>
            </a:r>
            <a:r>
              <a:rPr lang="en-US" altLang="zh-CN" dirty="0"/>
              <a:t>[</a:t>
            </a:r>
            <a:r>
              <a:rPr lang="en-US" altLang="zh-CN" dirty="0" err="1"/>
              <a:t>Goodfellow</a:t>
            </a:r>
            <a:r>
              <a:rPr lang="en-US" altLang="zh-CN" dirty="0"/>
              <a:t> et al., 2014]</a:t>
            </a:r>
          </a:p>
          <a:p>
            <a:pPr lvl="1"/>
            <a:endParaRPr lang="en-US" altLang="zh-CN" dirty="0"/>
          </a:p>
          <a:p>
            <a:pPr lvl="1"/>
            <a:r>
              <a:rPr lang="zh-CN" altLang="en-US" dirty="0"/>
              <a:t>变分自编码器（</a:t>
            </a:r>
            <a:r>
              <a:rPr lang="en-US" altLang="zh-CN" dirty="0" err="1"/>
              <a:t>Variational</a:t>
            </a:r>
            <a:r>
              <a:rPr lang="en-US" altLang="zh-CN" dirty="0"/>
              <a:t> </a:t>
            </a:r>
            <a:r>
              <a:rPr lang="en-US" altLang="zh-CN" dirty="0" err="1"/>
              <a:t>Autoencoder</a:t>
            </a:r>
            <a:r>
              <a:rPr lang="zh-CN" altLang="en-US" dirty="0"/>
              <a:t>，</a:t>
            </a:r>
            <a:r>
              <a:rPr lang="en-US" altLang="zh-CN" dirty="0"/>
              <a:t>VAE</a:t>
            </a:r>
            <a:r>
              <a:rPr lang="zh-CN" altLang="en-US" dirty="0"/>
              <a:t>）</a:t>
            </a:r>
            <a:r>
              <a:rPr lang="en-US" altLang="zh-CN" dirty="0"/>
              <a:t>[</a:t>
            </a:r>
            <a:r>
              <a:rPr lang="en-US" altLang="zh-CN" dirty="0" err="1"/>
              <a:t>Kingma</a:t>
            </a:r>
            <a:r>
              <a:rPr lang="en-US" altLang="zh-CN" dirty="0"/>
              <a:t> and Welling, 2013, </a:t>
            </a:r>
            <a:r>
              <a:rPr lang="en-US" altLang="zh-CN" dirty="0" err="1"/>
              <a:t>Rezende</a:t>
            </a:r>
            <a:r>
              <a:rPr lang="en-US" altLang="zh-CN" dirty="0"/>
              <a:t> et al., 2014]</a:t>
            </a:r>
            <a:r>
              <a:rPr lang="zh-CN" altLang="en-US" dirty="0"/>
              <a:t>。</a:t>
            </a:r>
          </a:p>
        </p:txBody>
      </p:sp>
    </p:spTree>
    <p:extLst>
      <p:ext uri="{BB962C8B-B14F-4D97-AF65-F5344CB8AC3E}">
        <p14:creationId xmlns:p14="http://schemas.microsoft.com/office/powerpoint/2010/main" val="75223363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a:t>生成模型</a:t>
            </a:r>
            <a:endParaRPr lang="zh-CN" altLang="en-US" dirty="0"/>
          </a:p>
        </p:txBody>
      </p:sp>
      <p:sp>
        <p:nvSpPr>
          <p:cNvPr id="4" name="内容占位符 3"/>
          <p:cNvSpPr>
            <a:spLocks noGrp="1"/>
          </p:cNvSpPr>
          <p:nvPr>
            <p:ph sz="quarter" idx="1"/>
          </p:nvPr>
        </p:nvSpPr>
        <p:spPr/>
        <p:txBody>
          <a:bodyPr/>
          <a:lstStyle/>
          <a:p>
            <a:pPr lvl="1"/>
            <a:r>
              <a:rPr lang="zh-CN" altLang="en-US" dirty="0"/>
              <a:t>生成模型指一系列用于随机生成可观测数据的模型。</a:t>
            </a:r>
            <a:endParaRPr lang="en-US" altLang="zh-CN" dirty="0"/>
          </a:p>
          <a:p>
            <a:pPr lvl="1"/>
            <a:r>
              <a:rPr lang="zh-CN" altLang="en-US" dirty="0"/>
              <a:t>生成数据</a:t>
            </a:r>
            <a:r>
              <a:rPr lang="en-US" altLang="zh-CN" dirty="0"/>
              <a:t>x</a:t>
            </a:r>
            <a:r>
              <a:rPr lang="zh-CN" altLang="en-US" dirty="0"/>
              <a:t>的过程可以分为两步进行：</a:t>
            </a:r>
            <a:endParaRPr lang="en-US" altLang="zh-CN" dirty="0"/>
          </a:p>
          <a:p>
            <a:pPr lvl="2"/>
            <a:r>
              <a:rPr lang="zh-CN" altLang="en-US" dirty="0"/>
              <a:t>根据隐变量的先验分布</a:t>
            </a:r>
            <a:r>
              <a:rPr lang="en-US" altLang="zh-CN" dirty="0"/>
              <a:t>p(</a:t>
            </a:r>
            <a:r>
              <a:rPr lang="en-US" altLang="zh-CN" dirty="0" err="1"/>
              <a:t>z;θ</a:t>
            </a:r>
            <a:r>
              <a:rPr lang="en-US" altLang="zh-CN" dirty="0"/>
              <a:t>)</a:t>
            </a:r>
            <a:r>
              <a:rPr lang="zh-CN" altLang="en-US" dirty="0"/>
              <a:t>进行采样，得到样本</a:t>
            </a:r>
            <a:r>
              <a:rPr lang="en-US" altLang="zh-CN" dirty="0"/>
              <a:t>z</a:t>
            </a:r>
            <a:r>
              <a:rPr lang="zh-CN" altLang="en-US" dirty="0"/>
              <a:t>；</a:t>
            </a:r>
          </a:p>
          <a:p>
            <a:pPr lvl="2"/>
            <a:r>
              <a:rPr lang="zh-CN" altLang="en-US" dirty="0"/>
              <a:t>根据条件分布</a:t>
            </a:r>
            <a:r>
              <a:rPr lang="en-US" altLang="zh-CN" dirty="0"/>
              <a:t>p(</a:t>
            </a:r>
            <a:r>
              <a:rPr lang="en-US" altLang="zh-CN" dirty="0" err="1"/>
              <a:t>x|z;θ</a:t>
            </a:r>
            <a:r>
              <a:rPr lang="en-US" altLang="zh-CN" dirty="0"/>
              <a:t>)</a:t>
            </a:r>
            <a:r>
              <a:rPr lang="zh-CN" altLang="en-US" dirty="0"/>
              <a:t>进行采样，得到</a:t>
            </a:r>
            <a:r>
              <a:rPr lang="en-US" altLang="zh-CN" dirty="0"/>
              <a:t>x</a:t>
            </a:r>
            <a:r>
              <a:rPr lang="zh-CN" altLang="en-US" dirty="0"/>
              <a:t>。</a:t>
            </a:r>
          </a:p>
        </p:txBody>
      </p:sp>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971800"/>
            <a:ext cx="2267266" cy="2591162"/>
          </a:xfrm>
          <a:prstGeom prst="rect">
            <a:avLst/>
          </a:prstGeom>
        </p:spPr>
      </p:pic>
    </p:spTree>
    <p:extLst>
      <p:ext uri="{BB962C8B-B14F-4D97-AF65-F5344CB8AC3E}">
        <p14:creationId xmlns:p14="http://schemas.microsoft.com/office/powerpoint/2010/main" val="11984726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变分自编码器</a:t>
            </a:r>
          </a:p>
        </p:txBody>
      </p:sp>
    </p:spTree>
    <p:extLst>
      <p:ext uri="{BB962C8B-B14F-4D97-AF65-F5344CB8AC3E}">
        <p14:creationId xmlns:p14="http://schemas.microsoft.com/office/powerpoint/2010/main" val="272728927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EM</a:t>
            </a:r>
            <a:r>
              <a:rPr lang="zh-CN" altLang="en-US" dirty="0"/>
              <a:t>算法回顾</a:t>
            </a:r>
          </a:p>
        </p:txBody>
      </p:sp>
      <p:sp>
        <p:nvSpPr>
          <p:cNvPr id="3" name="内容占位符 2"/>
          <p:cNvSpPr>
            <a:spLocks noGrp="1"/>
          </p:cNvSpPr>
          <p:nvPr>
            <p:ph sz="quarter" idx="1"/>
          </p:nvPr>
        </p:nvSpPr>
        <p:spPr/>
        <p:txBody>
          <a:bodyPr/>
          <a:lstStyle/>
          <a:p>
            <a:r>
              <a:rPr lang="zh-CN" altLang="en-US" dirty="0"/>
              <a:t>给定一个样本</a:t>
            </a:r>
            <a:r>
              <a:rPr lang="en-US" altLang="zh-CN" dirty="0"/>
              <a:t>x</a:t>
            </a:r>
            <a:r>
              <a:rPr lang="zh-CN" altLang="en-US" dirty="0"/>
              <a:t>，其对数边际似然</a:t>
            </a:r>
            <a:r>
              <a:rPr lang="en-US" altLang="zh-CN" dirty="0"/>
              <a:t>log p(</a:t>
            </a:r>
            <a:r>
              <a:rPr lang="en-US" altLang="zh-CN" dirty="0" err="1"/>
              <a:t>x|θ</a:t>
            </a:r>
            <a:r>
              <a:rPr lang="en-US" altLang="zh-CN" dirty="0"/>
              <a:t>)</a:t>
            </a:r>
            <a:r>
              <a:rPr lang="zh-CN" altLang="en-US" dirty="0"/>
              <a:t>可以分解为</a:t>
            </a:r>
            <a:endParaRPr lang="en-US" altLang="zh-CN" dirty="0"/>
          </a:p>
          <a:p>
            <a:endParaRPr lang="en-US" altLang="zh-CN" dirty="0"/>
          </a:p>
          <a:p>
            <a:endParaRPr lang="en-US" altLang="zh-CN" dirty="0"/>
          </a:p>
          <a:p>
            <a:endParaRPr lang="en-US" altLang="zh-CN" dirty="0"/>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258" y="2514600"/>
            <a:ext cx="5292436" cy="1066800"/>
          </a:xfrm>
          <a:prstGeom prst="rect">
            <a:avLst/>
          </a:prstGeom>
        </p:spPr>
      </p:pic>
      <p:pic>
        <p:nvPicPr>
          <p:cNvPr id="7" name="图片 6"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857" y="2590799"/>
            <a:ext cx="1069947" cy="396019"/>
          </a:xfrm>
          <a:prstGeom prst="rect">
            <a:avLst/>
          </a:prstGeom>
        </p:spPr>
      </p:pic>
      <p:sp>
        <p:nvSpPr>
          <p:cNvPr id="8" name="矩形 7"/>
          <p:cNvSpPr/>
          <p:nvPr/>
        </p:nvSpPr>
        <p:spPr>
          <a:xfrm>
            <a:off x="5410200" y="4499848"/>
            <a:ext cx="838691" cy="369332"/>
          </a:xfrm>
          <a:prstGeom prst="rect">
            <a:avLst/>
          </a:prstGeom>
        </p:spPr>
        <p:txBody>
          <a:bodyPr wrap="none">
            <a:spAutoFit/>
          </a:bodyPr>
          <a:lstStyle/>
          <a:p>
            <a:r>
              <a:rPr lang="en-US" altLang="zh-CN" dirty="0"/>
              <a:t>E step</a:t>
            </a:r>
            <a:endParaRPr lang="zh-CN" altLang="en-US" dirty="0"/>
          </a:p>
        </p:txBody>
      </p:sp>
      <p:cxnSp>
        <p:nvCxnSpPr>
          <p:cNvPr id="10" name="直接箭头连接符 9"/>
          <p:cNvCxnSpPr>
            <a:stCxn id="8" idx="0"/>
          </p:cNvCxnSpPr>
          <p:nvPr/>
        </p:nvCxnSpPr>
        <p:spPr>
          <a:xfrm flipH="1" flipV="1">
            <a:off x="5791200" y="3688080"/>
            <a:ext cx="38346" cy="8117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4495800" y="3200400"/>
            <a:ext cx="2133600" cy="434340"/>
          </a:xfrm>
          <a:prstGeom prst="rect">
            <a:avLst/>
          </a:prstGeom>
          <a:ln>
            <a:solidFill>
              <a:schemeClr val="accent3"/>
            </a:solidFill>
          </a:ln>
        </p:spPr>
        <p:txBody>
          <a:bodyPr wrap="none" rtlCol="0" anchor="ctr">
            <a:spAutoFit/>
          </a:bodyPr>
          <a:lstStyle/>
          <a:p>
            <a:pPr algn="ctr"/>
            <a:endParaRPr lang="zh-CN" altLang="en-US" sz="2400" dirty="0"/>
          </a:p>
        </p:txBody>
      </p:sp>
      <p:sp>
        <p:nvSpPr>
          <p:cNvPr id="20" name="矩形 19"/>
          <p:cNvSpPr/>
          <p:nvPr/>
        </p:nvSpPr>
        <p:spPr>
          <a:xfrm>
            <a:off x="3043030" y="4499848"/>
            <a:ext cx="877163" cy="369332"/>
          </a:xfrm>
          <a:prstGeom prst="rect">
            <a:avLst/>
          </a:prstGeom>
        </p:spPr>
        <p:txBody>
          <a:bodyPr wrap="none">
            <a:spAutoFit/>
          </a:bodyPr>
          <a:lstStyle/>
          <a:p>
            <a:r>
              <a:rPr lang="en-US" altLang="zh-CN" dirty="0"/>
              <a:t>M step</a:t>
            </a:r>
            <a:endParaRPr lang="zh-CN" altLang="en-US" dirty="0"/>
          </a:p>
        </p:txBody>
      </p:sp>
      <p:cxnSp>
        <p:nvCxnSpPr>
          <p:cNvPr id="21" name="直接箭头连接符 20"/>
          <p:cNvCxnSpPr>
            <a:stCxn id="20" idx="0"/>
          </p:cNvCxnSpPr>
          <p:nvPr/>
        </p:nvCxnSpPr>
        <p:spPr>
          <a:xfrm flipH="1" flipV="1">
            <a:off x="3424030" y="3688080"/>
            <a:ext cx="57582" cy="8117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743200" y="3200400"/>
            <a:ext cx="1519030" cy="434340"/>
          </a:xfrm>
          <a:prstGeom prst="rect">
            <a:avLst/>
          </a:prstGeom>
          <a:ln>
            <a:solidFill>
              <a:schemeClr val="accent3"/>
            </a:solidFill>
          </a:ln>
        </p:spPr>
        <p:txBody>
          <a:bodyPr wrap="square" rtlCol="0" anchor="ctr">
            <a:spAutoFit/>
          </a:bodyPr>
          <a:lstStyle/>
          <a:p>
            <a:pPr algn="ctr"/>
            <a:endParaRPr lang="zh-CN" altLang="en-US" sz="2400" dirty="0"/>
          </a:p>
        </p:txBody>
      </p:sp>
    </p:spTree>
    <p:extLst>
      <p:ext uri="{BB962C8B-B14F-4D97-AF65-F5344CB8AC3E}">
        <p14:creationId xmlns:p14="http://schemas.microsoft.com/office/powerpoint/2010/main" val="229536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0" grpId="0"/>
      <p:bldP spid="22"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变分自编码器</a:t>
            </a:r>
            <a:r>
              <a:rPr lang="en-US" altLang="zh-CN" dirty="0"/>
              <a:t>(VAE)</a:t>
            </a:r>
            <a:endParaRPr lang="zh-CN" altLang="en-US" dirty="0"/>
          </a:p>
        </p:txBody>
      </p:sp>
      <p:sp>
        <p:nvSpPr>
          <p:cNvPr id="5" name="内容占位符 4"/>
          <p:cNvSpPr>
            <a:spLocks noGrp="1"/>
          </p:cNvSpPr>
          <p:nvPr>
            <p:ph sz="quarter" idx="1"/>
          </p:nvPr>
        </p:nvSpPr>
        <p:spPr/>
        <p:txBody>
          <a:bodyPr/>
          <a:lstStyle/>
          <a:p>
            <a:pPr lvl="1"/>
            <a:r>
              <a:rPr lang="zh-CN" altLang="en-US" dirty="0"/>
              <a:t>变分自编码器的模型结构可以分为两个部分：</a:t>
            </a:r>
            <a:endParaRPr lang="en-US" altLang="zh-CN" dirty="0"/>
          </a:p>
          <a:p>
            <a:pPr lvl="2"/>
            <a:r>
              <a:rPr lang="zh-CN" altLang="en-US" dirty="0"/>
              <a:t>寻找后验分布</a:t>
            </a:r>
            <a:r>
              <a:rPr lang="en-US" altLang="zh-CN" dirty="0"/>
              <a:t>p(</a:t>
            </a:r>
            <a:r>
              <a:rPr lang="en-US" altLang="zh-CN" dirty="0" err="1"/>
              <a:t>z|x;θ</a:t>
            </a:r>
            <a:r>
              <a:rPr lang="en-US" altLang="zh-CN" dirty="0"/>
              <a:t>)</a:t>
            </a:r>
            <a:r>
              <a:rPr lang="zh-CN" altLang="en-US" dirty="0"/>
              <a:t>的变分近似</a:t>
            </a:r>
            <a:r>
              <a:rPr lang="en-US" altLang="zh-CN" dirty="0"/>
              <a:t>q(</a:t>
            </a:r>
            <a:r>
              <a:rPr lang="en-US" altLang="zh-CN" dirty="0" err="1"/>
              <a:t>z|x;ϕ</a:t>
            </a:r>
            <a:r>
              <a:rPr lang="en-US" altLang="zh-CN" baseline="30000" dirty="0"/>
              <a:t>∗</a:t>
            </a:r>
            <a:r>
              <a:rPr lang="en-US" altLang="zh-CN" dirty="0"/>
              <a:t> )</a:t>
            </a:r>
            <a:r>
              <a:rPr lang="zh-CN" altLang="en-US" dirty="0"/>
              <a:t>；</a:t>
            </a:r>
            <a:endParaRPr lang="en-US" altLang="zh-CN" dirty="0"/>
          </a:p>
          <a:p>
            <a:pPr lvl="3"/>
            <a:r>
              <a:rPr lang="zh-CN" altLang="en-US" dirty="0"/>
              <a:t>变分推断：用简单的分布</a:t>
            </a:r>
            <a:r>
              <a:rPr lang="en-US" altLang="zh-CN" dirty="0"/>
              <a:t>q</a:t>
            </a:r>
            <a:r>
              <a:rPr lang="zh-CN" altLang="en-US" dirty="0"/>
              <a:t>去近似复杂的分</a:t>
            </a:r>
            <a:r>
              <a:rPr lang="en-US" altLang="zh-CN" dirty="0"/>
              <a:t>p(</a:t>
            </a:r>
            <a:r>
              <a:rPr lang="en-US" altLang="zh-CN" dirty="0" err="1"/>
              <a:t>z|x;θ</a:t>
            </a:r>
            <a:r>
              <a:rPr lang="en-US" altLang="zh-CN" dirty="0"/>
              <a:t>)</a:t>
            </a:r>
          </a:p>
          <a:p>
            <a:pPr lvl="2"/>
            <a:endParaRPr lang="en-US" altLang="zh-CN" dirty="0"/>
          </a:p>
          <a:p>
            <a:pPr lvl="2"/>
            <a:r>
              <a:rPr lang="zh-CN" altLang="en-US" dirty="0"/>
              <a:t>在已知</a:t>
            </a:r>
            <a:r>
              <a:rPr lang="en-US" altLang="zh-CN" dirty="0"/>
              <a:t>q(</a:t>
            </a:r>
            <a:r>
              <a:rPr lang="en-US" altLang="zh-CN" dirty="0" err="1"/>
              <a:t>z|x;ϕ</a:t>
            </a:r>
            <a:r>
              <a:rPr lang="en-US" altLang="zh-CN" baseline="-25000" dirty="0"/>
              <a:t>∗</a:t>
            </a:r>
            <a:r>
              <a:rPr lang="en-US" altLang="zh-CN" dirty="0"/>
              <a:t> )</a:t>
            </a:r>
            <a:r>
              <a:rPr lang="zh-CN" altLang="en-US" dirty="0"/>
              <a:t>的情况下，估计更好的生成</a:t>
            </a:r>
            <a:r>
              <a:rPr lang="en-US" altLang="zh-CN" dirty="0"/>
              <a:t>p(</a:t>
            </a:r>
            <a:r>
              <a:rPr lang="en-US" altLang="zh-CN" dirty="0" err="1"/>
              <a:t>x|z;θ</a:t>
            </a:r>
            <a:r>
              <a:rPr lang="en-US" altLang="zh-CN" dirty="0"/>
              <a:t>)</a:t>
            </a:r>
            <a:r>
              <a:rPr lang="zh-CN" altLang="en-US" dirty="0"/>
              <a:t>。</a:t>
            </a:r>
          </a:p>
        </p:txBody>
      </p:sp>
      <p:pic>
        <p:nvPicPr>
          <p:cNvPr id="4" name="图片 3"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590800"/>
            <a:ext cx="2695951" cy="2648320"/>
          </a:xfrm>
          <a:prstGeom prst="rect">
            <a:avLst/>
          </a:prstGeom>
        </p:spPr>
      </p:pic>
      <p:sp>
        <p:nvSpPr>
          <p:cNvPr id="6" name="文本框 5"/>
          <p:cNvSpPr txBox="1"/>
          <p:nvPr/>
        </p:nvSpPr>
        <p:spPr>
          <a:xfrm>
            <a:off x="5638800" y="1828800"/>
            <a:ext cx="3057247" cy="523220"/>
          </a:xfrm>
          <a:prstGeom prst="rect">
            <a:avLst/>
          </a:prstGeom>
          <a:noFill/>
        </p:spPr>
        <p:txBody>
          <a:bodyPr wrap="none" rtlCol="0">
            <a:spAutoFit/>
          </a:bodyPr>
          <a:lstStyle/>
          <a:p>
            <a:r>
              <a:rPr lang="zh-CN" altLang="en-US" sz="2800" dirty="0">
                <a:solidFill>
                  <a:srgbClr val="FF0000"/>
                </a:solidFill>
              </a:rPr>
              <a:t>用神经网络来替代</a:t>
            </a:r>
          </a:p>
        </p:txBody>
      </p:sp>
      <p:cxnSp>
        <p:nvCxnSpPr>
          <p:cNvPr id="8" name="直接连接符 7"/>
          <p:cNvCxnSpPr>
            <a:stCxn id="6" idx="1"/>
          </p:cNvCxnSpPr>
          <p:nvPr/>
        </p:nvCxnSpPr>
        <p:spPr>
          <a:xfrm flipH="1">
            <a:off x="5181600" y="2090410"/>
            <a:ext cx="457200" cy="361965"/>
          </a:xfrm>
          <a:prstGeom prst="line">
            <a:avLst/>
          </a:prstGeom>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914400" y="2014209"/>
            <a:ext cx="4267200" cy="1023611"/>
          </a:xfrm>
          <a:prstGeom prst="rect">
            <a:avLst/>
          </a:prstGeom>
          <a:ln>
            <a:solidFill>
              <a:schemeClr val="accent3"/>
            </a:solidFill>
          </a:ln>
        </p:spPr>
        <p:txBody>
          <a:bodyPr wrap="square" rtlCol="0" anchor="ctr">
            <a:spAutoFit/>
          </a:bodyPr>
          <a:lstStyle/>
          <a:p>
            <a:pPr algn="ctr"/>
            <a:endParaRPr lang="zh-CN" altLang="en-US" sz="2400" dirty="0"/>
          </a:p>
        </p:txBody>
      </p:sp>
    </p:spTree>
    <p:extLst>
      <p:ext uri="{BB962C8B-B14F-4D97-AF65-F5344CB8AC3E}">
        <p14:creationId xmlns:p14="http://schemas.microsoft.com/office/powerpoint/2010/main" val="37489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变分自编码器</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74" y="2133600"/>
            <a:ext cx="8492852" cy="3367761"/>
          </a:xfrm>
          <a:prstGeom prst="rect">
            <a:avLst/>
          </a:prstGeom>
        </p:spPr>
      </p:pic>
    </p:spTree>
    <p:extLst>
      <p:ext uri="{BB962C8B-B14F-4D97-AF65-F5344CB8AC3E}">
        <p14:creationId xmlns:p14="http://schemas.microsoft.com/office/powerpoint/2010/main" val="3861550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机器学习 </a:t>
            </a:r>
            <a:r>
              <a:rPr lang="en-US" altLang="zh-CN" dirty="0"/>
              <a:t>= </a:t>
            </a:r>
            <a:r>
              <a:rPr lang="zh-CN" altLang="en-US" dirty="0"/>
              <a:t>优化？</a:t>
            </a:r>
          </a:p>
        </p:txBody>
      </p:sp>
      <p:sp>
        <p:nvSpPr>
          <p:cNvPr id="3" name="文本框 2"/>
          <p:cNvSpPr txBox="1"/>
          <p:nvPr/>
        </p:nvSpPr>
        <p:spPr>
          <a:xfrm>
            <a:off x="2286000" y="1524000"/>
            <a:ext cx="3657600"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zh-CN" altLang="en-US" sz="3200" dirty="0"/>
              <a:t>机器学习 </a:t>
            </a:r>
            <a:r>
              <a:rPr lang="en-US" altLang="zh-CN" sz="3200" dirty="0"/>
              <a:t>= </a:t>
            </a:r>
            <a:r>
              <a:rPr lang="zh-CN" altLang="en-US" sz="3200" dirty="0"/>
              <a:t>优化？</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362200"/>
            <a:ext cx="7957665" cy="2117339"/>
          </a:xfrm>
          <a:prstGeom prst="rect">
            <a:avLst/>
          </a:prstGeom>
        </p:spPr>
      </p:pic>
      <p:sp>
        <p:nvSpPr>
          <p:cNvPr id="5" name="矩形 4"/>
          <p:cNvSpPr/>
          <p:nvPr/>
        </p:nvSpPr>
        <p:spPr>
          <a:xfrm>
            <a:off x="2305396" y="4778431"/>
            <a:ext cx="4572000" cy="923330"/>
          </a:xfrm>
          <a:prstGeom prst="rect">
            <a:avLst/>
          </a:prstGeom>
        </p:spPr>
        <p:txBody>
          <a:bodyPr>
            <a:spAutoFit/>
          </a:bodyPr>
          <a:lstStyle/>
          <a:p>
            <a:r>
              <a:rPr lang="zh-CN" altLang="en-US" dirty="0"/>
              <a:t>过拟合：</a:t>
            </a:r>
            <a:r>
              <a:rPr lang="zh-CN" altLang="en-US" dirty="0">
                <a:solidFill>
                  <a:srgbClr val="FF0000"/>
                </a:solidFill>
              </a:rPr>
              <a:t>经验风险最小化原则</a:t>
            </a:r>
            <a:r>
              <a:rPr lang="zh-CN" altLang="en-US" dirty="0"/>
              <a:t>很容易导致模型在训练集上错误率很低，但是在未知数据上错误率很高。</a:t>
            </a:r>
            <a:endParaRPr lang="en-US" altLang="zh-CN" dirty="0"/>
          </a:p>
        </p:txBody>
      </p:sp>
      <p:sp>
        <p:nvSpPr>
          <p:cNvPr id="7" name="爆炸形 2 6"/>
          <p:cNvSpPr/>
          <p:nvPr/>
        </p:nvSpPr>
        <p:spPr>
          <a:xfrm>
            <a:off x="5181600" y="1204690"/>
            <a:ext cx="2209026" cy="1037630"/>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wrap="none" rtlCol="0" anchor="ctr">
            <a:spAutoFit/>
          </a:bodyPr>
          <a:lstStyle/>
          <a:p>
            <a:pPr algn="ctr"/>
            <a:r>
              <a:rPr lang="en-US" altLang="zh-CN" sz="2400" dirty="0"/>
              <a:t>NO</a:t>
            </a:r>
            <a:r>
              <a:rPr lang="zh-CN" altLang="en-US" sz="2400" dirty="0"/>
              <a:t>！</a:t>
            </a:r>
          </a:p>
        </p:txBody>
      </p:sp>
    </p:spTree>
    <p:extLst>
      <p:ext uri="{BB962C8B-B14F-4D97-AF65-F5344CB8AC3E}">
        <p14:creationId xmlns:p14="http://schemas.microsoft.com/office/powerpoint/2010/main" val="51841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模型汇总</a:t>
            </a:r>
          </a:p>
        </p:txBody>
      </p:sp>
      <p:pic>
        <p:nvPicPr>
          <p:cNvPr id="4" name="内容占位符 3" descr="屏幕剪辑"/>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676400"/>
            <a:ext cx="7543800" cy="798455"/>
          </a:xfrm>
        </p:spPr>
      </p:pic>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352800"/>
            <a:ext cx="7239000" cy="616656"/>
          </a:xfrm>
          <a:prstGeom prst="rect">
            <a:avLst/>
          </a:prstGeom>
        </p:spPr>
      </p:pic>
      <p:sp>
        <p:nvSpPr>
          <p:cNvPr id="6" name="下箭头 5"/>
          <p:cNvSpPr/>
          <p:nvPr/>
        </p:nvSpPr>
        <p:spPr>
          <a:xfrm>
            <a:off x="4045620" y="2582019"/>
            <a:ext cx="366960" cy="550962"/>
          </a:xfrm>
          <a:prstGeom prst="downArrow">
            <a:avLst/>
          </a:prstGeom>
          <a:solidFill>
            <a:schemeClr val="tx1"/>
          </a:solidFill>
          <a:ln>
            <a:solidFill>
              <a:schemeClr val="tx1"/>
            </a:solidFill>
          </a:ln>
        </p:spPr>
        <p:txBody>
          <a:bodyPr wrap="none" rtlCol="0" anchor="ctr">
            <a:spAutoFit/>
          </a:bodyPr>
          <a:lstStyle/>
          <a:p>
            <a:pPr algn="ctr"/>
            <a:endParaRPr lang="zh-CN" altLang="en-US" sz="2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7955086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再参数化</a:t>
            </a:r>
          </a:p>
        </p:txBody>
      </p:sp>
      <p:sp>
        <p:nvSpPr>
          <p:cNvPr id="3" name="内容占位符 2"/>
          <p:cNvSpPr>
            <a:spLocks noGrp="1"/>
          </p:cNvSpPr>
          <p:nvPr>
            <p:ph sz="quarter" idx="1"/>
          </p:nvPr>
        </p:nvSpPr>
        <p:spPr/>
        <p:txBody>
          <a:bodyPr/>
          <a:lstStyle/>
          <a:p>
            <a:r>
              <a:rPr lang="zh-CN" altLang="en-US" dirty="0"/>
              <a:t>分布</a:t>
            </a:r>
            <a:r>
              <a:rPr lang="en-US" altLang="zh-CN" dirty="0"/>
              <a:t>q(</a:t>
            </a:r>
            <a:r>
              <a:rPr lang="en-US" altLang="zh-CN" dirty="0" err="1"/>
              <a:t>z|x,ϕ</a:t>
            </a:r>
            <a:r>
              <a:rPr lang="en-US" altLang="zh-CN" dirty="0"/>
              <a:t>)</a:t>
            </a:r>
            <a:r>
              <a:rPr lang="zh-CN" altLang="en-US"/>
              <a:t>依赖于参数</a:t>
            </a:r>
            <a:r>
              <a:rPr lang="en-US" altLang="zh-CN" dirty="0"/>
              <a:t>ϕ</a:t>
            </a:r>
          </a:p>
          <a:p>
            <a:endParaRPr lang="en-US" altLang="zh-CN" dirty="0"/>
          </a:p>
          <a:p>
            <a:r>
              <a:rPr lang="zh-CN" altLang="en-US" dirty="0"/>
              <a:t>再参数化（</a:t>
            </a:r>
            <a:r>
              <a:rPr lang="en-US" altLang="zh-CN" dirty="0" err="1"/>
              <a:t>reparameterization</a:t>
            </a:r>
            <a:r>
              <a:rPr lang="zh-CN" altLang="en-US" dirty="0"/>
              <a:t>）是实现通过随机变量实现反向传播的一种重要手段</a:t>
            </a:r>
          </a:p>
        </p:txBody>
      </p:sp>
      <p:sp>
        <p:nvSpPr>
          <p:cNvPr id="4" name="矩形 3"/>
          <p:cNvSpPr/>
          <p:nvPr/>
        </p:nvSpPr>
        <p:spPr>
          <a:xfrm>
            <a:off x="1372429" y="4419600"/>
            <a:ext cx="2286000" cy="461665"/>
          </a:xfrm>
          <a:prstGeom prst="rect">
            <a:avLst/>
          </a:prstGeom>
        </p:spPr>
        <p:txBody>
          <a:bodyPr wrap="square">
            <a:spAutoFit/>
          </a:bodyPr>
          <a:lstStyle/>
          <a:p>
            <a:r>
              <a:rPr lang="en-US" altLang="zh-CN" sz="2400" dirty="0"/>
              <a:t>z</a:t>
            </a:r>
            <a:r>
              <a:rPr lang="zh-CN" altLang="en-US" sz="2400" dirty="0"/>
              <a:t> </a:t>
            </a:r>
            <a:r>
              <a:rPr lang="el-GR" altLang="zh-CN" sz="2400" dirty="0"/>
              <a:t>∼</a:t>
            </a:r>
            <a:r>
              <a:rPr lang="en-US" altLang="zh-CN" sz="2400" dirty="0"/>
              <a:t> </a:t>
            </a:r>
            <a:r>
              <a:rPr lang="zh-CN" altLang="en-US" sz="2400" dirty="0"/>
              <a:t>N(µ</a:t>
            </a:r>
            <a:r>
              <a:rPr lang="zh-CN" altLang="en-US" sz="2400" baseline="-25000" dirty="0"/>
              <a:t>I</a:t>
            </a:r>
            <a:r>
              <a:rPr lang="zh-CN" altLang="en-US" sz="2400" dirty="0"/>
              <a:t> ,σ</a:t>
            </a:r>
            <a:r>
              <a:rPr lang="en-US" altLang="zh-CN" sz="2400" baseline="-25000" dirty="0"/>
              <a:t>I</a:t>
            </a:r>
            <a:r>
              <a:rPr lang="zh-CN" altLang="en-US" sz="2400" baseline="30000" dirty="0"/>
              <a:t>2</a:t>
            </a:r>
            <a:r>
              <a:rPr lang="zh-CN" altLang="en-US" sz="2400" dirty="0"/>
              <a:t>I)</a:t>
            </a:r>
          </a:p>
        </p:txBody>
      </p:sp>
      <p:sp>
        <p:nvSpPr>
          <p:cNvPr id="5" name="矩形 4"/>
          <p:cNvSpPr/>
          <p:nvPr/>
        </p:nvSpPr>
        <p:spPr>
          <a:xfrm>
            <a:off x="5029200" y="4191000"/>
            <a:ext cx="2658717" cy="830997"/>
          </a:xfrm>
          <a:prstGeom prst="rect">
            <a:avLst/>
          </a:prstGeom>
        </p:spPr>
        <p:txBody>
          <a:bodyPr wrap="square">
            <a:spAutoFit/>
          </a:bodyPr>
          <a:lstStyle/>
          <a:p>
            <a:r>
              <a:rPr lang="el-GR" altLang="zh-CN" sz="2400" dirty="0"/>
              <a:t>ϵ ∼ </a:t>
            </a:r>
            <a:r>
              <a:rPr lang="en-US" altLang="zh-CN" sz="2400" dirty="0"/>
              <a:t>N(0,I)</a:t>
            </a:r>
          </a:p>
          <a:p>
            <a:r>
              <a:rPr lang="pl-PL" altLang="zh-CN" sz="2400" dirty="0"/>
              <a:t>z = µ</a:t>
            </a:r>
            <a:r>
              <a:rPr lang="pl-PL" altLang="zh-CN" sz="2400" baseline="-25000" dirty="0"/>
              <a:t>I</a:t>
            </a:r>
            <a:r>
              <a:rPr lang="pl-PL" altLang="zh-CN" sz="2400" dirty="0"/>
              <a:t> + σ</a:t>
            </a:r>
            <a:r>
              <a:rPr lang="pl-PL" altLang="zh-CN" sz="2400" baseline="-25000" dirty="0"/>
              <a:t>I</a:t>
            </a:r>
            <a:r>
              <a:rPr lang="pl-PL" altLang="zh-CN" sz="2400" dirty="0"/>
              <a:t>⊙ϵ,</a:t>
            </a:r>
            <a:endParaRPr lang="zh-CN" altLang="en-US" sz="2400" dirty="0"/>
          </a:p>
        </p:txBody>
      </p:sp>
      <p:sp>
        <p:nvSpPr>
          <p:cNvPr id="6" name="右箭头 5"/>
          <p:cNvSpPr/>
          <p:nvPr/>
        </p:nvSpPr>
        <p:spPr>
          <a:xfrm>
            <a:off x="3734629" y="4572000"/>
            <a:ext cx="762000" cy="228600"/>
          </a:xfrm>
          <a:prstGeom prst="rightArrow">
            <a:avLst/>
          </a:prstGeom>
          <a:ln>
            <a:solidFill>
              <a:schemeClr val="tx1"/>
            </a:solidFill>
          </a:ln>
        </p:spPr>
        <p:txBody>
          <a:bodyPr wrap="none" rtlCol="0" anchor="ctr">
            <a:spAutoFit/>
          </a:bodyPr>
          <a:lstStyle/>
          <a:p>
            <a:pPr algn="ctr"/>
            <a:endParaRPr lang="zh-CN" altLang="en-US" sz="2400" dirty="0"/>
          </a:p>
        </p:txBody>
      </p:sp>
    </p:spTree>
    <p:extLst>
      <p:ext uri="{BB962C8B-B14F-4D97-AF65-F5344CB8AC3E}">
        <p14:creationId xmlns:p14="http://schemas.microsoft.com/office/powerpoint/2010/main" val="26888463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变分自编码器的训练过程</a:t>
            </a:r>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295400"/>
            <a:ext cx="5715000" cy="4860421"/>
          </a:xfrm>
          <a:prstGeom prst="rect">
            <a:avLst/>
          </a:prstGeom>
        </p:spPr>
      </p:pic>
    </p:spTree>
    <p:extLst>
      <p:ext uri="{BB962C8B-B14F-4D97-AF65-F5344CB8AC3E}">
        <p14:creationId xmlns:p14="http://schemas.microsoft.com/office/powerpoint/2010/main" val="375179797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变分自编码器学习到的隐变量流形</a:t>
            </a:r>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981200"/>
            <a:ext cx="7207532" cy="3720016"/>
          </a:xfrm>
          <a:prstGeom prst="rect">
            <a:avLst/>
          </a:prstGeom>
        </p:spPr>
      </p:pic>
    </p:spTree>
    <p:extLst>
      <p:ext uri="{BB962C8B-B14F-4D97-AF65-F5344CB8AC3E}">
        <p14:creationId xmlns:p14="http://schemas.microsoft.com/office/powerpoint/2010/main" val="238089087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生成对抗网络</a:t>
            </a:r>
          </a:p>
        </p:txBody>
      </p:sp>
    </p:spTree>
    <p:extLst>
      <p:ext uri="{BB962C8B-B14F-4D97-AF65-F5344CB8AC3E}">
        <p14:creationId xmlns:p14="http://schemas.microsoft.com/office/powerpoint/2010/main" val="189834576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显式密度模型和隐式密度模型</a:t>
            </a:r>
          </a:p>
        </p:txBody>
      </p:sp>
      <p:sp>
        <p:nvSpPr>
          <p:cNvPr id="4" name="内容占位符 3"/>
          <p:cNvSpPr>
            <a:spLocks noGrp="1"/>
          </p:cNvSpPr>
          <p:nvPr>
            <p:ph sz="quarter" idx="1"/>
          </p:nvPr>
        </p:nvSpPr>
        <p:spPr/>
        <p:txBody>
          <a:bodyPr/>
          <a:lstStyle/>
          <a:p>
            <a:r>
              <a:rPr lang="zh-CN" altLang="en-US" dirty="0"/>
              <a:t>显式密度模型</a:t>
            </a:r>
            <a:endParaRPr lang="en-US" altLang="zh-CN" dirty="0"/>
          </a:p>
          <a:p>
            <a:pPr lvl="1"/>
            <a:r>
              <a:rPr lang="zh-CN" altLang="en-US" dirty="0"/>
              <a:t>显示地构建出样本的密度函数</a:t>
            </a:r>
            <a:r>
              <a:rPr lang="en-US" altLang="zh-CN" dirty="0"/>
              <a:t>p(</a:t>
            </a:r>
            <a:r>
              <a:rPr lang="en-US" altLang="zh-CN" dirty="0" err="1"/>
              <a:t>x|θ</a:t>
            </a:r>
            <a:r>
              <a:rPr lang="en-US" altLang="zh-CN" dirty="0"/>
              <a:t>)</a:t>
            </a:r>
            <a:r>
              <a:rPr lang="zh-CN" altLang="en-US" dirty="0"/>
              <a:t>，并通过最大似然估计来求解参数；</a:t>
            </a:r>
            <a:endParaRPr lang="en-US" altLang="zh-CN" dirty="0"/>
          </a:p>
          <a:p>
            <a:pPr lvl="1"/>
            <a:r>
              <a:rPr lang="zh-CN" altLang="en-US" dirty="0"/>
              <a:t>变分自编码器、深度信念网络</a:t>
            </a:r>
            <a:endParaRPr lang="en-US" altLang="zh-CN" dirty="0"/>
          </a:p>
          <a:p>
            <a:r>
              <a:rPr lang="zh-CN" altLang="en-US" dirty="0"/>
              <a:t>隐式密度模型</a:t>
            </a:r>
            <a:endParaRPr lang="en-US" altLang="zh-CN" dirty="0"/>
          </a:p>
          <a:p>
            <a:pPr lvl="1"/>
            <a:r>
              <a:rPr lang="zh-CN" altLang="en-US" dirty="0"/>
              <a:t>不显示地估计出数据分布的密度函数</a:t>
            </a:r>
            <a:endParaRPr lang="en-US" altLang="zh-CN" dirty="0"/>
          </a:p>
          <a:p>
            <a:pPr lvl="1"/>
            <a:r>
              <a:rPr lang="zh-CN" altLang="en-US" dirty="0"/>
              <a:t>但能生成符合数据分布</a:t>
            </a:r>
            <a:r>
              <a:rPr lang="en-US" altLang="zh-CN" dirty="0" err="1"/>
              <a:t>p</a:t>
            </a:r>
            <a:r>
              <a:rPr lang="en-US" altLang="zh-CN" baseline="-25000" dirty="0" err="1"/>
              <a:t>data</a:t>
            </a:r>
            <a:r>
              <a:rPr lang="en-US" altLang="zh-CN" dirty="0"/>
              <a:t> (x)</a:t>
            </a:r>
            <a:r>
              <a:rPr lang="zh-CN" altLang="en-US" dirty="0"/>
              <a:t>的样本</a:t>
            </a:r>
            <a:endParaRPr lang="en-US" altLang="zh-CN" dirty="0"/>
          </a:p>
          <a:p>
            <a:pPr lvl="1"/>
            <a:r>
              <a:rPr lang="zh-CN" altLang="en-US" dirty="0"/>
              <a:t>无法用最大似然估计</a:t>
            </a:r>
            <a:endParaRPr lang="en-US" altLang="zh-CN" dirty="0"/>
          </a:p>
          <a:p>
            <a:pPr marL="0" indent="0">
              <a:buNone/>
            </a:pPr>
            <a:endParaRPr lang="zh-CN" altLang="en-US" dirty="0"/>
          </a:p>
        </p:txBody>
      </p:sp>
      <p:pic>
        <p:nvPicPr>
          <p:cNvPr id="7" name="图片 6"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4800600"/>
            <a:ext cx="7116001" cy="1524000"/>
          </a:xfrm>
          <a:prstGeom prst="rect">
            <a:avLst/>
          </a:prstGeom>
        </p:spPr>
      </p:pic>
    </p:spTree>
    <p:extLst>
      <p:ext uri="{BB962C8B-B14F-4D97-AF65-F5344CB8AC3E}">
        <p14:creationId xmlns:p14="http://schemas.microsoft.com/office/powerpoint/2010/main" val="258936863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生成对抗网络</a:t>
            </a:r>
          </a:p>
        </p:txBody>
      </p:sp>
      <p:sp>
        <p:nvSpPr>
          <p:cNvPr id="3" name="内容占位符 2"/>
          <p:cNvSpPr>
            <a:spLocks noGrp="1"/>
          </p:cNvSpPr>
          <p:nvPr>
            <p:ph sz="quarter" idx="1"/>
          </p:nvPr>
        </p:nvSpPr>
        <p:spPr/>
        <p:txBody>
          <a:bodyPr/>
          <a:lstStyle/>
          <a:p>
            <a:r>
              <a:rPr lang="zh-CN" altLang="en-US" dirty="0"/>
              <a:t>生成对抗网络由一个生成网络与一个判别网络组成。生成网络从潜在空间（</a:t>
            </a:r>
            <a:r>
              <a:rPr lang="en-US" altLang="zh-CN" dirty="0"/>
              <a:t>latent space</a:t>
            </a:r>
            <a:r>
              <a:rPr lang="zh-CN" altLang="en-US" dirty="0"/>
              <a:t>）中随机采样作为输入，其输出结果需要尽量模仿训练集中的真实样本。</a:t>
            </a:r>
            <a:endParaRPr lang="en-US" altLang="zh-CN" dirty="0"/>
          </a:p>
          <a:p>
            <a:r>
              <a:rPr lang="zh-CN" altLang="en-US" dirty="0"/>
              <a:t>判别网络的输入则为真实样本或生成网络的输出，其目的是将生成网络的输出从真实样本中尽可能分辨出来。</a:t>
            </a:r>
          </a:p>
        </p:txBody>
      </p:sp>
    </p:spTree>
    <p:extLst>
      <p:ext uri="{BB962C8B-B14F-4D97-AF65-F5344CB8AC3E}">
        <p14:creationId xmlns:p14="http://schemas.microsoft.com/office/powerpoint/2010/main" val="221604988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MinMax</a:t>
            </a:r>
            <a:r>
              <a:rPr lang="en-US" altLang="zh-CN" dirty="0"/>
              <a:t> Game</a:t>
            </a:r>
            <a:endParaRPr lang="zh-CN" altLang="en-US" dirty="0"/>
          </a:p>
        </p:txBody>
      </p:sp>
      <p:sp>
        <p:nvSpPr>
          <p:cNvPr id="3" name="内容占位符 2"/>
          <p:cNvSpPr>
            <a:spLocks noGrp="1"/>
          </p:cNvSpPr>
          <p:nvPr>
            <p:ph sz="quarter" idx="1"/>
          </p:nvPr>
        </p:nvSpPr>
        <p:spPr/>
        <p:txBody>
          <a:bodyPr/>
          <a:lstStyle/>
          <a:p>
            <a:r>
              <a:rPr lang="zh-CN" altLang="en-US" dirty="0"/>
              <a:t>生成网络要尽可能地欺骗判别网络。</a:t>
            </a:r>
            <a:endParaRPr lang="en-US" altLang="zh-CN" dirty="0"/>
          </a:p>
          <a:p>
            <a:r>
              <a:rPr lang="zh-CN" altLang="en-US" dirty="0"/>
              <a:t>判别网络将生成网络生成的样本与真实样本中尽可能区分出来。</a:t>
            </a:r>
            <a:endParaRPr lang="en-US" altLang="zh-CN" dirty="0"/>
          </a:p>
          <a:p>
            <a:r>
              <a:rPr lang="zh-CN" altLang="en-US" dirty="0"/>
              <a:t>两个网络相互对抗、不断调整参数，最终目的是使判别网络无法判断生成网络的输出结果是否真实。</a:t>
            </a:r>
          </a:p>
          <a:p>
            <a:endParaRPr lang="zh-CN" altLang="en-US" dirty="0"/>
          </a:p>
        </p:txBody>
      </p:sp>
    </p:spTree>
    <p:extLst>
      <p:ext uri="{BB962C8B-B14F-4D97-AF65-F5344CB8AC3E}">
        <p14:creationId xmlns:p14="http://schemas.microsoft.com/office/powerpoint/2010/main" val="363999178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en-US" altLang="zh-CN" dirty="0" err="1"/>
              <a:t>MinMax</a:t>
            </a:r>
            <a:r>
              <a:rPr lang="en-US" altLang="zh-CN" dirty="0"/>
              <a:t> Game</a:t>
            </a:r>
            <a:endParaRPr lang="zh-CN" altLang="en-US" dirty="0"/>
          </a:p>
        </p:txBody>
      </p:sp>
      <p:sp>
        <p:nvSpPr>
          <p:cNvPr id="9" name="内容占位符 8"/>
          <p:cNvSpPr>
            <a:spLocks noGrp="1"/>
          </p:cNvSpPr>
          <p:nvPr>
            <p:ph sz="quarter" idx="1"/>
          </p:nvPr>
        </p:nvSpPr>
        <p:spPr/>
        <p:txBody>
          <a:bodyPr/>
          <a:lstStyle/>
          <a:p>
            <a:endParaRPr lang="zh-CN" altLang="en-US" dirty="0"/>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688080"/>
            <a:ext cx="6801556" cy="1524000"/>
          </a:xfrm>
          <a:prstGeom prst="rect">
            <a:avLst/>
          </a:prstGeom>
        </p:spPr>
      </p:pic>
      <p:pic>
        <p:nvPicPr>
          <p:cNvPr id="10" name="内容占位符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7356" y="2209800"/>
            <a:ext cx="7565800" cy="770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15252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一个具体的模型：</a:t>
            </a:r>
            <a:r>
              <a:rPr lang="en-US" altLang="zh-CN" dirty="0"/>
              <a:t>DCGANs</a:t>
            </a:r>
            <a:endParaRPr lang="zh-CN" altLang="en-US" dirty="0"/>
          </a:p>
        </p:txBody>
      </p:sp>
      <p:sp>
        <p:nvSpPr>
          <p:cNvPr id="3" name="内容占位符 2"/>
          <p:cNvSpPr>
            <a:spLocks noGrp="1"/>
          </p:cNvSpPr>
          <p:nvPr>
            <p:ph sz="quarter" idx="1"/>
          </p:nvPr>
        </p:nvSpPr>
        <p:spPr/>
        <p:txBody>
          <a:bodyPr/>
          <a:lstStyle/>
          <a:p>
            <a:r>
              <a:rPr lang="zh-CN" altLang="en-US" sz="2400" dirty="0"/>
              <a:t>判别网络是一个传统的深度卷积网络，但使用了带步长的卷积来实现下采样操作，不用最大汇聚（</a:t>
            </a:r>
            <a:r>
              <a:rPr lang="en-US" altLang="zh-CN" sz="2400" dirty="0"/>
              <a:t>pooling</a:t>
            </a:r>
            <a:r>
              <a:rPr lang="zh-CN" altLang="en-US" sz="2400" dirty="0"/>
              <a:t>）操作。</a:t>
            </a:r>
            <a:endParaRPr lang="en-US" altLang="zh-CN" sz="2400" dirty="0"/>
          </a:p>
          <a:p>
            <a:r>
              <a:rPr lang="zh-CN" altLang="en-US" sz="2400" dirty="0"/>
              <a:t>生成网络使用一个特殊的深度卷积网络来实现使用微步卷积来生成</a:t>
            </a:r>
            <a:r>
              <a:rPr lang="en-US" altLang="zh-CN" sz="2400" dirty="0"/>
              <a:t>64×63</a:t>
            </a:r>
            <a:r>
              <a:rPr lang="zh-CN" altLang="en-US" sz="2400" dirty="0"/>
              <a:t>大小的图像。</a:t>
            </a:r>
          </a:p>
        </p:txBody>
      </p:sp>
      <p:pic>
        <p:nvPicPr>
          <p:cNvPr id="4" name="图片 3"/>
          <p:cNvPicPr>
            <a:picLocks noChangeAspect="1"/>
          </p:cNvPicPr>
          <p:nvPr/>
        </p:nvPicPr>
        <p:blipFill>
          <a:blip r:embed="rId3"/>
          <a:stretch>
            <a:fillRect/>
          </a:stretch>
        </p:blipFill>
        <p:spPr>
          <a:xfrm>
            <a:off x="572742" y="2842260"/>
            <a:ext cx="7998515" cy="3314700"/>
          </a:xfrm>
          <a:prstGeom prst="rect">
            <a:avLst/>
          </a:prstGeom>
        </p:spPr>
      </p:pic>
    </p:spTree>
    <p:extLst>
      <p:ext uri="{BB962C8B-B14F-4D97-AF65-F5344CB8AC3E}">
        <p14:creationId xmlns:p14="http://schemas.microsoft.com/office/powerpoint/2010/main" val="444016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泛化错误</a:t>
            </a:r>
          </a:p>
        </p:txBody>
      </p:sp>
      <p:pic>
        <p:nvPicPr>
          <p:cNvPr id="5" name="图片 4" descr="屏幕剪辑"/>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3160" y="2115674"/>
            <a:ext cx="3696216" cy="543001"/>
          </a:xfrm>
          <a:prstGeom prst="rect">
            <a:avLst/>
          </a:prstGeom>
        </p:spPr>
      </p:pic>
      <p:sp>
        <p:nvSpPr>
          <p:cNvPr id="4" name="矩形 3"/>
          <p:cNvSpPr/>
          <p:nvPr/>
        </p:nvSpPr>
        <p:spPr>
          <a:xfrm>
            <a:off x="1427043" y="1415430"/>
            <a:ext cx="1620957" cy="523220"/>
          </a:xfrm>
          <a:prstGeom prst="rect">
            <a:avLst/>
          </a:prstGeom>
        </p:spPr>
        <p:txBody>
          <a:bodyPr wrap="none">
            <a:spAutoFit/>
          </a:bodyPr>
          <a:lstStyle/>
          <a:p>
            <a:r>
              <a:rPr lang="zh-CN" altLang="en-US" sz="2800" dirty="0"/>
              <a:t>期望风险</a:t>
            </a:r>
            <a:endParaRPr lang="en-US" altLang="zh-CN" sz="2800" dirty="0"/>
          </a:p>
        </p:txBody>
      </p:sp>
      <p:sp>
        <p:nvSpPr>
          <p:cNvPr id="8" name="矩形 7"/>
          <p:cNvSpPr/>
          <p:nvPr/>
        </p:nvSpPr>
        <p:spPr>
          <a:xfrm>
            <a:off x="6126862" y="1338554"/>
            <a:ext cx="1620957" cy="523220"/>
          </a:xfrm>
          <a:prstGeom prst="rect">
            <a:avLst/>
          </a:prstGeom>
        </p:spPr>
        <p:txBody>
          <a:bodyPr wrap="none">
            <a:spAutoFit/>
          </a:bodyPr>
          <a:lstStyle/>
          <a:p>
            <a:r>
              <a:rPr lang="zh-CN" altLang="en-US" sz="2800" dirty="0"/>
              <a:t>经验风险</a:t>
            </a:r>
            <a:endParaRPr lang="en-US" altLang="zh-CN" sz="2800" dirty="0"/>
          </a:p>
        </p:txBody>
      </p:sp>
      <p:sp>
        <p:nvSpPr>
          <p:cNvPr id="9" name="矩形 8"/>
          <p:cNvSpPr/>
          <p:nvPr/>
        </p:nvSpPr>
        <p:spPr>
          <a:xfrm>
            <a:off x="3400617" y="5652548"/>
            <a:ext cx="1620957" cy="523220"/>
          </a:xfrm>
          <a:prstGeom prst="rect">
            <a:avLst/>
          </a:prstGeom>
        </p:spPr>
        <p:txBody>
          <a:bodyPr wrap="none">
            <a:spAutoFit/>
          </a:bodyPr>
          <a:lstStyle/>
          <a:p>
            <a:r>
              <a:rPr lang="zh-CN" altLang="en-US" sz="2800" dirty="0">
                <a:solidFill>
                  <a:srgbClr val="FF0000"/>
                </a:solidFill>
              </a:rPr>
              <a:t>泛化错误</a:t>
            </a:r>
            <a:endParaRPr lang="en-US" altLang="zh-CN" sz="2800" dirty="0">
              <a:solidFill>
                <a:srgbClr val="FF0000"/>
              </a:solidFill>
            </a:endParaRPr>
          </a:p>
        </p:txBody>
      </p:sp>
      <p:pic>
        <p:nvPicPr>
          <p:cNvPr id="10" name="图片 9" descr="屏幕剪辑"/>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95400" y="2768804"/>
            <a:ext cx="2377538" cy="2179639"/>
          </a:xfrm>
          <a:prstGeom prst="rect">
            <a:avLst/>
          </a:prstGeom>
        </p:spPr>
      </p:pic>
      <p:pic>
        <p:nvPicPr>
          <p:cNvPr id="2050" name="Picture 2" descr="âgaussian mixture random sampleâçå¾çæç´¢ç»æ"/>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64862" y="2992043"/>
            <a:ext cx="2978150" cy="22336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矩形 11"/>
              <p:cNvSpPr/>
              <p:nvPr/>
            </p:nvSpPr>
            <p:spPr>
              <a:xfrm>
                <a:off x="3962400" y="3601017"/>
                <a:ext cx="973343" cy="10156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6000" i="1" dirty="0" smtClean="0">
                          <a:solidFill>
                            <a:srgbClr val="FF0000"/>
                          </a:solidFill>
                          <a:latin typeface="Cambria Math" panose="02040503050406030204" pitchFamily="18" charset="0"/>
                        </a:rPr>
                        <m:t>≠</m:t>
                      </m:r>
                    </m:oMath>
                  </m:oMathPara>
                </a14:m>
                <a:endParaRPr lang="en-US" altLang="zh-CN" sz="6000" dirty="0">
                  <a:solidFill>
                    <a:srgbClr val="FF0000"/>
                  </a:solidFill>
                </a:endParaRPr>
              </a:p>
            </p:txBody>
          </p:sp>
        </mc:Choice>
        <mc:Fallback xmlns="">
          <p:sp>
            <p:nvSpPr>
              <p:cNvPr id="12" name="矩形 11"/>
              <p:cNvSpPr>
                <a:spLocks noRot="1" noChangeAspect="1" noMove="1" noResize="1" noEditPoints="1" noAdjustHandles="1" noChangeArrowheads="1" noChangeShapeType="1" noTextEdit="1"/>
              </p:cNvSpPr>
              <p:nvPr/>
            </p:nvSpPr>
            <p:spPr>
              <a:xfrm>
                <a:off x="3962400" y="3601017"/>
                <a:ext cx="973343" cy="1015663"/>
              </a:xfrm>
              <a:prstGeom prst="rect">
                <a:avLst/>
              </a:prstGeom>
              <a:blipFill>
                <a:blip r:embed="rId8"/>
                <a:stretch>
                  <a:fillRect/>
                </a:stretch>
              </a:blipFill>
            </p:spPr>
            <p:txBody>
              <a:bodyPr/>
              <a:lstStyle/>
              <a:p>
                <a:r>
                  <a:rPr lang="zh-CN" altLang="en-US">
                    <a:noFill/>
                  </a:rPr>
                  <a:t> </a:t>
                </a:r>
              </a:p>
            </p:txBody>
          </p:sp>
        </mc:Fallback>
      </mc:AlternateContent>
      <p:pic>
        <p:nvPicPr>
          <p:cNvPr id="13" name="图片 12" descr="屏幕剪辑"/>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2427" y="1974108"/>
            <a:ext cx="2909826" cy="598322"/>
          </a:xfrm>
          <a:prstGeom prst="rect">
            <a:avLst/>
          </a:prstGeom>
        </p:spPr>
      </p:pic>
      <p:pic>
        <p:nvPicPr>
          <p:cNvPr id="11" name="图片 10" descr="屏幕剪辑"/>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4513" y="5214724"/>
            <a:ext cx="3129725" cy="473541"/>
          </a:xfrm>
          <a:prstGeom prst="rect">
            <a:avLst/>
          </a:prstGeom>
        </p:spPr>
      </p:pic>
      <mc:AlternateContent xmlns:mc="http://schemas.openxmlformats.org/markup-compatibility/2006" xmlns:p14="http://schemas.microsoft.com/office/powerpoint/2010/main">
        <mc:Choice Requires="p14">
          <p:contentPart p14:bwMode="auto" r:id="rId11">
            <p14:nvContentPartPr>
              <p14:cNvPr id="3" name="墨迹 2"/>
              <p14:cNvContentPartPr/>
              <p14:nvPr/>
            </p14:nvContentPartPr>
            <p14:xfrm>
              <a:off x="1798920" y="2559240"/>
              <a:ext cx="1085040" cy="141480"/>
            </p14:xfrm>
          </p:contentPart>
        </mc:Choice>
        <mc:Fallback xmlns="">
          <p:pic>
            <p:nvPicPr>
              <p:cNvPr id="3" name="墨迹 2"/>
              <p:cNvPicPr/>
              <p:nvPr/>
            </p:nvPicPr>
            <p:blipFill>
              <a:blip r:embed="rId12"/>
              <a:stretch>
                <a:fillRect/>
              </a:stretch>
            </p:blipFill>
            <p:spPr>
              <a:xfrm>
                <a:off x="1789560" y="2549880"/>
                <a:ext cx="1105200" cy="161640"/>
              </a:xfrm>
              <a:prstGeom prst="rect">
                <a:avLst/>
              </a:prstGeom>
            </p:spPr>
          </p:pic>
        </mc:Fallback>
      </mc:AlternateContent>
    </p:spTree>
    <p:extLst>
      <p:ext uri="{BB962C8B-B14F-4D97-AF65-F5344CB8AC3E}">
        <p14:creationId xmlns:p14="http://schemas.microsoft.com/office/powerpoint/2010/main" val="5206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训练过程</a:t>
            </a:r>
          </a:p>
        </p:txBody>
      </p:sp>
      <p:pic>
        <p:nvPicPr>
          <p:cNvPr id="4" name="内容占位符 3" descr="屏幕剪辑"/>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819400" y="152400"/>
            <a:ext cx="5943600" cy="6650484"/>
          </a:xfrm>
        </p:spPr>
      </p:pic>
    </p:spTree>
    <p:extLst>
      <p:ext uri="{BB962C8B-B14F-4D97-AF65-F5344CB8AC3E}">
        <p14:creationId xmlns:p14="http://schemas.microsoft.com/office/powerpoint/2010/main" val="40500117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例子</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47" y="1981200"/>
            <a:ext cx="8567506" cy="2895600"/>
          </a:xfrm>
          <a:prstGeom prst="rect">
            <a:avLst/>
          </a:prstGeom>
        </p:spPr>
      </p:pic>
    </p:spTree>
    <p:extLst>
      <p:ext uri="{BB962C8B-B14F-4D97-AF65-F5344CB8AC3E}">
        <p14:creationId xmlns:p14="http://schemas.microsoft.com/office/powerpoint/2010/main" val="40858290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不稳定性</a:t>
            </a:r>
          </a:p>
        </p:txBody>
      </p:sp>
      <p:pic>
        <p:nvPicPr>
          <p:cNvPr id="4" name="内容占位符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9600" y="1371600"/>
            <a:ext cx="7565800" cy="770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590800"/>
            <a:ext cx="6172200" cy="3340367"/>
          </a:xfrm>
          <a:prstGeom prst="rect">
            <a:avLst/>
          </a:prstGeom>
        </p:spPr>
      </p:pic>
    </p:spTree>
    <p:extLst>
      <p:ext uri="{BB962C8B-B14F-4D97-AF65-F5344CB8AC3E}">
        <p14:creationId xmlns:p14="http://schemas.microsoft.com/office/powerpoint/2010/main" val="205149493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模型坍塌</a:t>
            </a:r>
          </a:p>
        </p:txBody>
      </p:sp>
      <p:pic>
        <p:nvPicPr>
          <p:cNvPr id="4" name="内容占位符 3" descr="屏幕剪辑"/>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57200" y="1676400"/>
            <a:ext cx="7315200" cy="4082015"/>
          </a:xfrm>
        </p:spPr>
      </p:pic>
    </p:spTree>
    <p:extLst>
      <p:ext uri="{BB962C8B-B14F-4D97-AF65-F5344CB8AC3E}">
        <p14:creationId xmlns:p14="http://schemas.microsoft.com/office/powerpoint/2010/main" val="37843707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Earth Mover</a:t>
            </a:r>
            <a:r>
              <a:rPr lang="en-US" altLang="zh-CN" dirty="0">
                <a:latin typeface="Yu Gothic UI" panose="020B0500000000000000" pitchFamily="34" charset="-128"/>
                <a:ea typeface="Yu Gothic UI" panose="020B0500000000000000" pitchFamily="34" charset="-128"/>
              </a:rPr>
              <a:t>’</a:t>
            </a:r>
            <a:r>
              <a:rPr lang="en-US" altLang="zh-CN" dirty="0"/>
              <a:t>s Distance</a:t>
            </a:r>
            <a:endParaRPr lang="zh-CN" altLang="en-US" dirty="0"/>
          </a:p>
        </p:txBody>
      </p:sp>
      <p:pic>
        <p:nvPicPr>
          <p:cNvPr id="6" name="内容占位符 5" descr="屏幕剪辑"/>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3400" y="1600199"/>
            <a:ext cx="8077200" cy="4389007"/>
          </a:xfrm>
        </p:spPr>
      </p:pic>
    </p:spTree>
    <p:extLst>
      <p:ext uri="{BB962C8B-B14F-4D97-AF65-F5344CB8AC3E}">
        <p14:creationId xmlns:p14="http://schemas.microsoft.com/office/powerpoint/2010/main" val="25347844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t>Kantorovich-Rubinstein duality</a:t>
            </a:r>
            <a:endParaRPr lang="zh-CN" altLang="en-US" dirty="0"/>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24000"/>
            <a:ext cx="7469684" cy="4114800"/>
          </a:xfrm>
          <a:prstGeom prst="rect">
            <a:avLst/>
          </a:prstGeom>
        </p:spPr>
      </p:pic>
    </p:spTree>
    <p:extLst>
      <p:ext uri="{BB962C8B-B14F-4D97-AF65-F5344CB8AC3E}">
        <p14:creationId xmlns:p14="http://schemas.microsoft.com/office/powerpoint/2010/main" val="168038799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Wasserstein GAN</a:t>
            </a:r>
            <a:endParaRPr lang="zh-CN" altLang="en-US" dirty="0"/>
          </a:p>
        </p:txBody>
      </p:sp>
      <p:pic>
        <p:nvPicPr>
          <p:cNvPr id="4" name="内容占位符 3" descr="屏幕剪辑"/>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85800" y="1447800"/>
            <a:ext cx="7897591" cy="4718197"/>
          </a:xfrm>
        </p:spPr>
      </p:pic>
    </p:spTree>
    <p:extLst>
      <p:ext uri="{BB962C8B-B14F-4D97-AF65-F5344CB8AC3E}">
        <p14:creationId xmlns:p14="http://schemas.microsoft.com/office/powerpoint/2010/main" val="120437899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梯度问题</a:t>
            </a:r>
          </a:p>
        </p:txBody>
      </p:sp>
      <p:pic>
        <p:nvPicPr>
          <p:cNvPr id="4" name="内容占位符 3" descr="屏幕剪辑"/>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90600" y="1118569"/>
            <a:ext cx="7010400" cy="5330305"/>
          </a:xfrm>
        </p:spPr>
      </p:pic>
    </p:spTree>
    <p:extLst>
      <p:ext uri="{BB962C8B-B14F-4D97-AF65-F5344CB8AC3E}">
        <p14:creationId xmlns:p14="http://schemas.microsoft.com/office/powerpoint/2010/main" val="75846183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37" y="1219200"/>
            <a:ext cx="8895214" cy="1232036"/>
          </a:xfrm>
          <a:prstGeom prst="rect">
            <a:avLst/>
          </a:prstGeom>
        </p:spPr>
      </p:pic>
      <p:pic>
        <p:nvPicPr>
          <p:cNvPr id="3" name="图片 2"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9600"/>
            <a:ext cx="8878278" cy="1295543"/>
          </a:xfrm>
          <a:prstGeom prst="rect">
            <a:avLst/>
          </a:prstGeom>
        </p:spPr>
      </p:pic>
      <p:sp>
        <p:nvSpPr>
          <p:cNvPr id="4" name="文本框 3"/>
          <p:cNvSpPr txBox="1"/>
          <p:nvPr/>
        </p:nvSpPr>
        <p:spPr>
          <a:xfrm>
            <a:off x="6096000" y="2437276"/>
            <a:ext cx="1018227" cy="369332"/>
          </a:xfrm>
          <a:prstGeom prst="rect">
            <a:avLst/>
          </a:prstGeom>
          <a:noFill/>
        </p:spPr>
        <p:txBody>
          <a:bodyPr wrap="none" rtlCol="0">
            <a:spAutoFit/>
          </a:bodyPr>
          <a:lstStyle/>
          <a:p>
            <a:r>
              <a:rPr lang="en-US" altLang="zh-CN" dirty="0"/>
              <a:t>DCGAN</a:t>
            </a:r>
            <a:endParaRPr lang="zh-CN" altLang="en-US" dirty="0"/>
          </a:p>
        </p:txBody>
      </p:sp>
      <p:sp>
        <p:nvSpPr>
          <p:cNvPr id="5" name="文本框 4"/>
          <p:cNvSpPr txBox="1"/>
          <p:nvPr/>
        </p:nvSpPr>
        <p:spPr>
          <a:xfrm>
            <a:off x="1447800" y="2485555"/>
            <a:ext cx="902811" cy="369332"/>
          </a:xfrm>
          <a:prstGeom prst="rect">
            <a:avLst/>
          </a:prstGeom>
          <a:noFill/>
        </p:spPr>
        <p:txBody>
          <a:bodyPr wrap="none" rtlCol="0">
            <a:spAutoFit/>
          </a:bodyPr>
          <a:lstStyle/>
          <a:p>
            <a:r>
              <a:rPr lang="en-US" altLang="zh-CN" dirty="0"/>
              <a:t>WGAN</a:t>
            </a:r>
            <a:endParaRPr lang="zh-CN" altLang="en-US" dirty="0"/>
          </a:p>
        </p:txBody>
      </p:sp>
      <p:cxnSp>
        <p:nvCxnSpPr>
          <p:cNvPr id="7" name="直接箭头连接符 6"/>
          <p:cNvCxnSpPr/>
          <p:nvPr/>
        </p:nvCxnSpPr>
        <p:spPr>
          <a:xfrm>
            <a:off x="4343400" y="2854887"/>
            <a:ext cx="0" cy="1412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572000" y="3237877"/>
            <a:ext cx="4306278" cy="646331"/>
          </a:xfrm>
          <a:prstGeom prst="rect">
            <a:avLst/>
          </a:prstGeom>
        </p:spPr>
        <p:txBody>
          <a:bodyPr wrap="square">
            <a:spAutoFit/>
          </a:bodyPr>
          <a:lstStyle/>
          <a:p>
            <a:r>
              <a:rPr lang="en-US" altLang="zh-CN" dirty="0"/>
              <a:t>batch normalization </a:t>
            </a:r>
          </a:p>
          <a:p>
            <a:r>
              <a:rPr lang="en-US" altLang="zh-CN" dirty="0"/>
              <a:t>constant number of filters at every layer</a:t>
            </a:r>
            <a:endParaRPr lang="zh-CN" altLang="en-US" dirty="0"/>
          </a:p>
        </p:txBody>
      </p:sp>
      <p:cxnSp>
        <p:nvCxnSpPr>
          <p:cNvPr id="10" name="直接连接符 9"/>
          <p:cNvCxnSpPr/>
          <p:nvPr/>
        </p:nvCxnSpPr>
        <p:spPr>
          <a:xfrm flipH="1">
            <a:off x="5562600" y="2971800"/>
            <a:ext cx="2209800" cy="12954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直接连接符 11"/>
          <p:cNvCxnSpPr/>
          <p:nvPr/>
        </p:nvCxnSpPr>
        <p:spPr>
          <a:xfrm>
            <a:off x="5638800" y="2971800"/>
            <a:ext cx="1752600" cy="12954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846197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深度强化学习</a:t>
            </a:r>
          </a:p>
        </p:txBody>
      </p:sp>
    </p:spTree>
    <p:extLst>
      <p:ext uri="{BB962C8B-B14F-4D97-AF65-F5344CB8AC3E}">
        <p14:creationId xmlns:p14="http://schemas.microsoft.com/office/powerpoint/2010/main" val="796575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大纲</a:t>
            </a:r>
            <a:endParaRPr lang="zh-CN" altLang="en-US" dirty="0"/>
          </a:p>
        </p:txBody>
      </p:sp>
      <p:sp>
        <p:nvSpPr>
          <p:cNvPr id="3" name="内容占位符 2"/>
          <p:cNvSpPr>
            <a:spLocks noGrp="1"/>
          </p:cNvSpPr>
          <p:nvPr>
            <p:ph sz="quarter" idx="1"/>
          </p:nvPr>
        </p:nvSpPr>
        <p:spPr/>
        <p:txBody>
          <a:bodyPr/>
          <a:lstStyle/>
          <a:p>
            <a:r>
              <a:rPr lang="zh-CN" altLang="en-US" dirty="0"/>
              <a:t>概述</a:t>
            </a:r>
            <a:endParaRPr lang="en-US" altLang="zh-CN" dirty="0"/>
          </a:p>
          <a:p>
            <a:pPr lvl="1"/>
            <a:r>
              <a:rPr lang="zh-CN" altLang="en-US" dirty="0">
                <a:hlinkClick r:id="rId2" action="ppaction://hlinksldjump"/>
              </a:rPr>
              <a:t>机器学习概述</a:t>
            </a:r>
            <a:endParaRPr lang="en-US" altLang="zh-CN" dirty="0"/>
          </a:p>
          <a:p>
            <a:pPr lvl="1"/>
            <a:r>
              <a:rPr lang="zh-CN" altLang="en-US" dirty="0">
                <a:hlinkClick r:id="rId3" action="ppaction://hlinksldjump"/>
              </a:rPr>
              <a:t>线性模型</a:t>
            </a:r>
            <a:endParaRPr lang="en-US" altLang="zh-CN" dirty="0"/>
          </a:p>
          <a:p>
            <a:r>
              <a:rPr lang="zh-CN" altLang="en-US" dirty="0"/>
              <a:t>基础网络模型</a:t>
            </a:r>
            <a:endParaRPr lang="en-US" altLang="zh-CN" dirty="0"/>
          </a:p>
          <a:p>
            <a:pPr lvl="1"/>
            <a:r>
              <a:rPr lang="zh-CN" altLang="en-US" dirty="0">
                <a:hlinkClick r:id="rId4" action="ppaction://hlinksldjump"/>
              </a:rPr>
              <a:t>前馈神经网络</a:t>
            </a:r>
            <a:endParaRPr lang="en-US" altLang="zh-CN" dirty="0"/>
          </a:p>
          <a:p>
            <a:pPr lvl="1"/>
            <a:r>
              <a:rPr lang="zh-CN" altLang="en-US" dirty="0">
                <a:hlinkClick r:id="rId5" action="ppaction://hlinksldjump"/>
              </a:rPr>
              <a:t>卷积神经网络</a:t>
            </a:r>
            <a:endParaRPr lang="en-US" altLang="zh-CN" dirty="0"/>
          </a:p>
          <a:p>
            <a:pPr lvl="1"/>
            <a:r>
              <a:rPr lang="zh-CN" altLang="en-US" dirty="0">
                <a:hlinkClick r:id="rId6" action="ppaction://hlinksldjump"/>
              </a:rPr>
              <a:t>循环神经网络</a:t>
            </a:r>
            <a:endParaRPr lang="en-US" altLang="zh-CN" dirty="0"/>
          </a:p>
          <a:p>
            <a:pPr lvl="1"/>
            <a:r>
              <a:rPr lang="zh-CN" altLang="en-US" dirty="0">
                <a:hlinkClick r:id="rId7" action="ppaction://hlinksldjump"/>
              </a:rPr>
              <a:t>网络优化与正则化</a:t>
            </a:r>
            <a:endParaRPr lang="en-US" altLang="zh-CN" dirty="0"/>
          </a:p>
          <a:p>
            <a:pPr lvl="1"/>
            <a:r>
              <a:rPr lang="zh-CN" altLang="en-US" dirty="0">
                <a:hlinkClick r:id="rId8" action="ppaction://hlinksldjump"/>
              </a:rPr>
              <a:t>记忆与注意力机制</a:t>
            </a:r>
            <a:endParaRPr lang="en-US" altLang="zh-CN" dirty="0"/>
          </a:p>
          <a:p>
            <a:pPr lvl="1"/>
            <a:r>
              <a:rPr lang="zh-CN" altLang="en-US" dirty="0">
                <a:hlinkClick r:id="rId9" action="ppaction://hlinksldjump"/>
              </a:rPr>
              <a:t>无监督学习</a:t>
            </a:r>
            <a:endParaRPr lang="en-US" altLang="zh-CN" dirty="0"/>
          </a:p>
          <a:p>
            <a:pPr lvl="1"/>
            <a:endParaRPr lang="en-US" altLang="zh-CN" dirty="0"/>
          </a:p>
          <a:p>
            <a:pPr lvl="1"/>
            <a:endParaRPr lang="en-US" altLang="zh-CN" dirty="0"/>
          </a:p>
        </p:txBody>
      </p:sp>
      <p:sp>
        <p:nvSpPr>
          <p:cNvPr id="4" name="内容占位符 3"/>
          <p:cNvSpPr>
            <a:spLocks noGrp="1"/>
          </p:cNvSpPr>
          <p:nvPr>
            <p:ph sz="quarter" idx="2"/>
          </p:nvPr>
        </p:nvSpPr>
        <p:spPr/>
        <p:txBody>
          <a:bodyPr/>
          <a:lstStyle/>
          <a:p>
            <a:r>
              <a:rPr lang="zh-CN" altLang="en-US" dirty="0"/>
              <a:t>进阶模型</a:t>
            </a:r>
          </a:p>
          <a:p>
            <a:pPr lvl="1"/>
            <a:r>
              <a:rPr lang="zh-CN" altLang="en-US" dirty="0">
                <a:hlinkClick r:id="rId10" action="ppaction://hlinksldjump"/>
              </a:rPr>
              <a:t>概率图模型</a:t>
            </a:r>
            <a:endParaRPr lang="en-US" altLang="zh-CN" dirty="0"/>
          </a:p>
          <a:p>
            <a:pPr lvl="1"/>
            <a:r>
              <a:rPr lang="zh-CN" altLang="en-US" dirty="0">
                <a:hlinkClick r:id="rId11" action="ppaction://hlinksldjump"/>
              </a:rPr>
              <a:t>玻尔兹曼机</a:t>
            </a:r>
            <a:endParaRPr lang="en-US" altLang="zh-CN" dirty="0"/>
          </a:p>
          <a:p>
            <a:pPr lvl="1"/>
            <a:r>
              <a:rPr lang="zh-CN" altLang="en-US" dirty="0">
                <a:hlinkClick r:id="rId12" action="ppaction://hlinksldjump"/>
              </a:rPr>
              <a:t>深度信念网络</a:t>
            </a:r>
            <a:endParaRPr lang="en-US" altLang="zh-CN" dirty="0"/>
          </a:p>
          <a:p>
            <a:pPr lvl="1"/>
            <a:r>
              <a:rPr lang="zh-CN" altLang="en-US" dirty="0">
                <a:hlinkClick r:id="rId13" action="ppaction://hlinksldjump"/>
              </a:rPr>
              <a:t>深度生成模型</a:t>
            </a:r>
            <a:endParaRPr lang="en-US" altLang="zh-CN" dirty="0"/>
          </a:p>
          <a:p>
            <a:pPr lvl="1"/>
            <a:r>
              <a:rPr lang="zh-CN" altLang="en-US" dirty="0">
                <a:hlinkClick r:id="rId14" action="ppaction://hlinksldjump"/>
              </a:rPr>
              <a:t>深度强化学习</a:t>
            </a:r>
            <a:endParaRPr lang="zh-CN" altLang="en-US" dirty="0"/>
          </a:p>
        </p:txBody>
      </p:sp>
    </p:spTree>
    <p:extLst>
      <p:ext uri="{BB962C8B-B14F-4D97-AF65-F5344CB8AC3E}">
        <p14:creationId xmlns:p14="http://schemas.microsoft.com/office/powerpoint/2010/main" val="745657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PAC</a:t>
            </a:r>
            <a:r>
              <a:rPr lang="zh-CN" altLang="en-US" dirty="0"/>
              <a:t>学习</a:t>
            </a:r>
            <a:br>
              <a:rPr lang="en-US" altLang="zh-CN" dirty="0"/>
            </a:br>
            <a:r>
              <a:rPr lang="en-US" altLang="zh-CN" sz="2400" dirty="0">
                <a:solidFill>
                  <a:srgbClr val="FF0000"/>
                </a:solidFill>
              </a:rPr>
              <a:t>Probably Approximately Correct</a:t>
            </a:r>
            <a:endParaRPr lang="zh-CN" altLang="en-US" dirty="0">
              <a:solidFill>
                <a:srgbClr val="FF0000"/>
              </a:solidFill>
            </a:endParaRPr>
          </a:p>
        </p:txBody>
      </p:sp>
      <p:sp>
        <p:nvSpPr>
          <p:cNvPr id="3" name="内容占位符 2"/>
          <p:cNvSpPr>
            <a:spLocks noGrp="1"/>
          </p:cNvSpPr>
          <p:nvPr>
            <p:ph sz="quarter" idx="1"/>
          </p:nvPr>
        </p:nvSpPr>
        <p:spPr/>
        <p:txBody>
          <a:bodyPr/>
          <a:lstStyle/>
          <a:p>
            <a:r>
              <a:rPr lang="zh-CN" altLang="en-US" dirty="0"/>
              <a:t>根据大数定律，当训练集大小</a:t>
            </a:r>
            <a:r>
              <a:rPr lang="en-US" altLang="zh-CN" dirty="0"/>
              <a:t>|D|</a:t>
            </a:r>
            <a:r>
              <a:rPr lang="zh-CN" altLang="en-US" dirty="0"/>
              <a:t>趋向无穷大时，泛化错误趋向于</a:t>
            </a:r>
            <a:r>
              <a:rPr lang="en-US" altLang="zh-CN" dirty="0"/>
              <a:t>0</a:t>
            </a:r>
            <a:r>
              <a:rPr lang="zh-CN" altLang="en-US" dirty="0"/>
              <a:t>，即经验风险趋近于期望风险。</a:t>
            </a:r>
            <a:endParaRPr lang="en-US" altLang="zh-CN" dirty="0"/>
          </a:p>
          <a:p>
            <a:endParaRPr lang="en-US" altLang="zh-CN" dirty="0"/>
          </a:p>
          <a:p>
            <a:endParaRPr lang="en-US" altLang="zh-CN" dirty="0"/>
          </a:p>
          <a:p>
            <a:r>
              <a:rPr lang="en-US" altLang="zh-CN" dirty="0"/>
              <a:t>PAC</a:t>
            </a:r>
            <a:r>
              <a:rPr lang="zh-CN" altLang="en-US" dirty="0"/>
              <a:t>学习</a:t>
            </a:r>
            <a:endParaRPr lang="en-US" altLang="zh-CN" dirty="0"/>
          </a:p>
          <a:p>
            <a:endParaRPr lang="zh-CN" altLang="en-US" dirty="0"/>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286000"/>
            <a:ext cx="3309344" cy="609616"/>
          </a:xfrm>
          <a:prstGeom prst="rect">
            <a:avLst/>
          </a:prstGeom>
        </p:spPr>
      </p:pic>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810000"/>
            <a:ext cx="4521591" cy="883920"/>
          </a:xfrm>
          <a:prstGeom prst="rect">
            <a:avLst/>
          </a:prstGeom>
        </p:spPr>
      </p:pic>
      <p:sp>
        <p:nvSpPr>
          <p:cNvPr id="6" name="矩形 5"/>
          <p:cNvSpPr/>
          <p:nvPr/>
        </p:nvSpPr>
        <p:spPr>
          <a:xfrm>
            <a:off x="3616404" y="4693920"/>
            <a:ext cx="2351926" cy="369332"/>
          </a:xfrm>
          <a:prstGeom prst="rect">
            <a:avLst/>
          </a:prstGeom>
        </p:spPr>
        <p:txBody>
          <a:bodyPr wrap="none">
            <a:spAutoFit/>
          </a:bodyPr>
          <a:lstStyle/>
          <a:p>
            <a:r>
              <a:rPr lang="zh-CN" altLang="en-US" dirty="0">
                <a:solidFill>
                  <a:srgbClr val="FF0000"/>
                </a:solidFill>
              </a:rPr>
              <a:t>近似正确，</a:t>
            </a:r>
            <a:r>
              <a:rPr lang="el-GR" altLang="zh-CN" dirty="0">
                <a:solidFill>
                  <a:srgbClr val="FF0000"/>
                </a:solidFill>
              </a:rPr>
              <a:t>0 &lt; ϵ &lt;</a:t>
            </a:r>
            <a:r>
              <a:rPr lang="en-US" altLang="zh-CN" dirty="0">
                <a:solidFill>
                  <a:srgbClr val="FF0000"/>
                </a:solidFill>
              </a:rPr>
              <a:t>0.5</a:t>
            </a:r>
            <a:endParaRPr lang="el-GR" altLang="zh-CN" dirty="0">
              <a:solidFill>
                <a:srgbClr val="FF0000"/>
              </a:solidFill>
            </a:endParaRPr>
          </a:p>
        </p:txBody>
      </p:sp>
      <p:cxnSp>
        <p:nvCxnSpPr>
          <p:cNvPr id="8" name="直接连接符 7"/>
          <p:cNvCxnSpPr/>
          <p:nvPr/>
        </p:nvCxnSpPr>
        <p:spPr>
          <a:xfrm>
            <a:off x="3048000" y="469392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2590800" y="5063252"/>
            <a:ext cx="4572000" cy="34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4378404" y="5180092"/>
            <a:ext cx="2098596" cy="369332"/>
          </a:xfrm>
          <a:prstGeom prst="rect">
            <a:avLst/>
          </a:prstGeom>
        </p:spPr>
        <p:txBody>
          <a:bodyPr wrap="square">
            <a:spAutoFit/>
          </a:bodyPr>
          <a:lstStyle/>
          <a:p>
            <a:r>
              <a:rPr lang="zh-CN" altLang="en-US" dirty="0">
                <a:solidFill>
                  <a:srgbClr val="FF0000"/>
                </a:solidFill>
              </a:rPr>
              <a:t>可能，</a:t>
            </a:r>
            <a:r>
              <a:rPr lang="el-GR" altLang="zh-CN" dirty="0">
                <a:solidFill>
                  <a:srgbClr val="FF0000"/>
                </a:solidFill>
              </a:rPr>
              <a:t>0 &lt; δ &lt;</a:t>
            </a:r>
            <a:r>
              <a:rPr lang="en-US" altLang="zh-CN" dirty="0">
                <a:solidFill>
                  <a:srgbClr val="FF0000"/>
                </a:solidFill>
              </a:rPr>
              <a:t>0.5</a:t>
            </a:r>
            <a:endParaRPr lang="zh-CN" altLang="en-US" dirty="0">
              <a:solidFill>
                <a:srgbClr val="FF0000"/>
              </a:solidFill>
            </a:endParaRPr>
          </a:p>
        </p:txBody>
      </p:sp>
    </p:spTree>
    <p:extLst>
      <p:ext uri="{BB962C8B-B14F-4D97-AF65-F5344CB8AC3E}">
        <p14:creationId xmlns:p14="http://schemas.microsoft.com/office/powerpoint/2010/main" val="339977178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强化学习</a:t>
            </a:r>
          </a:p>
        </p:txBody>
      </p:sp>
      <p:sp>
        <p:nvSpPr>
          <p:cNvPr id="4" name="内容占位符 3"/>
          <p:cNvSpPr>
            <a:spLocks noGrp="1"/>
          </p:cNvSpPr>
          <p:nvPr>
            <p:ph sz="quarter" idx="1"/>
          </p:nvPr>
        </p:nvSpPr>
        <p:spPr/>
        <p:txBody>
          <a:bodyPr/>
          <a:lstStyle/>
          <a:p>
            <a:r>
              <a:rPr lang="zh-CN" altLang="en-US" sz="2800" dirty="0"/>
              <a:t>强化学习问题可以描述为一个智能体从与环境的交互中不断学习以完成特定目标（比如取得最大奖励值）。</a:t>
            </a:r>
            <a:endParaRPr lang="en-US" altLang="zh-CN" sz="2800" dirty="0"/>
          </a:p>
          <a:p>
            <a:r>
              <a:rPr lang="zh-CN" altLang="en-US" sz="2800" dirty="0"/>
              <a:t>强化学习就是智能体不断与环境进行交互，并根据经验调整其策略来最大化其长远的所有奖励的累积值。</a:t>
            </a:r>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161" y="3654490"/>
            <a:ext cx="4911678" cy="2499360"/>
          </a:xfrm>
          <a:prstGeom prst="rect">
            <a:avLst/>
          </a:prstGeom>
        </p:spPr>
      </p:pic>
    </p:spTree>
    <p:extLst>
      <p:ext uri="{BB962C8B-B14F-4D97-AF65-F5344CB8AC3E}">
        <p14:creationId xmlns:p14="http://schemas.microsoft.com/office/powerpoint/2010/main" val="132471375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马尔可夫决策过程</a:t>
            </a:r>
          </a:p>
        </p:txBody>
      </p:sp>
      <p:sp>
        <p:nvSpPr>
          <p:cNvPr id="3" name="内容占位符 2"/>
          <p:cNvSpPr>
            <a:spLocks noGrp="1"/>
          </p:cNvSpPr>
          <p:nvPr>
            <p:ph sz="quarter" idx="1"/>
          </p:nvPr>
        </p:nvSpPr>
        <p:spPr/>
        <p:txBody>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马尔可夫过程</a:t>
            </a:r>
            <a:endParaRPr lang="en-US" altLang="zh-CN" dirty="0"/>
          </a:p>
          <a:p>
            <a:endParaRPr lang="en-US" altLang="zh-CN" dirty="0"/>
          </a:p>
          <a:p>
            <a:endParaRPr lang="en-US" altLang="zh-CN" dirty="0"/>
          </a:p>
          <a:p>
            <a:endParaRPr lang="zh-CN" altLang="en-US" dirty="0"/>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814" y="5208840"/>
            <a:ext cx="5427577" cy="762000"/>
          </a:xfrm>
          <a:prstGeom prst="rect">
            <a:avLst/>
          </a:prstGeom>
        </p:spPr>
      </p:pic>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300" y="1295400"/>
            <a:ext cx="3946175" cy="1926822"/>
          </a:xfrm>
          <a:prstGeom prst="rect">
            <a:avLst/>
          </a:prstGeom>
        </p:spPr>
      </p:pic>
      <p:pic>
        <p:nvPicPr>
          <p:cNvPr id="7" name="图片 6"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3505200"/>
            <a:ext cx="6029050" cy="682534"/>
          </a:xfrm>
          <a:prstGeom prst="rect">
            <a:avLst/>
          </a:prstGeom>
        </p:spPr>
      </p:pic>
    </p:spTree>
    <p:extLst>
      <p:ext uri="{BB962C8B-B14F-4D97-AF65-F5344CB8AC3E}">
        <p14:creationId xmlns:p14="http://schemas.microsoft.com/office/powerpoint/2010/main" val="358121277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策略</a:t>
            </a:r>
            <a:r>
              <a:rPr lang="el-GR" altLang="zh-CN" dirty="0"/>
              <a:t>π(</a:t>
            </a:r>
            <a:r>
              <a:rPr lang="en-US" altLang="zh-CN" dirty="0" err="1"/>
              <a:t>a|s</a:t>
            </a:r>
            <a:r>
              <a:rPr lang="en-US" altLang="zh-CN" dirty="0"/>
              <a:t>)</a:t>
            </a:r>
            <a:endParaRPr lang="zh-CN" altLang="en-US" dirty="0"/>
          </a:p>
        </p:txBody>
      </p:sp>
      <p:sp>
        <p:nvSpPr>
          <p:cNvPr id="3" name="内容占位符 2"/>
          <p:cNvSpPr>
            <a:spLocks noGrp="1"/>
          </p:cNvSpPr>
          <p:nvPr>
            <p:ph sz="quarter" idx="1"/>
          </p:nvPr>
        </p:nvSpPr>
        <p:spPr/>
        <p:txBody>
          <a:bodyPr/>
          <a:lstStyle/>
          <a:p>
            <a:r>
              <a:rPr lang="zh-CN" altLang="en-US" dirty="0"/>
              <a:t>马尔可夫决策过程的一个轨迹（</a:t>
            </a:r>
            <a:r>
              <a:rPr lang="en-US" altLang="zh-CN" dirty="0"/>
              <a:t>trajectory</a:t>
            </a:r>
            <a:r>
              <a:rPr lang="zh-CN" altLang="en-US" dirty="0"/>
              <a:t>）</a:t>
            </a:r>
            <a:endParaRPr lang="en-US" altLang="zh-CN" dirty="0"/>
          </a:p>
          <a:p>
            <a:endParaRPr lang="en-US" altLang="zh-CN" dirty="0"/>
          </a:p>
          <a:p>
            <a:endParaRPr lang="en-US" altLang="zh-CN" dirty="0"/>
          </a:p>
          <a:p>
            <a:endParaRPr lang="en-US" altLang="zh-CN" dirty="0"/>
          </a:p>
          <a:p>
            <a:endParaRPr lang="en-US" altLang="zh-CN" dirty="0"/>
          </a:p>
          <a:p>
            <a:r>
              <a:rPr lang="el-GR" altLang="zh-CN" dirty="0"/>
              <a:t>τ</a:t>
            </a:r>
            <a:r>
              <a:rPr lang="zh-CN" altLang="en-US" dirty="0"/>
              <a:t>的概率</a:t>
            </a:r>
            <a:endParaRPr lang="en-US" altLang="zh-CN" dirty="0"/>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4434840"/>
            <a:ext cx="5521010" cy="1798320"/>
          </a:xfrm>
          <a:prstGeom prst="rect">
            <a:avLst/>
          </a:prstGeom>
        </p:spPr>
      </p:pic>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862" y="1729723"/>
            <a:ext cx="5904275" cy="631382"/>
          </a:xfrm>
          <a:prstGeom prst="rect">
            <a:avLst/>
          </a:prstGeom>
        </p:spPr>
      </p:pic>
      <p:pic>
        <p:nvPicPr>
          <p:cNvPr id="6" name="内容占位符 3"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438400" y="2671308"/>
            <a:ext cx="6079830" cy="1763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396470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总回报</a:t>
            </a:r>
          </a:p>
        </p:txBody>
      </p:sp>
      <p:sp>
        <p:nvSpPr>
          <p:cNvPr id="5" name="内容占位符 4"/>
          <p:cNvSpPr>
            <a:spLocks noGrp="1"/>
          </p:cNvSpPr>
          <p:nvPr>
            <p:ph sz="quarter" idx="1"/>
          </p:nvPr>
        </p:nvSpPr>
        <p:spPr/>
        <p:txBody>
          <a:bodyPr/>
          <a:lstStyle/>
          <a:p>
            <a:r>
              <a:rPr lang="zh-CN" altLang="en-US" dirty="0"/>
              <a:t> 给定策略</a:t>
            </a:r>
            <a:r>
              <a:rPr lang="en-US" altLang="zh-CN" dirty="0"/>
              <a:t>π(</a:t>
            </a:r>
            <a:r>
              <a:rPr lang="en-US" altLang="zh-CN" dirty="0" err="1"/>
              <a:t>a|s</a:t>
            </a:r>
            <a:r>
              <a:rPr lang="en-US" altLang="zh-CN" dirty="0"/>
              <a:t>)</a:t>
            </a:r>
            <a:r>
              <a:rPr lang="zh-CN" altLang="en-US" dirty="0"/>
              <a:t>，智能体和环境一次交互过程的轨迹</a:t>
            </a:r>
            <a:r>
              <a:rPr lang="en-US" altLang="zh-CN" dirty="0"/>
              <a:t>τ </a:t>
            </a:r>
            <a:r>
              <a:rPr lang="zh-CN" altLang="en-US" dirty="0"/>
              <a:t>所收到的累积奖励为总回报（</a:t>
            </a:r>
            <a:r>
              <a:rPr lang="en-US" altLang="zh-CN" dirty="0"/>
              <a:t>return</a:t>
            </a:r>
            <a:r>
              <a:rPr lang="zh-CN" altLang="en-US" dirty="0"/>
              <a:t>）</a:t>
            </a:r>
            <a:endParaRPr lang="en-US" altLang="zh-CN" dirty="0"/>
          </a:p>
          <a:p>
            <a:endParaRPr lang="en-US" altLang="zh-CN" dirty="0"/>
          </a:p>
          <a:p>
            <a:endParaRPr lang="en-US" altLang="zh-CN" dirty="0"/>
          </a:p>
          <a:p>
            <a:endParaRPr lang="en-US" altLang="zh-CN" dirty="0"/>
          </a:p>
          <a:p>
            <a:pPr lvl="1"/>
            <a:r>
              <a:rPr lang="en-US" altLang="zh-CN" dirty="0"/>
              <a:t>γ ∈ [0,1]</a:t>
            </a:r>
            <a:r>
              <a:rPr lang="zh-CN" altLang="en-US" dirty="0"/>
              <a:t>是折扣率。当</a:t>
            </a:r>
            <a:r>
              <a:rPr lang="en-US" altLang="zh-CN" dirty="0"/>
              <a:t>γ</a:t>
            </a:r>
            <a:r>
              <a:rPr lang="zh-CN" altLang="en-US" dirty="0"/>
              <a:t>接近于</a:t>
            </a:r>
            <a:r>
              <a:rPr lang="en-US" altLang="zh-CN" dirty="0"/>
              <a:t>0</a:t>
            </a:r>
            <a:r>
              <a:rPr lang="zh-CN" altLang="en-US" dirty="0"/>
              <a:t>时，智能体更在意短期回报；而当</a:t>
            </a:r>
            <a:r>
              <a:rPr lang="en-US" altLang="zh-CN" dirty="0"/>
              <a:t>γ</a:t>
            </a:r>
            <a:r>
              <a:rPr lang="zh-CN" altLang="en-US" dirty="0"/>
              <a:t>接近于</a:t>
            </a:r>
            <a:r>
              <a:rPr lang="en-US" altLang="zh-CN" dirty="0"/>
              <a:t>1</a:t>
            </a:r>
            <a:r>
              <a:rPr lang="zh-CN" altLang="en-US" dirty="0"/>
              <a:t>时，长期回报变得更重要。</a:t>
            </a:r>
            <a:endParaRPr lang="en-US" altLang="zh-CN" dirty="0"/>
          </a:p>
          <a:p>
            <a:pPr lvl="1"/>
            <a:r>
              <a:rPr lang="zh-CN" altLang="en-US" dirty="0"/>
              <a:t>环境中有一个或多个特殊的终止状态（</a:t>
            </a:r>
            <a:r>
              <a:rPr lang="en-US" altLang="zh-CN" dirty="0"/>
              <a:t>terminal state</a:t>
            </a:r>
            <a:r>
              <a:rPr lang="zh-CN" altLang="en-US" dirty="0"/>
              <a:t>）</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209800"/>
            <a:ext cx="2680459" cy="1110352"/>
          </a:xfrm>
          <a:prstGeom prst="rect">
            <a:avLst/>
          </a:prstGeom>
        </p:spPr>
      </p:pic>
    </p:spTree>
    <p:extLst>
      <p:ext uri="{BB962C8B-B14F-4D97-AF65-F5344CB8AC3E}">
        <p14:creationId xmlns:p14="http://schemas.microsoft.com/office/powerpoint/2010/main" val="86084231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强化学习目标函数</a:t>
            </a:r>
          </a:p>
        </p:txBody>
      </p:sp>
      <p:sp>
        <p:nvSpPr>
          <p:cNvPr id="5" name="内容占位符 4"/>
          <p:cNvSpPr>
            <a:spLocks noGrp="1"/>
          </p:cNvSpPr>
          <p:nvPr>
            <p:ph sz="quarter" idx="1"/>
          </p:nvPr>
        </p:nvSpPr>
        <p:spPr/>
        <p:txBody>
          <a:bodyPr/>
          <a:lstStyle/>
          <a:p>
            <a:r>
              <a:rPr lang="zh-CN" altLang="en-US" dirty="0"/>
              <a:t>强化学习的目标是学习到一个策略</a:t>
            </a:r>
            <a:r>
              <a:rPr lang="el-GR" altLang="zh-CN" dirty="0"/>
              <a:t>π</a:t>
            </a:r>
            <a:r>
              <a:rPr lang="el-GR" altLang="zh-CN" baseline="-25000" dirty="0"/>
              <a:t>θ</a:t>
            </a:r>
            <a:r>
              <a:rPr lang="el-GR" altLang="zh-CN" dirty="0"/>
              <a:t>(</a:t>
            </a:r>
            <a:r>
              <a:rPr lang="en-US" altLang="zh-CN" dirty="0" err="1"/>
              <a:t>a|s</a:t>
            </a:r>
            <a:r>
              <a:rPr lang="en-US" altLang="zh-CN" dirty="0"/>
              <a:t>)</a:t>
            </a:r>
            <a:r>
              <a:rPr lang="zh-CN" altLang="en-US" dirty="0"/>
              <a:t>来最大化期望回报（</a:t>
            </a:r>
            <a:r>
              <a:rPr lang="en-US" altLang="zh-CN" dirty="0"/>
              <a:t>expected return</a:t>
            </a:r>
            <a:r>
              <a:rPr lang="zh-CN" altLang="en-US" dirty="0"/>
              <a:t>）</a:t>
            </a:r>
            <a:endParaRPr lang="en-US" altLang="zh-CN" dirty="0"/>
          </a:p>
          <a:p>
            <a:endParaRPr lang="en-US" altLang="zh-CN" dirty="0"/>
          </a:p>
          <a:p>
            <a:endParaRPr lang="en-US" altLang="zh-CN" dirty="0"/>
          </a:p>
          <a:p>
            <a:pPr lvl="1"/>
            <a:endParaRPr lang="en-US" altLang="zh-CN" dirty="0"/>
          </a:p>
          <a:p>
            <a:pPr lvl="1"/>
            <a:endParaRPr lang="en-US" altLang="zh-CN" dirty="0"/>
          </a:p>
          <a:p>
            <a:pPr lvl="1"/>
            <a:r>
              <a:rPr lang="en-US" altLang="zh-CN" dirty="0"/>
              <a:t>θ</a:t>
            </a:r>
            <a:r>
              <a:rPr lang="zh-CN" altLang="en-US" dirty="0"/>
              <a:t>为策略函数的参数</a:t>
            </a:r>
            <a:endParaRPr lang="en-US" altLang="zh-CN" dirty="0"/>
          </a:p>
          <a:p>
            <a:endParaRPr lang="zh-CN" altLang="en-US" dirty="0"/>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667000"/>
            <a:ext cx="6336792" cy="914400"/>
          </a:xfrm>
          <a:prstGeom prst="rect">
            <a:avLst/>
          </a:prstGeom>
        </p:spPr>
      </p:pic>
    </p:spTree>
    <p:extLst>
      <p:ext uri="{BB962C8B-B14F-4D97-AF65-F5344CB8AC3E}">
        <p14:creationId xmlns:p14="http://schemas.microsoft.com/office/powerpoint/2010/main" val="209078440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深度强化学习</a:t>
            </a:r>
          </a:p>
        </p:txBody>
      </p:sp>
      <p:sp>
        <p:nvSpPr>
          <p:cNvPr id="3" name="内容占位符 2"/>
          <p:cNvSpPr>
            <a:spLocks noGrp="1"/>
          </p:cNvSpPr>
          <p:nvPr>
            <p:ph sz="quarter" idx="1"/>
          </p:nvPr>
        </p:nvSpPr>
        <p:spPr/>
        <p:txBody>
          <a:bodyPr/>
          <a:lstStyle/>
          <a:p>
            <a:r>
              <a:rPr lang="zh-CN" altLang="en-US" dirty="0"/>
              <a:t>深度强化学习是将强化学习和深度学习结合在一起，用强化学习来定义问题和优化目标，用深度学习来解决状态表示、策略表示等问题。</a:t>
            </a:r>
            <a:endParaRPr lang="en-US" altLang="zh-CN" dirty="0"/>
          </a:p>
          <a:p>
            <a:pPr lvl="1"/>
            <a:r>
              <a:rPr lang="zh-CN" altLang="en-US" dirty="0"/>
              <a:t>两种不同的结合强化学习和深度学习的方式，分别用深度神经网络来建模强化学习中的</a:t>
            </a:r>
            <a:r>
              <a:rPr lang="zh-CN" altLang="en-US" dirty="0">
                <a:solidFill>
                  <a:srgbClr val="FF0000"/>
                </a:solidFill>
              </a:rPr>
              <a:t>值函数</a:t>
            </a:r>
            <a:r>
              <a:rPr lang="zh-CN" altLang="en-US" dirty="0"/>
              <a:t>、</a:t>
            </a:r>
            <a:r>
              <a:rPr lang="zh-CN" altLang="en-US" dirty="0">
                <a:solidFill>
                  <a:srgbClr val="FF0000"/>
                </a:solidFill>
              </a:rPr>
              <a:t>策略</a:t>
            </a:r>
            <a:r>
              <a:rPr lang="zh-CN" altLang="en-US" dirty="0"/>
              <a:t>，然后用误差反向传播算法来优化目标函数。</a:t>
            </a:r>
          </a:p>
        </p:txBody>
      </p:sp>
    </p:spTree>
    <p:extLst>
      <p:ext uri="{BB962C8B-B14F-4D97-AF65-F5344CB8AC3E}">
        <p14:creationId xmlns:p14="http://schemas.microsoft.com/office/powerpoint/2010/main" val="395261133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不同强化学习算法之间的关系</a:t>
            </a:r>
          </a:p>
        </p:txBody>
      </p:sp>
      <p:pic>
        <p:nvPicPr>
          <p:cNvPr id="4" name="内容占位符 3" descr="屏幕剪辑"/>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066799" y="1600200"/>
            <a:ext cx="6985153" cy="4114800"/>
          </a:xfrm>
        </p:spPr>
      </p:pic>
    </p:spTree>
    <p:extLst>
      <p:ext uri="{BB962C8B-B14F-4D97-AF65-F5344CB8AC3E}">
        <p14:creationId xmlns:p14="http://schemas.microsoft.com/office/powerpoint/2010/main" val="403248184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汇总</a:t>
            </a:r>
          </a:p>
        </p:txBody>
      </p:sp>
      <p:pic>
        <p:nvPicPr>
          <p:cNvPr id="4" name="内容占位符 3" descr="屏幕剪辑"/>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969856" y="152400"/>
            <a:ext cx="6716944" cy="6193971"/>
          </a:xfrm>
        </p:spPr>
      </p:pic>
    </p:spTree>
    <p:extLst>
      <p:ext uri="{BB962C8B-B14F-4D97-AF65-F5344CB8AC3E}">
        <p14:creationId xmlns:p14="http://schemas.microsoft.com/office/powerpoint/2010/main" val="15161381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汇总</a:t>
            </a:r>
          </a:p>
        </p:txBody>
      </p:sp>
      <p:pic>
        <p:nvPicPr>
          <p:cNvPr id="3" name="图片 2"/>
          <p:cNvPicPr>
            <a:picLocks noChangeAspect="1"/>
          </p:cNvPicPr>
          <p:nvPr/>
        </p:nvPicPr>
        <p:blipFill>
          <a:blip r:embed="rId2"/>
          <a:stretch>
            <a:fillRect/>
          </a:stretch>
        </p:blipFill>
        <p:spPr>
          <a:xfrm>
            <a:off x="609600" y="1152698"/>
            <a:ext cx="7772400" cy="5153455"/>
          </a:xfrm>
          <a:prstGeom prst="rect">
            <a:avLst/>
          </a:prstGeom>
        </p:spPr>
      </p:pic>
    </p:spTree>
    <p:extLst>
      <p:ext uri="{BB962C8B-B14F-4D97-AF65-F5344CB8AC3E}">
        <p14:creationId xmlns:p14="http://schemas.microsoft.com/office/powerpoint/2010/main" val="334452869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推荐课程</a:t>
            </a:r>
          </a:p>
        </p:txBody>
      </p:sp>
      <p:sp>
        <p:nvSpPr>
          <p:cNvPr id="4" name="内容占位符 3"/>
          <p:cNvSpPr>
            <a:spLocks noGrp="1"/>
          </p:cNvSpPr>
          <p:nvPr>
            <p:ph sz="quarter" idx="1"/>
          </p:nvPr>
        </p:nvSpPr>
        <p:spPr/>
        <p:txBody>
          <a:bodyPr/>
          <a:lstStyle/>
          <a:p>
            <a:r>
              <a:rPr lang="zh-CN" altLang="en-US" sz="2400" dirty="0"/>
              <a:t>斯坦福大学</a:t>
            </a:r>
            <a:r>
              <a:rPr lang="en-US" altLang="zh-CN" sz="2400" dirty="0"/>
              <a:t>CS224d: Deep Learning for Natural Language Processing</a:t>
            </a:r>
          </a:p>
          <a:p>
            <a:pPr lvl="1"/>
            <a:r>
              <a:rPr lang="en-US" altLang="zh-CN" sz="2000" dirty="0"/>
              <a:t>http://cs224d.stanford.edu/</a:t>
            </a:r>
          </a:p>
          <a:p>
            <a:pPr lvl="1"/>
            <a:r>
              <a:rPr lang="en-US" altLang="zh-CN" sz="2000" dirty="0"/>
              <a:t>Richard </a:t>
            </a:r>
            <a:r>
              <a:rPr lang="en-US" altLang="zh-CN" sz="2000" dirty="0" err="1"/>
              <a:t>Socher</a:t>
            </a:r>
            <a:r>
              <a:rPr lang="en-US" altLang="zh-CN" sz="2000" dirty="0"/>
              <a:t> </a:t>
            </a:r>
            <a:r>
              <a:rPr lang="zh-CN" altLang="en-US" sz="2000" dirty="0"/>
              <a:t>主要讲解自然语言处理领域的各种深度学习模型</a:t>
            </a:r>
          </a:p>
          <a:p>
            <a:r>
              <a:rPr lang="zh-CN" altLang="en-US" sz="2400" dirty="0"/>
              <a:t>斯坦福大学</a:t>
            </a:r>
            <a:r>
              <a:rPr lang="en-US" altLang="zh-CN" sz="2400" dirty="0"/>
              <a:t>CS231n: Convolutional Neural Networks for Visual Recognition</a:t>
            </a:r>
          </a:p>
          <a:p>
            <a:pPr lvl="1"/>
            <a:r>
              <a:rPr lang="en-US" altLang="zh-CN" sz="2000" dirty="0"/>
              <a:t>http://cs231n.stanford.edu/</a:t>
            </a:r>
          </a:p>
          <a:p>
            <a:pPr lvl="1"/>
            <a:r>
              <a:rPr lang="en-US" altLang="zh-CN" sz="2000" dirty="0" err="1"/>
              <a:t>Fei-Fei</a:t>
            </a:r>
            <a:r>
              <a:rPr lang="en-US" altLang="zh-CN" sz="2000" dirty="0"/>
              <a:t> Li Andrej </a:t>
            </a:r>
            <a:r>
              <a:rPr lang="en-US" altLang="zh-CN" sz="2000" dirty="0" err="1"/>
              <a:t>Karpathy</a:t>
            </a:r>
            <a:r>
              <a:rPr lang="en-US" altLang="zh-CN" sz="2000" dirty="0"/>
              <a:t> </a:t>
            </a:r>
            <a:r>
              <a:rPr lang="zh-CN" altLang="en-US" sz="2000" dirty="0"/>
              <a:t>主要讲解</a:t>
            </a:r>
            <a:r>
              <a:rPr lang="en-US" altLang="zh-CN" sz="2000" dirty="0"/>
              <a:t>CNN</a:t>
            </a:r>
            <a:r>
              <a:rPr lang="zh-CN" altLang="en-US" sz="2000" dirty="0"/>
              <a:t>、</a:t>
            </a:r>
            <a:r>
              <a:rPr lang="en-US" altLang="zh-CN" sz="2000" dirty="0"/>
              <a:t>RNN</a:t>
            </a:r>
            <a:r>
              <a:rPr lang="zh-CN" altLang="en-US" sz="2000" dirty="0"/>
              <a:t>在图像领域的应用</a:t>
            </a:r>
            <a:endParaRPr lang="en-US" altLang="zh-CN" sz="2000" dirty="0"/>
          </a:p>
          <a:p>
            <a:r>
              <a:rPr lang="zh-CN" altLang="en-US" sz="2400" dirty="0"/>
              <a:t>加州大学伯克利分校 </a:t>
            </a:r>
            <a:r>
              <a:rPr lang="en-US" altLang="zh-CN" sz="2400" dirty="0"/>
              <a:t>CS 294: Deep Reinforcement Learning</a:t>
            </a:r>
          </a:p>
          <a:p>
            <a:pPr lvl="1"/>
            <a:r>
              <a:rPr lang="en-US" altLang="zh-CN" sz="2000" dirty="0"/>
              <a:t>http://rail.eecs.berkeley.edu/deeprlcourse/</a:t>
            </a:r>
            <a:endParaRPr lang="zh-CN" altLang="en-US" sz="2000" dirty="0"/>
          </a:p>
        </p:txBody>
      </p:sp>
    </p:spTree>
    <p:extLst>
      <p:ext uri="{BB962C8B-B14F-4D97-AF65-F5344CB8AC3E}">
        <p14:creationId xmlns:p14="http://schemas.microsoft.com/office/powerpoint/2010/main" val="2918166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样本复杂度</a:t>
            </a:r>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p:txBody>
              <a:bodyPr/>
              <a:lstStyle/>
              <a:p>
                <a:r>
                  <a:rPr lang="zh-CN" altLang="en-US" dirty="0"/>
                  <a:t>如果固定</a:t>
                </a:r>
                <a:r>
                  <a:rPr lang="en-US" altLang="zh-CN" dirty="0"/>
                  <a:t>ϵ,δ</a:t>
                </a:r>
                <a:r>
                  <a:rPr lang="zh-CN" altLang="en-US" dirty="0"/>
                  <a:t>，可以反过来计算出样本复杂度为</a:t>
                </a:r>
                <a:endParaRPr lang="en-US" altLang="zh-CN" dirty="0"/>
              </a:p>
              <a:p>
                <a:endParaRPr lang="en-US" altLang="zh-CN" dirty="0"/>
              </a:p>
              <a:p>
                <a:endParaRPr lang="en-US" altLang="zh-CN" dirty="0"/>
              </a:p>
              <a:p>
                <a:pPr lvl="1"/>
                <a:r>
                  <a:rPr lang="zh-CN" altLang="en-US" dirty="0"/>
                  <a:t>其中</a:t>
                </a:r>
                <a:r>
                  <a:rPr lang="en-US" altLang="zh-CN" dirty="0"/>
                  <a:t>|</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ℱ</m:t>
                    </m:r>
                  </m:oMath>
                </a14:m>
                <a:r>
                  <a:rPr lang="en-US" altLang="zh-CN" dirty="0"/>
                  <a:t>|</a:t>
                </a:r>
                <a:r>
                  <a:rPr lang="zh-CN" altLang="en-US" dirty="0"/>
                  <a:t>为假设空间的大小，可以用</a:t>
                </a:r>
                <a:r>
                  <a:rPr lang="en-US" altLang="zh-CN" dirty="0" err="1"/>
                  <a:t>Rademacher</a:t>
                </a:r>
                <a:r>
                  <a:rPr lang="zh-CN" altLang="en-US" dirty="0"/>
                  <a:t>复杂性或</a:t>
                </a:r>
                <a:r>
                  <a:rPr lang="en-US" altLang="zh-CN" dirty="0"/>
                  <a:t>VC</a:t>
                </a:r>
                <a:r>
                  <a:rPr lang="zh-CN" altLang="en-US" dirty="0"/>
                  <a:t>维来衡量。</a:t>
                </a:r>
              </a:p>
              <a:p>
                <a:endParaRPr lang="en-US" altLang="zh-CN" dirty="0"/>
              </a:p>
              <a:p>
                <a:r>
                  <a:rPr lang="en-US" altLang="zh-CN" dirty="0"/>
                  <a:t>PAC</a:t>
                </a:r>
                <a:r>
                  <a:rPr lang="zh-CN" altLang="en-US" dirty="0"/>
                  <a:t>学习理论可以帮助分析一个机器学习方法在什么条件下可以学习到一个近似正确的分类器。</a:t>
                </a:r>
                <a:endParaRPr lang="en-US" altLang="zh-CN" dirty="0"/>
              </a:p>
              <a:p>
                <a:endParaRPr lang="en-US" altLang="zh-CN" dirty="0"/>
              </a:p>
              <a:p>
                <a:r>
                  <a:rPr lang="zh-CN" altLang="en-US" dirty="0"/>
                  <a:t>如果希望模型的假设空间越大，泛化错误越小，其需要的样本数量越多。</a:t>
                </a:r>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a:blip r:embed="rId2"/>
                <a:stretch>
                  <a:fillRect l="-741" t="-1605" r="-889" b="-6667"/>
                </a:stretch>
              </a:blipFill>
            </p:spPr>
            <p:txBody>
              <a:bodyPr/>
              <a:lstStyle/>
              <a:p>
                <a:r>
                  <a:rPr lang="zh-CN" altLang="en-US">
                    <a:noFill/>
                  </a:rPr>
                  <a:t> </a:t>
                </a:r>
              </a:p>
            </p:txBody>
          </p:sp>
        </mc:Fallback>
      </mc:AlternateContent>
      <p:pic>
        <p:nvPicPr>
          <p:cNvPr id="4" name="图片 3"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905000"/>
            <a:ext cx="3787588" cy="762000"/>
          </a:xfrm>
          <a:prstGeom prst="rect">
            <a:avLst/>
          </a:prstGeom>
        </p:spPr>
      </p:pic>
    </p:spTree>
    <p:extLst>
      <p:ext uri="{BB962C8B-B14F-4D97-AF65-F5344CB8AC3E}">
        <p14:creationId xmlns:p14="http://schemas.microsoft.com/office/powerpoint/2010/main" val="317465699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推荐材料</a:t>
            </a:r>
          </a:p>
        </p:txBody>
      </p:sp>
      <p:sp>
        <p:nvSpPr>
          <p:cNvPr id="3" name="内容占位符 2"/>
          <p:cNvSpPr>
            <a:spLocks noGrp="1"/>
          </p:cNvSpPr>
          <p:nvPr>
            <p:ph sz="quarter" idx="1"/>
          </p:nvPr>
        </p:nvSpPr>
        <p:spPr/>
        <p:txBody>
          <a:bodyPr/>
          <a:lstStyle/>
          <a:p>
            <a:r>
              <a:rPr lang="zh-CN" altLang="en-US" dirty="0"/>
              <a:t>林轩田</a:t>
            </a:r>
            <a:r>
              <a:rPr lang="en-US" altLang="zh-CN" dirty="0"/>
              <a:t>《</a:t>
            </a:r>
            <a:r>
              <a:rPr lang="zh-CN" altLang="en-US" dirty="0"/>
              <a:t>机器学习基石</a:t>
            </a:r>
            <a:r>
              <a:rPr lang="en-US" altLang="zh-CN" dirty="0"/>
              <a:t>》《</a:t>
            </a:r>
            <a:r>
              <a:rPr lang="zh-CN" altLang="en-US" dirty="0"/>
              <a:t>机器学习技法</a:t>
            </a:r>
            <a:r>
              <a:rPr lang="en-US" altLang="zh-CN" dirty="0"/>
              <a:t>》</a:t>
            </a:r>
          </a:p>
          <a:p>
            <a:pPr lvl="1"/>
            <a:r>
              <a:rPr lang="en-US" altLang="zh-CN" dirty="0"/>
              <a:t>https://www.csie.ntu.edu.tw/~htlin/mooc/</a:t>
            </a:r>
          </a:p>
          <a:p>
            <a:r>
              <a:rPr lang="zh-CN" altLang="en-US" dirty="0"/>
              <a:t>李宏毅</a:t>
            </a:r>
            <a:r>
              <a:rPr lang="en-US" altLang="zh-CN" dirty="0"/>
              <a:t>《1</a:t>
            </a:r>
            <a:r>
              <a:rPr lang="zh-CN" altLang="en-US" dirty="0"/>
              <a:t>天搞懂深度学习</a:t>
            </a:r>
            <a:r>
              <a:rPr lang="en-US" altLang="zh-CN" dirty="0"/>
              <a:t>》</a:t>
            </a:r>
          </a:p>
          <a:p>
            <a:pPr lvl="1"/>
            <a:r>
              <a:rPr lang="en-US" altLang="zh-CN" dirty="0"/>
              <a:t>http://speech.ee.ntu.edu.tw/~tlkagk/slide/Tutorial_HYLee_Deep.pptx</a:t>
            </a:r>
          </a:p>
          <a:p>
            <a:r>
              <a:rPr lang="zh-CN" altLang="en-US" dirty="0"/>
              <a:t>李宏毅</a:t>
            </a:r>
            <a:r>
              <a:rPr lang="en-US" altLang="zh-CN" dirty="0"/>
              <a:t>《Generative Adversarial Network (GAN)》</a:t>
            </a:r>
          </a:p>
          <a:p>
            <a:pPr lvl="1"/>
            <a:r>
              <a:rPr lang="en-US" altLang="zh-CN" dirty="0"/>
              <a:t>http://speech.ee.ntu.edu.tw/~tlkagk/slide/Tutorial_HYLee_GAN.pptx</a:t>
            </a:r>
          </a:p>
          <a:p>
            <a:endParaRPr lang="en-US" altLang="zh-CN" dirty="0"/>
          </a:p>
          <a:p>
            <a:endParaRPr lang="en-US" altLang="zh-CN" dirty="0"/>
          </a:p>
          <a:p>
            <a:endParaRPr lang="zh-CN" altLang="en-US" dirty="0"/>
          </a:p>
        </p:txBody>
      </p:sp>
    </p:spTree>
    <p:extLst>
      <p:ext uri="{BB962C8B-B14F-4D97-AF65-F5344CB8AC3E}">
        <p14:creationId xmlns:p14="http://schemas.microsoft.com/office/powerpoint/2010/main" val="350196360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00400" y="3962400"/>
            <a:ext cx="2313454" cy="369332"/>
          </a:xfrm>
          <a:prstGeom prst="rect">
            <a:avLst/>
          </a:prstGeom>
        </p:spPr>
        <p:txBody>
          <a:bodyPr wrap="none">
            <a:spAutoFit/>
          </a:bodyPr>
          <a:lstStyle/>
          <a:p>
            <a:r>
              <a:rPr lang="zh-CN" altLang="en-US" dirty="0"/>
              <a:t>https://nndl.github.io/</a:t>
            </a:r>
          </a:p>
        </p:txBody>
      </p:sp>
    </p:spTree>
    <p:extLst>
      <p:ext uri="{BB962C8B-B14F-4D97-AF65-F5344CB8AC3E}">
        <p14:creationId xmlns:p14="http://schemas.microsoft.com/office/powerpoint/2010/main" val="1784997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âchoose between two optionsâçå¾çæç´¢ç»æ"/>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1203325" y="2825750"/>
            <a:ext cx="6737350" cy="3368675"/>
          </a:xfrm>
          <a:prstGeom prst="rect">
            <a:avLst/>
          </a:prstGeom>
          <a:noFill/>
          <a:extLst>
            <a:ext uri="{909E8E84-426E-40DD-AFC4-6F175D3DCCD1}">
              <a14:hiddenFill xmlns:a14="http://schemas.microsoft.com/office/drawing/2010/main">
                <a:solidFill>
                  <a:srgbClr val="FFFFFF"/>
                </a:solidFill>
              </a14:hiddenFill>
            </a:ext>
          </a:extLst>
        </p:spPr>
      </p:pic>
      <p:sp>
        <p:nvSpPr>
          <p:cNvPr id="3" name="标题 2"/>
          <p:cNvSpPr>
            <a:spLocks noGrp="1"/>
          </p:cNvSpPr>
          <p:nvPr>
            <p:ph type="title"/>
          </p:nvPr>
        </p:nvSpPr>
        <p:spPr/>
        <p:txBody>
          <a:bodyPr/>
          <a:lstStyle/>
          <a:p>
            <a:r>
              <a:rPr lang="zh-CN" altLang="en-US" dirty="0"/>
              <a:t>如何减少泛化错误？</a:t>
            </a:r>
          </a:p>
        </p:txBody>
      </p:sp>
      <p:sp>
        <p:nvSpPr>
          <p:cNvPr id="5" name="矩形 4"/>
          <p:cNvSpPr/>
          <p:nvPr/>
        </p:nvSpPr>
        <p:spPr>
          <a:xfrm>
            <a:off x="4876799" y="1600201"/>
            <a:ext cx="1723549" cy="707886"/>
          </a:xfrm>
          <a:prstGeom prst="rect">
            <a:avLst/>
          </a:prstGeom>
        </p:spPr>
        <p:txBody>
          <a:bodyPr wrap="none">
            <a:spAutoFit/>
          </a:bodyPr>
          <a:lstStyle/>
          <a:p>
            <a:r>
              <a:rPr lang="zh-CN" altLang="en-US" sz="4000" dirty="0"/>
              <a:t>正则化</a:t>
            </a:r>
          </a:p>
        </p:txBody>
      </p:sp>
      <p:sp>
        <p:nvSpPr>
          <p:cNvPr id="9" name="矩形 8"/>
          <p:cNvSpPr/>
          <p:nvPr/>
        </p:nvSpPr>
        <p:spPr>
          <a:xfrm>
            <a:off x="2514600" y="1600200"/>
            <a:ext cx="1210588" cy="707886"/>
          </a:xfrm>
          <a:prstGeom prst="rect">
            <a:avLst/>
          </a:prstGeom>
        </p:spPr>
        <p:txBody>
          <a:bodyPr wrap="none">
            <a:spAutoFit/>
          </a:bodyPr>
          <a:lstStyle/>
          <a:p>
            <a:r>
              <a:rPr lang="zh-CN" altLang="en-US" sz="4000" dirty="0"/>
              <a:t>优化</a:t>
            </a:r>
          </a:p>
        </p:txBody>
      </p:sp>
      <p:sp>
        <p:nvSpPr>
          <p:cNvPr id="6" name="矩形 5"/>
          <p:cNvSpPr/>
          <p:nvPr/>
        </p:nvSpPr>
        <p:spPr>
          <a:xfrm>
            <a:off x="4684439" y="2138442"/>
            <a:ext cx="2339102" cy="461665"/>
          </a:xfrm>
          <a:prstGeom prst="rect">
            <a:avLst/>
          </a:prstGeom>
        </p:spPr>
        <p:txBody>
          <a:bodyPr wrap="none">
            <a:spAutoFit/>
          </a:bodyPr>
          <a:lstStyle/>
          <a:p>
            <a:r>
              <a:rPr lang="zh-CN" altLang="en-US" sz="2400" dirty="0"/>
              <a:t>降低模型复杂度</a:t>
            </a:r>
            <a:endParaRPr lang="en-US" altLang="zh-CN" sz="2400" dirty="0"/>
          </a:p>
        </p:txBody>
      </p:sp>
      <p:sp>
        <p:nvSpPr>
          <p:cNvPr id="11" name="矩形 10"/>
          <p:cNvSpPr/>
          <p:nvPr/>
        </p:nvSpPr>
        <p:spPr>
          <a:xfrm>
            <a:off x="2301728" y="2138442"/>
            <a:ext cx="2031325" cy="461665"/>
          </a:xfrm>
          <a:prstGeom prst="rect">
            <a:avLst/>
          </a:prstGeom>
        </p:spPr>
        <p:txBody>
          <a:bodyPr wrap="none">
            <a:spAutoFit/>
          </a:bodyPr>
          <a:lstStyle/>
          <a:p>
            <a:r>
              <a:rPr lang="zh-CN" altLang="en-US" sz="2400" dirty="0"/>
              <a:t>经验风险最小</a:t>
            </a:r>
            <a:endParaRPr lang="en-US" altLang="zh-CN" sz="2400" dirty="0"/>
          </a:p>
        </p:txBody>
      </p:sp>
    </p:spTree>
    <p:extLst>
      <p:ext uri="{BB962C8B-B14F-4D97-AF65-F5344CB8AC3E}">
        <p14:creationId xmlns:p14="http://schemas.microsoft.com/office/powerpoint/2010/main" val="3166171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正则化（</a:t>
            </a:r>
            <a:r>
              <a:rPr lang="en-US" altLang="zh-CN" dirty="0"/>
              <a:t>regularization</a:t>
            </a:r>
            <a:r>
              <a:rPr lang="zh-CN" altLang="en-US" dirty="0"/>
              <a:t>）</a:t>
            </a:r>
          </a:p>
        </p:txBody>
      </p:sp>
      <p:graphicFrame>
        <p:nvGraphicFramePr>
          <p:cNvPr id="5" name="内容占位符 4"/>
          <p:cNvGraphicFramePr>
            <a:graphicFrameLocks noGrp="1"/>
          </p:cNvGraphicFramePr>
          <p:nvPr>
            <p:ph sz="quarter" idx="1"/>
            <p:extLst>
              <p:ext uri="{D42A27DB-BD31-4B8C-83A1-F6EECF244321}">
                <p14:modId xmlns:p14="http://schemas.microsoft.com/office/powerpoint/2010/main" val="1945717256"/>
              </p:ext>
            </p:extLst>
          </p:nvPr>
        </p:nvGraphicFramePr>
        <p:xfrm>
          <a:off x="1143000" y="1066800"/>
          <a:ext cx="6705600" cy="198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âl2 regularizationâçå¾çæç´¢ç»æ"/>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5800" y="3544517"/>
            <a:ext cx="3481828" cy="266456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descr="屏幕剪辑"/>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81403" y="3657600"/>
            <a:ext cx="3048197" cy="2469678"/>
          </a:xfrm>
          <a:prstGeom prst="rect">
            <a:avLst/>
          </a:prstGeom>
        </p:spPr>
      </p:pic>
      <p:sp>
        <p:nvSpPr>
          <p:cNvPr id="2" name="文本框 1"/>
          <p:cNvSpPr txBox="1"/>
          <p:nvPr/>
        </p:nvSpPr>
        <p:spPr>
          <a:xfrm>
            <a:off x="1620640" y="2971800"/>
            <a:ext cx="2133918" cy="338554"/>
          </a:xfrm>
          <a:prstGeom prst="rect">
            <a:avLst/>
          </a:prstGeom>
          <a:noFill/>
        </p:spPr>
        <p:txBody>
          <a:bodyPr wrap="none" rtlCol="0">
            <a:spAutoFit/>
          </a:bodyPr>
          <a:lstStyle/>
          <a:p>
            <a:pPr algn="ctr"/>
            <a:r>
              <a:rPr lang="en-US" altLang="zh-CN" sz="1600" dirty="0">
                <a:solidFill>
                  <a:srgbClr val="FF0000"/>
                </a:solidFill>
              </a:rPr>
              <a:t>L1/L2</a:t>
            </a:r>
            <a:r>
              <a:rPr lang="zh-CN" altLang="en-US" sz="1600" dirty="0">
                <a:solidFill>
                  <a:srgbClr val="FF0000"/>
                </a:solidFill>
              </a:rPr>
              <a:t>约束、数据增强</a:t>
            </a:r>
          </a:p>
        </p:txBody>
      </p:sp>
      <p:sp>
        <p:nvSpPr>
          <p:cNvPr id="7" name="文本框 6"/>
          <p:cNvSpPr txBox="1"/>
          <p:nvPr/>
        </p:nvSpPr>
        <p:spPr>
          <a:xfrm>
            <a:off x="4724400" y="2971800"/>
            <a:ext cx="3467616" cy="584775"/>
          </a:xfrm>
          <a:prstGeom prst="rect">
            <a:avLst/>
          </a:prstGeom>
          <a:noFill/>
        </p:spPr>
        <p:txBody>
          <a:bodyPr wrap="none" rtlCol="0">
            <a:spAutoFit/>
          </a:bodyPr>
          <a:lstStyle/>
          <a:p>
            <a:pPr algn="ctr"/>
            <a:r>
              <a:rPr lang="zh-CN" altLang="en-US" sz="1600" dirty="0">
                <a:solidFill>
                  <a:srgbClr val="FF0000"/>
                </a:solidFill>
              </a:rPr>
              <a:t>权重衰减、随机梯度下降、提前停止</a:t>
            </a:r>
            <a:endParaRPr lang="en-US" altLang="zh-CN" sz="1600" dirty="0">
              <a:solidFill>
                <a:srgbClr val="FF0000"/>
              </a:solidFill>
            </a:endParaRPr>
          </a:p>
          <a:p>
            <a:endParaRPr lang="zh-CN" altLang="en-US" sz="1600" dirty="0">
              <a:solidFill>
                <a:srgbClr val="FF0000"/>
              </a:solidFill>
            </a:endParaRPr>
          </a:p>
        </p:txBody>
      </p:sp>
    </p:spTree>
    <p:extLst>
      <p:ext uri="{BB962C8B-B14F-4D97-AF65-F5344CB8AC3E}">
        <p14:creationId xmlns:p14="http://schemas.microsoft.com/office/powerpoint/2010/main" val="70404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05EC9E0-8F5D-45CB-A733-A5612A87189B}"/>
                                            </p:graphicEl>
                                          </p:spTgt>
                                        </p:tgtEl>
                                        <p:attrNameLst>
                                          <p:attrName>style.visibility</p:attrName>
                                        </p:attrNameLst>
                                      </p:cBhvr>
                                      <p:to>
                                        <p:strVal val="visible"/>
                                      </p:to>
                                    </p:set>
                                    <p:animEffect transition="in" filter="fade">
                                      <p:cBhvr>
                                        <p:cTn id="7" dur="500"/>
                                        <p:tgtEl>
                                          <p:spTgt spid="5">
                                            <p:graphicEl>
                                              <a:dgm id="{D05EC9E0-8F5D-45CB-A733-A5612A87189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F461715-315F-4B67-AE64-A74F48E9AF89}"/>
                                            </p:graphicEl>
                                          </p:spTgt>
                                        </p:tgtEl>
                                        <p:attrNameLst>
                                          <p:attrName>style.visibility</p:attrName>
                                        </p:attrNameLst>
                                      </p:cBhvr>
                                      <p:to>
                                        <p:strVal val="visible"/>
                                      </p:to>
                                    </p:set>
                                    <p:animEffect transition="in" filter="fade">
                                      <p:cBhvr>
                                        <p:cTn id="12" dur="500"/>
                                        <p:tgtEl>
                                          <p:spTgt spid="5">
                                            <p:graphicEl>
                                              <a:dgm id="{AF461715-315F-4B67-AE64-A74F48E9AF8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D2B477F3-791F-46FC-A50D-FA3601860E25}"/>
                                            </p:graphicEl>
                                          </p:spTgt>
                                        </p:tgtEl>
                                        <p:attrNameLst>
                                          <p:attrName>style.visibility</p:attrName>
                                        </p:attrNameLst>
                                      </p:cBhvr>
                                      <p:to>
                                        <p:strVal val="visible"/>
                                      </p:to>
                                    </p:set>
                                    <p:animEffect transition="in" filter="fade">
                                      <p:cBhvr>
                                        <p:cTn id="15" dur="500"/>
                                        <p:tgtEl>
                                          <p:spTgt spid="5">
                                            <p:graphicEl>
                                              <a:dgm id="{D2B477F3-791F-46FC-A50D-FA3601860E25}"/>
                                            </p:graphic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graphicEl>
                                              <a:dgm id="{E5BF9C94-5509-4F79-AC82-D0991D6614CC}"/>
                                            </p:graphicEl>
                                          </p:spTgt>
                                        </p:tgtEl>
                                        <p:attrNameLst>
                                          <p:attrName>style.visibility</p:attrName>
                                        </p:attrNameLst>
                                      </p:cBhvr>
                                      <p:to>
                                        <p:strVal val="visible"/>
                                      </p:to>
                                    </p:set>
                                    <p:animEffect transition="in" filter="fade">
                                      <p:cBhvr>
                                        <p:cTn id="26" dur="500"/>
                                        <p:tgtEl>
                                          <p:spTgt spid="5">
                                            <p:graphicEl>
                                              <a:dgm id="{E5BF9C94-5509-4F79-AC82-D0991D6614CC}"/>
                                            </p:graphic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graphicEl>
                                              <a:dgm id="{7509D6B6-898D-4FC7-8441-00720BF18D07}"/>
                                            </p:graphicEl>
                                          </p:spTgt>
                                        </p:tgtEl>
                                        <p:attrNameLst>
                                          <p:attrName>style.visibility</p:attrName>
                                        </p:attrNameLst>
                                      </p:cBhvr>
                                      <p:to>
                                        <p:strVal val="visible"/>
                                      </p:to>
                                    </p:set>
                                    <p:animEffect transition="in" filter="fade">
                                      <p:cBhvr>
                                        <p:cTn id="35" dur="500"/>
                                        <p:tgtEl>
                                          <p:spTgt spid="5">
                                            <p:graphicEl>
                                              <a:dgm id="{7509D6B6-898D-4FC7-8441-00720BF18D0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如何选择一个合适的模型？</a:t>
            </a:r>
          </a:p>
        </p:txBody>
      </p:sp>
      <p:sp>
        <p:nvSpPr>
          <p:cNvPr id="3" name="内容占位符 2"/>
          <p:cNvSpPr>
            <a:spLocks noGrp="1"/>
          </p:cNvSpPr>
          <p:nvPr>
            <p:ph sz="quarter" idx="1"/>
          </p:nvPr>
        </p:nvSpPr>
        <p:spPr/>
        <p:txBody>
          <a:bodyPr/>
          <a:lstStyle/>
          <a:p>
            <a:r>
              <a:rPr lang="zh-CN" altLang="en-US" dirty="0"/>
              <a:t>模型选择</a:t>
            </a:r>
            <a:endParaRPr lang="en-US" altLang="zh-CN" dirty="0"/>
          </a:p>
          <a:p>
            <a:pPr lvl="1"/>
            <a:r>
              <a:rPr lang="zh-CN" altLang="en-US" dirty="0"/>
              <a:t>拟合能力强的模型一般复杂度会比较高，容易过拟合。</a:t>
            </a:r>
            <a:endParaRPr lang="en-US" altLang="zh-CN" dirty="0"/>
          </a:p>
          <a:p>
            <a:pPr lvl="1"/>
            <a:r>
              <a:rPr lang="zh-CN" altLang="en-US" dirty="0"/>
              <a:t>如果限制模型复杂度，降低拟合能力，可能会欠拟合。</a:t>
            </a:r>
            <a:endParaRPr lang="en-US" altLang="zh-CN" dirty="0"/>
          </a:p>
          <a:p>
            <a:r>
              <a:rPr lang="zh-CN" altLang="en-US" dirty="0"/>
              <a:t>偏差与方差分解</a:t>
            </a:r>
            <a:endParaRPr lang="en-US" altLang="zh-CN" dirty="0"/>
          </a:p>
          <a:p>
            <a:pPr lvl="1"/>
            <a:r>
              <a:rPr lang="zh-CN" altLang="en-US" dirty="0"/>
              <a:t>期望错误可以分解为</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678" y="3409676"/>
            <a:ext cx="4422538" cy="715743"/>
          </a:xfrm>
          <a:prstGeom prst="rect">
            <a:avLst/>
          </a:prstGeom>
        </p:spPr>
      </p:pic>
      <p:pic>
        <p:nvPicPr>
          <p:cNvPr id="7" name="图片 6"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960" y="4572000"/>
            <a:ext cx="2985840" cy="474760"/>
          </a:xfrm>
          <a:prstGeom prst="rect">
            <a:avLst/>
          </a:prstGeom>
        </p:spPr>
      </p:pic>
      <p:pic>
        <p:nvPicPr>
          <p:cNvPr id="8" name="图片 7"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076" y="4684772"/>
            <a:ext cx="2942473" cy="720264"/>
          </a:xfrm>
          <a:prstGeom prst="rect">
            <a:avLst/>
          </a:prstGeom>
        </p:spPr>
      </p:pic>
      <p:pic>
        <p:nvPicPr>
          <p:cNvPr id="9" name="图片 8"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0987" y="5474292"/>
            <a:ext cx="3264694" cy="643446"/>
          </a:xfrm>
          <a:prstGeom prst="rect">
            <a:avLst/>
          </a:prstGeom>
        </p:spPr>
      </p:pic>
      <p:cxnSp>
        <p:nvCxnSpPr>
          <p:cNvPr id="11" name="直接连接符 10"/>
          <p:cNvCxnSpPr>
            <a:endCxn id="7" idx="0"/>
          </p:cNvCxnSpPr>
          <p:nvPr/>
        </p:nvCxnSpPr>
        <p:spPr>
          <a:xfrm>
            <a:off x="6324600" y="4045951"/>
            <a:ext cx="869280" cy="526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a:endCxn id="8" idx="0"/>
          </p:cNvCxnSpPr>
          <p:nvPr/>
        </p:nvCxnSpPr>
        <p:spPr>
          <a:xfrm flipH="1">
            <a:off x="1808313" y="4125419"/>
            <a:ext cx="1812876" cy="5593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endCxn id="9" idx="0"/>
          </p:cNvCxnSpPr>
          <p:nvPr/>
        </p:nvCxnSpPr>
        <p:spPr>
          <a:xfrm flipH="1">
            <a:off x="4843334" y="4045951"/>
            <a:ext cx="371099" cy="14283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311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模型选择：偏差与方差</a:t>
            </a:r>
          </a:p>
        </p:txBody>
      </p:sp>
      <p:pic>
        <p:nvPicPr>
          <p:cNvPr id="3" name="图片 2" descr="屏幕剪辑"/>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10" y="1600200"/>
            <a:ext cx="4560290" cy="4114800"/>
          </a:xfrm>
          <a:prstGeom prst="rect">
            <a:avLst/>
          </a:prstGeom>
        </p:spPr>
      </p:pic>
      <p:sp>
        <p:nvSpPr>
          <p:cNvPr id="5" name="矩形 4"/>
          <p:cNvSpPr/>
          <p:nvPr/>
        </p:nvSpPr>
        <p:spPr>
          <a:xfrm>
            <a:off x="164109" y="1676399"/>
            <a:ext cx="2362200" cy="2057399"/>
          </a:xfrm>
          <a:prstGeom prst="rect">
            <a:avLst/>
          </a:prstGeom>
          <a:ln>
            <a:solidFill>
              <a:schemeClr val="accent3"/>
            </a:solidFill>
          </a:ln>
        </p:spPr>
        <p:txBody>
          <a:bodyPr wrap="square" rtlCol="0" anchor="ctr">
            <a:spAutoFit/>
          </a:bodyPr>
          <a:lstStyle/>
          <a:p>
            <a:pPr algn="ctr"/>
            <a:endParaRPr lang="zh-CN" altLang="en-US" sz="2400" dirty="0"/>
          </a:p>
        </p:txBody>
      </p:sp>
      <p:pic>
        <p:nvPicPr>
          <p:cNvPr id="4" name="图片 3" descr="屏幕剪辑"/>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1114" y="2332700"/>
            <a:ext cx="4384138" cy="2802195"/>
          </a:xfrm>
          <a:prstGeom prst="rect">
            <a:avLst/>
          </a:prstGeom>
        </p:spPr>
      </p:pic>
    </p:spTree>
    <p:extLst>
      <p:ext uri="{BB962C8B-B14F-4D97-AF65-F5344CB8AC3E}">
        <p14:creationId xmlns:p14="http://schemas.microsoft.com/office/powerpoint/2010/main" val="297829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集成模型：有效的降低方差的方法</a:t>
            </a:r>
          </a:p>
        </p:txBody>
      </p:sp>
      <p:sp>
        <p:nvSpPr>
          <p:cNvPr id="3" name="内容占位符 2"/>
          <p:cNvSpPr>
            <a:spLocks noGrp="1"/>
          </p:cNvSpPr>
          <p:nvPr>
            <p:ph sz="quarter" idx="1"/>
          </p:nvPr>
        </p:nvSpPr>
        <p:spPr>
          <a:xfrm>
            <a:off x="438150" y="1219200"/>
            <a:ext cx="8229600" cy="4937760"/>
          </a:xfrm>
        </p:spPr>
        <p:txBody>
          <a:bodyPr/>
          <a:lstStyle/>
          <a:p>
            <a:r>
              <a:rPr lang="zh-CN" altLang="en-US" dirty="0"/>
              <a:t>集成模型</a:t>
            </a:r>
            <a:endParaRPr lang="en-US" altLang="zh-CN" dirty="0"/>
          </a:p>
          <a:p>
            <a:endParaRPr lang="en-US" altLang="zh-CN" dirty="0"/>
          </a:p>
          <a:p>
            <a:endParaRPr lang="en-US" altLang="zh-CN" dirty="0"/>
          </a:p>
          <a:p>
            <a:pPr lvl="1"/>
            <a:r>
              <a:rPr lang="zh-CN" altLang="en-US" dirty="0"/>
              <a:t>通过多个高方差模型的平均来降低方差。</a:t>
            </a:r>
            <a:endParaRPr lang="en-US" altLang="zh-CN" dirty="0"/>
          </a:p>
          <a:p>
            <a:endParaRPr lang="en-US" altLang="zh-CN" dirty="0"/>
          </a:p>
          <a:p>
            <a:r>
              <a:rPr lang="zh-CN" altLang="en-US" dirty="0"/>
              <a:t>集成模型的期望错误大于等于所有模型的平均期望错误的</a:t>
            </a:r>
            <a:r>
              <a:rPr lang="en-US" altLang="zh-CN" dirty="0"/>
              <a:t>1/M</a:t>
            </a:r>
            <a:r>
              <a:rPr lang="zh-CN" altLang="en-US" dirty="0"/>
              <a:t>，小于等于所有模型的平均期望错误。</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676400"/>
            <a:ext cx="2770487" cy="827336"/>
          </a:xfrm>
          <a:prstGeom prst="rect">
            <a:avLst/>
          </a:prstGeom>
        </p:spPr>
      </p:pic>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4800600"/>
            <a:ext cx="3929862" cy="758642"/>
          </a:xfrm>
          <a:prstGeom prst="rect">
            <a:avLst/>
          </a:prstGeom>
        </p:spPr>
      </p:pic>
    </p:spTree>
    <p:extLst>
      <p:ext uri="{BB962C8B-B14F-4D97-AF65-F5344CB8AC3E}">
        <p14:creationId xmlns:p14="http://schemas.microsoft.com/office/powerpoint/2010/main" val="3758925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r>
              <a:rPr lang="zh-CN" altLang="en-US" dirty="0"/>
              <a:t>线性模型</a:t>
            </a:r>
          </a:p>
        </p:txBody>
      </p:sp>
    </p:spTree>
    <p:extLst>
      <p:ext uri="{BB962C8B-B14F-4D97-AF65-F5344CB8AC3E}">
        <p14:creationId xmlns:p14="http://schemas.microsoft.com/office/powerpoint/2010/main" val="3599045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线性模型</a:t>
            </a:r>
          </a:p>
        </p:txBody>
      </p:sp>
      <p:pic>
        <p:nvPicPr>
          <p:cNvPr id="5" name="图片 4"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905000"/>
            <a:ext cx="3603266" cy="3342002"/>
          </a:xfrm>
          <a:prstGeom prst="rect">
            <a:avLst/>
          </a:prstGeom>
        </p:spPr>
      </p:pic>
      <p:pic>
        <p:nvPicPr>
          <p:cNvPr id="6" name="图片 5" descr="屏幕剪辑"/>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1010" y="2057400"/>
            <a:ext cx="3879504" cy="3073488"/>
          </a:xfrm>
          <a:prstGeom prst="rect">
            <a:avLst/>
          </a:prstGeom>
        </p:spPr>
      </p:pic>
    </p:spTree>
    <p:extLst>
      <p:ext uri="{BB962C8B-B14F-4D97-AF65-F5344CB8AC3E}">
        <p14:creationId xmlns:p14="http://schemas.microsoft.com/office/powerpoint/2010/main" val="2217446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应用：图像分类</a:t>
            </a:r>
          </a:p>
        </p:txBody>
      </p:sp>
      <p:pic>
        <p:nvPicPr>
          <p:cNvPr id="4" name="内容占位符 3"/>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457200" y="1860281"/>
            <a:ext cx="8229600" cy="3654962"/>
          </a:xfrm>
        </p:spPr>
      </p:pic>
    </p:spTree>
    <p:extLst>
      <p:ext uri="{BB962C8B-B14F-4D97-AF65-F5344CB8AC3E}">
        <p14:creationId xmlns:p14="http://schemas.microsoft.com/office/powerpoint/2010/main" val="3460151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 2"/>
          <p:cNvSpPr>
            <a:spLocks noGrp="1"/>
          </p:cNvSpPr>
          <p:nvPr>
            <p:ph type="title"/>
          </p:nvPr>
        </p:nvSpPr>
        <p:spPr/>
        <p:txBody>
          <a:bodyPr/>
          <a:lstStyle/>
          <a:p>
            <a:r>
              <a:rPr lang="zh-CN" altLang="en-US"/>
              <a:t>从人工智能开始</a:t>
            </a:r>
            <a:endParaRPr lang="zh-CN" altLang="en-US" dirty="0"/>
          </a:p>
        </p:txBody>
      </p:sp>
      <p:sp>
        <p:nvSpPr>
          <p:cNvPr id="3" name="内容占位符 2"/>
          <p:cNvSpPr>
            <a:spLocks noGrp="1"/>
          </p:cNvSpPr>
          <p:nvPr>
            <p:ph sz="quarter" idx="1"/>
          </p:nvPr>
        </p:nvSpPr>
        <p:spPr/>
        <p:txBody>
          <a:bodyPr/>
          <a:lstStyle/>
          <a:p>
            <a:r>
              <a:rPr lang="zh-CN" altLang="en-US" dirty="0"/>
              <a:t>让机器具有人类的智能</a:t>
            </a:r>
            <a:endParaRPr lang="en-US" altLang="zh-CN" dirty="0"/>
          </a:p>
          <a:p>
            <a:pPr lvl="1"/>
            <a:r>
              <a:rPr lang="zh-CN" altLang="en-US" dirty="0"/>
              <a:t>机器感知（计算机视觉、语音信息处理）</a:t>
            </a:r>
            <a:endParaRPr lang="en-US" altLang="zh-CN" dirty="0"/>
          </a:p>
          <a:p>
            <a:pPr lvl="1"/>
            <a:r>
              <a:rPr lang="zh-CN" altLang="en-US" dirty="0"/>
              <a:t>学习（模式识别、</a:t>
            </a:r>
            <a:r>
              <a:rPr lang="zh-CN" altLang="en-US" dirty="0">
                <a:solidFill>
                  <a:srgbClr val="FF0000"/>
                </a:solidFill>
              </a:rPr>
              <a:t>机器学习</a:t>
            </a:r>
            <a:r>
              <a:rPr lang="zh-CN" altLang="en-US" dirty="0"/>
              <a:t>、强化学习）</a:t>
            </a:r>
            <a:endParaRPr lang="en-US" altLang="zh-CN" dirty="0"/>
          </a:p>
          <a:p>
            <a:pPr lvl="1"/>
            <a:r>
              <a:rPr lang="zh-CN" altLang="en-US" dirty="0"/>
              <a:t>语言（自然语言处理）</a:t>
            </a:r>
            <a:endParaRPr lang="en-US" altLang="zh-CN" dirty="0"/>
          </a:p>
          <a:p>
            <a:pPr lvl="1"/>
            <a:r>
              <a:rPr lang="zh-CN" altLang="en-US" dirty="0"/>
              <a:t>记忆（知识表示）</a:t>
            </a:r>
            <a:endParaRPr lang="en-US" altLang="zh-CN" dirty="0"/>
          </a:p>
          <a:p>
            <a:pPr lvl="1"/>
            <a:r>
              <a:rPr lang="zh-CN" altLang="en-US" dirty="0"/>
              <a:t>决策（规划、数据挖掘）</a:t>
            </a:r>
          </a:p>
        </p:txBody>
      </p:sp>
      <p:pic>
        <p:nvPicPr>
          <p:cNvPr id="2050" name="Picture 2" descr=" 205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85060" y="1420695"/>
            <a:ext cx="1693069"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 205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13095" y="4572000"/>
            <a:ext cx="2897505" cy="139493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descr=" 5"/>
          <p:cNvSpPr/>
          <p:nvPr/>
        </p:nvSpPr>
        <p:spPr>
          <a:xfrm>
            <a:off x="6355735" y="3698578"/>
            <a:ext cx="1351717" cy="369332"/>
          </a:xfrm>
          <a:prstGeom prst="rect">
            <a:avLst/>
          </a:prstGeom>
        </p:spPr>
        <p:txBody>
          <a:bodyPr wrap="none">
            <a:spAutoFit/>
          </a:bodyPr>
          <a:lstStyle/>
          <a:p>
            <a:r>
              <a:rPr lang="en-US" altLang="zh-CN" dirty="0"/>
              <a:t>Alan Turing</a:t>
            </a:r>
            <a:endParaRPr lang="zh-CN" altLang="en-US" dirty="0"/>
          </a:p>
        </p:txBody>
      </p:sp>
    </p:spTree>
    <p:custDataLst>
      <p:tags r:id="rId1"/>
    </p:custDataLst>
    <p:extLst>
      <p:ext uri="{BB962C8B-B14F-4D97-AF65-F5344CB8AC3E}">
        <p14:creationId xmlns:p14="http://schemas.microsoft.com/office/powerpoint/2010/main" val="25913874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应用：文本分类</a:t>
            </a:r>
          </a:p>
        </p:txBody>
      </p:sp>
      <p:sp>
        <p:nvSpPr>
          <p:cNvPr id="8" name="矩形 7"/>
          <p:cNvSpPr/>
          <p:nvPr/>
        </p:nvSpPr>
        <p:spPr>
          <a:xfrm>
            <a:off x="917223" y="1447800"/>
            <a:ext cx="3877985" cy="369332"/>
          </a:xfrm>
          <a:prstGeom prst="rect">
            <a:avLst/>
          </a:prstGeom>
        </p:spPr>
        <p:txBody>
          <a:bodyPr wrap="none">
            <a:spAutoFit/>
          </a:bodyPr>
          <a:lstStyle/>
          <a:p>
            <a:r>
              <a:rPr lang="zh-CN" altLang="en-US" dirty="0">
                <a:latin typeface="+mj-ea"/>
                <a:ea typeface="+mj-ea"/>
              </a:rPr>
              <a:t>根据文本内容来判断文本的相应类别</a:t>
            </a:r>
          </a:p>
        </p:txBody>
      </p:sp>
      <p:pic>
        <p:nvPicPr>
          <p:cNvPr id="9" name="图片 8"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7223" y="2240113"/>
            <a:ext cx="3105583" cy="1171739"/>
          </a:xfrm>
          <a:prstGeom prst="rect">
            <a:avLst/>
          </a:prstGeom>
        </p:spPr>
      </p:pic>
      <p:pic>
        <p:nvPicPr>
          <p:cNvPr id="10" name="图片 9" descr="屏幕剪辑"/>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27325" y="2240113"/>
            <a:ext cx="3529381" cy="1275847"/>
          </a:xfrm>
          <a:prstGeom prst="rect">
            <a:avLst/>
          </a:prstGeom>
        </p:spPr>
      </p:pic>
      <p:sp>
        <p:nvSpPr>
          <p:cNvPr id="11" name="右箭头 10"/>
          <p:cNvSpPr/>
          <p:nvPr/>
        </p:nvSpPr>
        <p:spPr bwMode="auto">
          <a:xfrm flipH="1">
            <a:off x="4022806" y="4644792"/>
            <a:ext cx="772402" cy="575353"/>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accent2"/>
              </a:buClr>
              <a:buSzTx/>
              <a:buFontTx/>
              <a:buChar char="•"/>
              <a:tabLst/>
            </a:pPr>
            <a:endParaRPr kumimoji="1" lang="zh-CN" altLang="en-US" sz="4000" b="0" i="0" u="none" strike="noStrike" cap="none" normalizeH="0" baseline="0">
              <a:ln>
                <a:noFill/>
              </a:ln>
              <a:solidFill>
                <a:schemeClr val="tx1"/>
              </a:solidFill>
              <a:effectLst/>
              <a:latin typeface="Tahoma" pitchFamily="34" charset="0"/>
              <a:ea typeface="宋体" pitchFamily="2" charset="-122"/>
            </a:endParaRPr>
          </a:p>
        </p:txBody>
      </p:sp>
      <p:pic>
        <p:nvPicPr>
          <p:cNvPr id="12" name="图片 11" descr="屏幕剪辑"/>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2321" y="4150637"/>
            <a:ext cx="1961925" cy="1855655"/>
          </a:xfrm>
          <a:prstGeom prst="rect">
            <a:avLst/>
          </a:prstGeom>
        </p:spPr>
      </p:pic>
      <p:sp>
        <p:nvSpPr>
          <p:cNvPr id="13" name="下箭头 12"/>
          <p:cNvSpPr/>
          <p:nvPr/>
        </p:nvSpPr>
        <p:spPr bwMode="auto">
          <a:xfrm>
            <a:off x="6339155" y="3570276"/>
            <a:ext cx="719191" cy="487853"/>
          </a:xfrm>
          <a:prstGeom prst="down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accent2"/>
              </a:buClr>
              <a:buSzTx/>
              <a:buFontTx/>
              <a:buChar char="•"/>
              <a:tabLst/>
            </a:pPr>
            <a:endParaRPr kumimoji="1" lang="zh-CN" altLang="en-US" sz="4000" b="0" i="0" u="none" strike="noStrike" cap="none" normalizeH="0" baseline="0">
              <a:ln>
                <a:noFill/>
              </a:ln>
              <a:solidFill>
                <a:schemeClr val="tx1"/>
              </a:solidFill>
              <a:effectLst/>
              <a:latin typeface="Tahoma" pitchFamily="34" charset="0"/>
              <a:ea typeface="宋体" pitchFamily="2" charset="-122"/>
            </a:endParaRPr>
          </a:p>
        </p:txBody>
      </p:sp>
      <p:sp>
        <p:nvSpPr>
          <p:cNvPr id="14" name="右箭头 13"/>
          <p:cNvSpPr/>
          <p:nvPr/>
        </p:nvSpPr>
        <p:spPr bwMode="auto">
          <a:xfrm>
            <a:off x="4175206" y="2772147"/>
            <a:ext cx="772402" cy="575353"/>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accent2"/>
              </a:buClr>
              <a:buSzTx/>
              <a:buFontTx/>
              <a:buChar char="•"/>
              <a:tabLst/>
            </a:pPr>
            <a:endParaRPr kumimoji="1" lang="zh-CN" altLang="en-US" sz="4000" b="0" i="0" u="none" strike="noStrike" cap="none" normalizeH="0" baseline="0">
              <a:ln>
                <a:noFill/>
              </a:ln>
              <a:solidFill>
                <a:schemeClr val="tx1"/>
              </a:solidFill>
              <a:effectLst/>
              <a:latin typeface="Tahoma" pitchFamily="34" charset="0"/>
              <a:ea typeface="宋体" pitchFamily="2" charset="-122"/>
            </a:endParaRPr>
          </a:p>
        </p:txBody>
      </p:sp>
      <p:sp>
        <p:nvSpPr>
          <p:cNvPr id="15" name="文本框 14"/>
          <p:cNvSpPr txBox="1"/>
          <p:nvPr/>
        </p:nvSpPr>
        <p:spPr>
          <a:xfrm>
            <a:off x="3132090" y="4350425"/>
            <a:ext cx="425116" cy="1077218"/>
          </a:xfrm>
          <a:prstGeom prst="rect">
            <a:avLst/>
          </a:prstGeom>
          <a:noFill/>
        </p:spPr>
        <p:txBody>
          <a:bodyPr wrap="none" rtlCol="0">
            <a:spAutoFit/>
          </a:bodyPr>
          <a:lstStyle/>
          <a:p>
            <a:pPr algn="ctr"/>
            <a:r>
              <a:rPr lang="en-US" altLang="zh-CN" sz="3200" dirty="0"/>
              <a:t>+</a:t>
            </a:r>
          </a:p>
          <a:p>
            <a:pPr algn="ctr"/>
            <a:r>
              <a:rPr lang="en-US" altLang="zh-CN" sz="3200" dirty="0"/>
              <a:t>-</a:t>
            </a:r>
            <a:endParaRPr lang="zh-CN" altLang="en-US" sz="3200" dirty="0"/>
          </a:p>
        </p:txBody>
      </p:sp>
    </p:spTree>
    <p:extLst>
      <p:ext uri="{BB962C8B-B14F-4D97-AF65-F5344CB8AC3E}">
        <p14:creationId xmlns:p14="http://schemas.microsoft.com/office/powerpoint/2010/main" val="232725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感知器</a:t>
            </a:r>
          </a:p>
        </p:txBody>
      </p:sp>
      <p:sp>
        <p:nvSpPr>
          <p:cNvPr id="3" name="内容占位符 2"/>
          <p:cNvSpPr>
            <a:spLocks noGrp="1"/>
          </p:cNvSpPr>
          <p:nvPr>
            <p:ph sz="quarter" idx="1"/>
          </p:nvPr>
        </p:nvSpPr>
        <p:spPr/>
        <p:txBody>
          <a:bodyPr/>
          <a:lstStyle/>
          <a:p>
            <a:r>
              <a:rPr lang="zh-CN" altLang="en-US" dirty="0"/>
              <a:t>模型</a:t>
            </a:r>
            <a:endParaRPr lang="en-US" altLang="zh-CN" dirty="0"/>
          </a:p>
          <a:p>
            <a:endParaRPr lang="en-US" altLang="zh-CN" dirty="0"/>
          </a:p>
          <a:p>
            <a:endParaRPr lang="en-US" altLang="zh-CN" dirty="0"/>
          </a:p>
          <a:p>
            <a:r>
              <a:rPr lang="zh-CN" altLang="en-US" dirty="0"/>
              <a:t>学习准则</a:t>
            </a:r>
            <a:endParaRPr lang="en-US" altLang="zh-CN" dirty="0"/>
          </a:p>
          <a:p>
            <a:endParaRPr lang="en-US" altLang="zh-CN" dirty="0"/>
          </a:p>
          <a:p>
            <a:endParaRPr lang="en-US" altLang="zh-CN" dirty="0"/>
          </a:p>
          <a:p>
            <a:r>
              <a:rPr lang="zh-CN" altLang="en-US" dirty="0"/>
              <a:t>优化：随机梯度下降</a:t>
            </a:r>
          </a:p>
        </p:txBody>
      </p:sp>
      <p:pic>
        <p:nvPicPr>
          <p:cNvPr id="4" name="内容占位符 2"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2133600" y="1752600"/>
            <a:ext cx="3048080" cy="854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181881"/>
            <a:ext cx="3652253" cy="506199"/>
          </a:xfrm>
          <a:prstGeom prst="rect">
            <a:avLst/>
          </a:prstGeom>
        </p:spPr>
      </p:pic>
      <p:pic>
        <p:nvPicPr>
          <p:cNvPr id="7" name="图片 6"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4898467"/>
            <a:ext cx="5021103" cy="1222207"/>
          </a:xfrm>
          <a:prstGeom prst="rect">
            <a:avLst/>
          </a:prstGeom>
        </p:spPr>
      </p:pic>
    </p:spTree>
    <p:extLst>
      <p:ext uri="{BB962C8B-B14F-4D97-AF65-F5344CB8AC3E}">
        <p14:creationId xmlns:p14="http://schemas.microsoft.com/office/powerpoint/2010/main" val="3861730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两类感知器算法</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371600"/>
            <a:ext cx="6085273" cy="4784397"/>
          </a:xfrm>
          <a:prstGeom prst="rect">
            <a:avLst/>
          </a:prstGeom>
        </p:spPr>
      </p:pic>
    </p:spTree>
    <p:extLst>
      <p:ext uri="{BB962C8B-B14F-4D97-AF65-F5344CB8AC3E}">
        <p14:creationId xmlns:p14="http://schemas.microsoft.com/office/powerpoint/2010/main" val="2175911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感知器参数学习的更新过程</a:t>
            </a:r>
          </a:p>
        </p:txBody>
      </p:sp>
      <p:pic>
        <p:nvPicPr>
          <p:cNvPr id="3" name="图片 2" descr="屏幕剪辑"/>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371600"/>
            <a:ext cx="4732760" cy="4876800"/>
          </a:xfrm>
          <a:prstGeom prst="rect">
            <a:avLst/>
          </a:prstGeom>
        </p:spPr>
      </p:pic>
    </p:spTree>
    <p:extLst>
      <p:ext uri="{BB962C8B-B14F-4D97-AF65-F5344CB8AC3E}">
        <p14:creationId xmlns:p14="http://schemas.microsoft.com/office/powerpoint/2010/main" val="3111096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p:txBody>
              <a:bodyPr/>
              <a:lstStyle/>
              <a:p>
                <a:r>
                  <a:rPr lang="zh-CN" altLang="en-US" dirty="0"/>
                  <a:t>直接建模条件概率</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b="0" i="1" smtClean="0">
                            <a:latin typeface="Cambria Math" panose="02040503050406030204" pitchFamily="18" charset="0"/>
                          </a:rPr>
                          <m:t>𝜃</m:t>
                        </m:r>
                      </m:sub>
                    </m:sSub>
                    <m:r>
                      <a:rPr lang="en-US" altLang="zh-CN" i="1">
                        <a:latin typeface="Cambria Math" panose="02040503050406030204" pitchFamily="18" charset="0"/>
                      </a:rPr>
                      <m:t>(</m:t>
                    </m:r>
                    <m:r>
                      <a:rPr lang="en-US" altLang="zh-CN" i="1">
                        <a:latin typeface="Cambria Math" panose="02040503050406030204" pitchFamily="18" charset="0"/>
                      </a:rPr>
                      <m:t>𝑦</m:t>
                    </m:r>
                    <m:r>
                      <a:rPr lang="en-US" altLang="zh-CN" i="1">
                        <a:latin typeface="Cambria Math" panose="02040503050406030204" pitchFamily="18" charset="0"/>
                      </a:rPr>
                      <m:t>|</m:t>
                    </m:r>
                    <m:r>
                      <a:rPr lang="en-US" altLang="zh-CN" i="1">
                        <a:latin typeface="Cambria Math" panose="02040503050406030204" pitchFamily="18" charset="0"/>
                      </a:rPr>
                      <m:t>𝑥</m:t>
                    </m:r>
                    <m:r>
                      <a:rPr lang="en-US" altLang="zh-CN" i="1">
                        <a:latin typeface="Cambria Math" panose="02040503050406030204" pitchFamily="18" charset="0"/>
                      </a:rPr>
                      <m:t>)</m:t>
                    </m:r>
                  </m:oMath>
                </a14:m>
                <a:endParaRPr lang="zh-CN" altLang="en-US" dirty="0"/>
              </a:p>
            </p:txBody>
          </p:sp>
        </mc:Choice>
        <mc:Fallback xmlns="">
          <p:sp>
            <p:nvSpPr>
              <p:cNvPr id="2" name="标题 1"/>
              <p:cNvSpPr>
                <a:spLocks noGrp="1" noRot="1" noChangeAspect="1" noMove="1" noResize="1" noEditPoints="1" noAdjustHandles="1" noChangeArrowheads="1" noChangeShapeType="1" noTextEdit="1"/>
              </p:cNvSpPr>
              <p:nvPr>
                <p:ph type="title"/>
              </p:nvPr>
            </p:nvSpPr>
            <p:spPr>
              <a:blipFill>
                <a:blip r:embed="rId3"/>
                <a:stretch>
                  <a:fillRect l="-1852" b="-196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内容占位符 2"/>
              <p:cNvSpPr>
                <a:spLocks noGrp="1"/>
              </p:cNvSpPr>
              <p:nvPr>
                <p:ph sz="quarter" idx="1"/>
              </p:nvPr>
            </p:nvSpPr>
            <p:spPr/>
            <p:txBody>
              <a:bodyPr/>
              <a:lstStyle/>
              <a:p>
                <a:r>
                  <a:rPr lang="zh-CN" altLang="en-US" dirty="0"/>
                  <a:t>真实条件概率</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𝑟</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𝑦</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rPr>
                      <m:t>)</m:t>
                    </m:r>
                  </m:oMath>
                </a14:m>
                <a:endParaRPr lang="en-US" altLang="zh-CN" dirty="0"/>
              </a:p>
              <a:p>
                <a:r>
                  <a:rPr lang="zh-CN" altLang="en-US" dirty="0"/>
                  <a:t>模型预测条件概率</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𝜃</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𝑦</m:t>
                        </m:r>
                      </m:e>
                      <m:e>
                        <m:r>
                          <a:rPr lang="en-US" altLang="zh-CN" i="1">
                            <a:latin typeface="Cambria Math" panose="02040503050406030204" pitchFamily="18" charset="0"/>
                          </a:rPr>
                          <m:t>𝑥</m:t>
                        </m:r>
                      </m:e>
                    </m:d>
                  </m:oMath>
                </a14:m>
                <a:endParaRPr lang="en-US" altLang="zh-CN" dirty="0"/>
              </a:p>
              <a:p>
                <a:r>
                  <a:rPr lang="zh-CN" altLang="en-US" dirty="0"/>
                  <a:t>如何衡量两个条件分布的差异？</a:t>
                </a:r>
                <a:endParaRPr lang="en-US" altLang="zh-CN" dirty="0"/>
              </a:p>
              <a:p>
                <a:pPr lvl="1"/>
                <a:endParaRPr lang="en-US" altLang="zh-CN" dirty="0"/>
              </a:p>
              <a:p>
                <a:r>
                  <a:rPr lang="en-US" altLang="zh-CN" dirty="0"/>
                  <a:t>KL</a:t>
                </a:r>
                <a:r>
                  <a:rPr lang="zh-CN" altLang="en-US" dirty="0"/>
                  <a:t>散度</a:t>
                </a:r>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a:blip r:embed="rId4"/>
                <a:stretch>
                  <a:fillRect l="-741" t="-12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p:cNvSpPr txBox="1"/>
              <p:nvPr/>
            </p:nvSpPr>
            <p:spPr>
              <a:xfrm>
                <a:off x="1752600" y="3645413"/>
                <a:ext cx="4901150" cy="10884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m:rPr>
                              <m:sty m:val="p"/>
                            </m:rPr>
                            <a:rPr lang="en-US" altLang="zh-CN" i="1" smtClean="0">
                              <a:latin typeface="Cambria Math" panose="02040503050406030204" pitchFamily="18" charset="0"/>
                            </a:rPr>
                            <m:t>D</m:t>
                          </m:r>
                        </m:e>
                        <m:sub>
                          <m:r>
                            <m:rPr>
                              <m:sty m:val="p"/>
                            </m:rPr>
                            <a:rPr lang="en-US" altLang="zh-CN" b="0" i="0" smtClean="0">
                              <a:latin typeface="Cambria Math" panose="02040503050406030204" pitchFamily="18" charset="0"/>
                            </a:rPr>
                            <m:t>kl</m:t>
                          </m:r>
                        </m:sub>
                      </m:sSub>
                      <m:d>
                        <m:dPr>
                          <m:ctrlPr>
                            <a:rPr lang="en-US" altLang="zh-CN" b="0" i="1" smtClean="0">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𝑟</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𝑦</m:t>
                              </m:r>
                            </m:e>
                            <m:e>
                              <m:r>
                                <a:rPr lang="en-US" altLang="zh-CN" i="1">
                                  <a:latin typeface="Cambria Math" panose="02040503050406030204" pitchFamily="18" charset="0"/>
                                </a:rPr>
                                <m:t>𝑥</m:t>
                              </m:r>
                            </m:e>
                          </m:d>
                        </m:e>
                        <m:e>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b="0" i="1" smtClean="0">
                                  <a:latin typeface="Cambria Math" panose="02040503050406030204" pitchFamily="18" charset="0"/>
                                </a:rPr>
                                <m:t>𝜃</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𝑦</m:t>
                              </m:r>
                            </m:e>
                            <m:e>
                              <m:r>
                                <a:rPr lang="en-US" altLang="zh-CN" i="1">
                                  <a:latin typeface="Cambria Math" panose="02040503050406030204" pitchFamily="18" charset="0"/>
                                </a:rPr>
                                <m:t>𝑥</m:t>
                              </m:r>
                            </m:e>
                          </m:d>
                        </m:e>
                      </m:d>
                      <m:r>
                        <a:rPr lang="en-US" altLang="zh-CN" b="0" i="1" smtClean="0">
                          <a:latin typeface="Cambria Math" panose="02040503050406030204" pitchFamily="18" charset="0"/>
                        </a:rPr>
                        <m:t>=</m:t>
                      </m:r>
                      <m:nary>
                        <m:naryPr>
                          <m:chr m:val="∑"/>
                          <m:ctrlPr>
                            <a:rPr lang="en-US" altLang="zh-CN" b="0" i="1" smtClean="0">
                              <a:latin typeface="Cambria Math" panose="02040503050406030204" pitchFamily="18" charset="0"/>
                            </a:rPr>
                          </m:ctrlPr>
                        </m:naryPr>
                        <m:sub>
                          <m:r>
                            <a:rPr lang="en-US" altLang="zh-CN" b="0" i="1" smtClean="0">
                              <a:latin typeface="Cambria Math" panose="02040503050406030204" pitchFamily="18" charset="0"/>
                            </a:rPr>
                            <m:t>𝑦</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𝐶</m:t>
                          </m:r>
                        </m:sup>
                        <m:e>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𝑟</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𝑦</m:t>
                              </m:r>
                            </m:e>
                            <m:e>
                              <m:r>
                                <a:rPr lang="en-US" altLang="zh-CN" i="1">
                                  <a:latin typeface="Cambria Math" panose="02040503050406030204" pitchFamily="18" charset="0"/>
                                </a:rPr>
                                <m:t>𝑥</m:t>
                              </m:r>
                            </m:e>
                          </m:d>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log</m:t>
                              </m:r>
                            </m:fName>
                            <m:e>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b="0" i="1" smtClean="0">
                                          <a:latin typeface="Cambria Math" panose="02040503050406030204" pitchFamily="18" charset="0"/>
                                        </a:rPr>
                                        <m:t>𝑟</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𝑦</m:t>
                                      </m:r>
                                    </m:e>
                                    <m:e>
                                      <m:r>
                                        <a:rPr lang="en-US" altLang="zh-CN" i="1">
                                          <a:latin typeface="Cambria Math" panose="02040503050406030204" pitchFamily="18" charset="0"/>
                                        </a:rPr>
                                        <m:t>𝑥</m:t>
                                      </m:r>
                                    </m:e>
                                  </m:d>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𝜃</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𝑦</m:t>
                                      </m:r>
                                    </m:e>
                                    <m:e>
                                      <m:r>
                                        <a:rPr lang="en-US" altLang="zh-CN" i="1">
                                          <a:latin typeface="Cambria Math" panose="02040503050406030204" pitchFamily="18" charset="0"/>
                                        </a:rPr>
                                        <m:t>𝑥</m:t>
                                      </m:r>
                                    </m:e>
                                  </m:d>
                                </m:den>
                              </m:f>
                            </m:e>
                          </m:func>
                        </m:e>
                      </m:nary>
                    </m:oMath>
                  </m:oMathPara>
                </a14:m>
                <a:endParaRPr lang="en-US" altLang="zh-CN" dirty="0"/>
              </a:p>
              <a:p>
                <a:endParaRPr lang="en-US" altLang="zh-CN" dirty="0"/>
              </a:p>
            </p:txBody>
          </p:sp>
        </mc:Choice>
        <mc:Fallback xmlns="">
          <p:sp>
            <p:nvSpPr>
              <p:cNvPr id="4" name="文本框 3"/>
              <p:cNvSpPr txBox="1">
                <a:spLocks noRot="1" noChangeAspect="1" noMove="1" noResize="1" noEditPoints="1" noAdjustHandles="1" noChangeArrowheads="1" noChangeShapeType="1" noTextEdit="1"/>
              </p:cNvSpPr>
              <p:nvPr/>
            </p:nvSpPr>
            <p:spPr>
              <a:xfrm>
                <a:off x="1752600" y="3645413"/>
                <a:ext cx="4901150" cy="1088439"/>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3938907" y="4697111"/>
                <a:ext cx="2816092" cy="10884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Cambria Math" panose="02040503050406030204" pitchFamily="18" charset="0"/>
                        </a:rPr>
                        <m:t>∝−</m:t>
                      </m:r>
                      <m:nary>
                        <m:naryPr>
                          <m:chr m:val="∑"/>
                          <m:ctrlPr>
                            <a:rPr lang="en-US" altLang="zh-CN" b="0" i="1" smtClean="0">
                              <a:latin typeface="Cambria Math" panose="02040503050406030204" pitchFamily="18" charset="0"/>
                            </a:rPr>
                          </m:ctrlPr>
                        </m:naryPr>
                        <m:sub>
                          <m:r>
                            <a:rPr lang="en-US" altLang="zh-CN" b="0" i="1" smtClean="0">
                              <a:latin typeface="Cambria Math" panose="02040503050406030204" pitchFamily="18" charset="0"/>
                            </a:rPr>
                            <m:t>𝑦</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𝐶</m:t>
                          </m:r>
                        </m:sup>
                        <m:e>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𝑟</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𝑦</m:t>
                              </m:r>
                            </m:e>
                            <m:e>
                              <m:r>
                                <a:rPr lang="en-US" altLang="zh-CN" i="1">
                                  <a:latin typeface="Cambria Math" panose="02040503050406030204" pitchFamily="18" charset="0"/>
                                </a:rPr>
                                <m:t>𝑥</m:t>
                              </m:r>
                            </m:e>
                          </m:d>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log</m:t>
                              </m:r>
                            </m:fName>
                            <m:e>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𝜃</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𝑦</m:t>
                                  </m:r>
                                </m:e>
                                <m:e>
                                  <m:r>
                                    <a:rPr lang="en-US" altLang="zh-CN" i="1">
                                      <a:latin typeface="Cambria Math" panose="02040503050406030204" pitchFamily="18" charset="0"/>
                                    </a:rPr>
                                    <m:t>𝑥</m:t>
                                  </m:r>
                                </m:e>
                              </m:d>
                            </m:e>
                          </m:func>
                        </m:e>
                      </m:nary>
                    </m:oMath>
                  </m:oMathPara>
                </a14:m>
                <a:endParaRPr lang="en-US" altLang="zh-CN" dirty="0"/>
              </a:p>
              <a:p>
                <a:endParaRPr lang="en-US" altLang="zh-CN" dirty="0"/>
              </a:p>
            </p:txBody>
          </p:sp>
        </mc:Choice>
        <mc:Fallback xmlns="">
          <p:sp>
            <p:nvSpPr>
              <p:cNvPr id="5" name="文本框 4"/>
              <p:cNvSpPr txBox="1">
                <a:spLocks noRot="1" noChangeAspect="1" noMove="1" noResize="1" noEditPoints="1" noAdjustHandles="1" noChangeArrowheads="1" noChangeShapeType="1" noTextEdit="1"/>
              </p:cNvSpPr>
              <p:nvPr/>
            </p:nvSpPr>
            <p:spPr>
              <a:xfrm>
                <a:off x="3938907" y="4697111"/>
                <a:ext cx="2816092" cy="1088439"/>
              </a:xfrm>
              <a:prstGeom prst="rect">
                <a:avLst/>
              </a:prstGeom>
              <a:blipFill>
                <a:blip r:embed="rId6"/>
                <a:stretch>
                  <a:fillRect/>
                </a:stretch>
              </a:blipFill>
            </p:spPr>
            <p:txBody>
              <a:bodyPr/>
              <a:lstStyle/>
              <a:p>
                <a:r>
                  <a:rPr lang="zh-CN" altLang="en-US">
                    <a:noFill/>
                  </a:rPr>
                  <a:t> </a:t>
                </a:r>
              </a:p>
            </p:txBody>
          </p:sp>
        </mc:Fallback>
      </mc:AlternateContent>
      <p:sp>
        <p:nvSpPr>
          <p:cNvPr id="6" name="矩形 5"/>
          <p:cNvSpPr/>
          <p:nvPr/>
        </p:nvSpPr>
        <p:spPr>
          <a:xfrm>
            <a:off x="4319907" y="5823650"/>
            <a:ext cx="2253228" cy="369332"/>
          </a:xfrm>
          <a:prstGeom prst="rect">
            <a:avLst/>
          </a:prstGeom>
        </p:spPr>
        <p:txBody>
          <a:bodyPr wrap="square">
            <a:spAutoFit/>
          </a:bodyPr>
          <a:lstStyle/>
          <a:p>
            <a:pPr algn="ctr"/>
            <a:r>
              <a:rPr lang="zh-CN" altLang="en-US" dirty="0">
                <a:solidFill>
                  <a:srgbClr val="FF0000"/>
                </a:solidFill>
              </a:rPr>
              <a:t>交叉熵损失</a:t>
            </a:r>
            <a:endParaRPr lang="zh-CN" altLang="en-US" dirty="0"/>
          </a:p>
        </p:txBody>
      </p:sp>
    </p:spTree>
    <p:extLst>
      <p:ext uri="{BB962C8B-B14F-4D97-AF65-F5344CB8AC3E}">
        <p14:creationId xmlns:p14="http://schemas.microsoft.com/office/powerpoint/2010/main" val="378932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219200" y="3200400"/>
            <a:ext cx="6278154" cy="2899909"/>
          </a:xfrm>
          <a:prstGeom prst="rect">
            <a:avLst/>
          </a:prstGeom>
        </p:spPr>
      </p:pic>
      <p:sp>
        <p:nvSpPr>
          <p:cNvPr id="2" name="标题 1"/>
          <p:cNvSpPr>
            <a:spLocks noGrp="1"/>
          </p:cNvSpPr>
          <p:nvPr>
            <p:ph type="title"/>
          </p:nvPr>
        </p:nvSpPr>
        <p:spPr/>
        <p:txBody>
          <a:bodyPr/>
          <a:lstStyle/>
          <a:p>
            <a:r>
              <a:rPr lang="zh-CN" altLang="en-US" dirty="0">
                <a:solidFill>
                  <a:srgbClr val="FF0000"/>
                </a:solidFill>
              </a:rPr>
              <a:t>交叉熵损失</a:t>
            </a:r>
          </a:p>
        </p:txBody>
      </p:sp>
      <mc:AlternateContent xmlns:mc="http://schemas.openxmlformats.org/markup-compatibility/2006" xmlns:a14="http://schemas.microsoft.com/office/drawing/2010/main">
        <mc:Choice Requires="a14">
          <p:sp>
            <p:nvSpPr>
              <p:cNvPr id="4" name="矩形 3"/>
              <p:cNvSpPr/>
              <p:nvPr/>
            </p:nvSpPr>
            <p:spPr>
              <a:xfrm>
                <a:off x="1600200" y="2599297"/>
                <a:ext cx="1862176" cy="369332"/>
              </a:xfrm>
              <a:prstGeom prst="rect">
                <a:avLst/>
              </a:prstGeom>
            </p:spPr>
            <p:txBody>
              <a:bodyPr wrap="none">
                <a:spAutoFit/>
              </a:bodyPr>
              <a:lstStyle/>
              <a:p>
                <a:r>
                  <a:rPr lang="zh-CN" altLang="en-US" dirty="0">
                    <a:solidFill>
                      <a:srgbClr val="FF0000"/>
                    </a:solidFill>
                  </a:rPr>
                  <a:t>真实概率</a:t>
                </a:r>
                <a14:m>
                  <m:oMath xmlns:m="http://schemas.openxmlformats.org/officeDocument/2006/math">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𝑝</m:t>
                        </m:r>
                      </m:e>
                      <m:sub>
                        <m:r>
                          <a:rPr lang="en-US" altLang="zh-CN" i="1">
                            <a:solidFill>
                              <a:srgbClr val="FF0000"/>
                            </a:solidFill>
                            <a:latin typeface="Cambria Math" panose="02040503050406030204" pitchFamily="18" charset="0"/>
                          </a:rPr>
                          <m:t>𝑟</m:t>
                        </m:r>
                      </m:sub>
                    </m:sSub>
                    <m:r>
                      <a:rPr lang="en-US" altLang="zh-CN" i="1">
                        <a:solidFill>
                          <a:srgbClr val="FF0000"/>
                        </a:solidFill>
                        <a:latin typeface="Cambria Math" panose="02040503050406030204" pitchFamily="18" charset="0"/>
                      </a:rPr>
                      <m:t>(</m:t>
                    </m:r>
                    <m:r>
                      <a:rPr lang="en-US" altLang="zh-CN" i="1">
                        <a:solidFill>
                          <a:srgbClr val="FF0000"/>
                        </a:solidFill>
                        <a:latin typeface="Cambria Math" panose="02040503050406030204" pitchFamily="18" charset="0"/>
                      </a:rPr>
                      <m:t>𝑦</m:t>
                    </m:r>
                    <m:r>
                      <a:rPr lang="en-US" altLang="zh-CN" i="1">
                        <a:solidFill>
                          <a:srgbClr val="FF0000"/>
                        </a:solidFill>
                        <a:latin typeface="Cambria Math" panose="02040503050406030204" pitchFamily="18" charset="0"/>
                      </a:rPr>
                      <m:t>|</m:t>
                    </m:r>
                    <m:r>
                      <a:rPr lang="en-US" altLang="zh-CN" i="1">
                        <a:solidFill>
                          <a:srgbClr val="FF0000"/>
                        </a:solidFill>
                        <a:latin typeface="Cambria Math" panose="02040503050406030204" pitchFamily="18" charset="0"/>
                      </a:rPr>
                      <m:t>𝑥</m:t>
                    </m:r>
                    <m:r>
                      <a:rPr lang="en-US" altLang="zh-CN" i="1">
                        <a:solidFill>
                          <a:srgbClr val="FF0000"/>
                        </a:solidFill>
                        <a:latin typeface="Cambria Math" panose="02040503050406030204" pitchFamily="18" charset="0"/>
                      </a:rPr>
                      <m:t>)</m:t>
                    </m:r>
                  </m:oMath>
                </a14:m>
                <a:endParaRPr lang="en-US" altLang="zh-CN" dirty="0">
                  <a:solidFill>
                    <a:srgbClr val="FF0000"/>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1600200" y="2599297"/>
                <a:ext cx="1862176" cy="369332"/>
              </a:xfrm>
              <a:prstGeom prst="rect">
                <a:avLst/>
              </a:prstGeom>
              <a:blipFill>
                <a:blip r:embed="rId3"/>
                <a:stretch>
                  <a:fillRect l="-2951" t="-6557" r="-656" b="-262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4876800" y="2599297"/>
                <a:ext cx="3314241" cy="369332"/>
              </a:xfrm>
              <a:prstGeom prst="rect">
                <a:avLst/>
              </a:prstGeom>
            </p:spPr>
            <p:txBody>
              <a:bodyPr wrap="none">
                <a:spAutoFit/>
              </a:bodyPr>
              <a:lstStyle/>
              <a:p>
                <a:r>
                  <a:rPr lang="zh-CN" altLang="en-US" dirty="0">
                    <a:solidFill>
                      <a:srgbClr val="FF0000"/>
                    </a:solidFill>
                  </a:rPr>
                  <a:t>预测概率的负对数</a:t>
                </a:r>
                <a14:m>
                  <m:oMath xmlns:m="http://schemas.openxmlformats.org/officeDocument/2006/math">
                    <m:func>
                      <m:funcPr>
                        <m:ctrlPr>
                          <a:rPr lang="en-US" altLang="zh-CN" b="0" i="1" smtClean="0">
                            <a:solidFill>
                              <a:srgbClr val="FF0000"/>
                            </a:solidFill>
                            <a:latin typeface="Cambria Math" panose="02040503050406030204" pitchFamily="18" charset="0"/>
                          </a:rPr>
                        </m:ctrlPr>
                      </m:funcPr>
                      <m:fName>
                        <m:r>
                          <a:rPr lang="en-US" altLang="zh-CN" b="0" i="0" smtClean="0">
                            <a:solidFill>
                              <a:srgbClr val="FF0000"/>
                            </a:solidFill>
                            <a:latin typeface="Cambria Math" panose="02040503050406030204" pitchFamily="18" charset="0"/>
                          </a:rPr>
                          <m:t>−</m:t>
                        </m:r>
                        <m:r>
                          <m:rPr>
                            <m:sty m:val="p"/>
                          </m:rPr>
                          <a:rPr lang="en-US" altLang="zh-CN" b="0" i="0" smtClean="0">
                            <a:solidFill>
                              <a:srgbClr val="FF0000"/>
                            </a:solidFill>
                            <a:latin typeface="Cambria Math" panose="02040503050406030204" pitchFamily="18" charset="0"/>
                          </a:rPr>
                          <m:t>log</m:t>
                        </m:r>
                      </m:fName>
                      <m:e>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𝑝</m:t>
                            </m:r>
                          </m:e>
                          <m:sub>
                            <m:r>
                              <a:rPr lang="en-US" altLang="zh-CN" i="1">
                                <a:solidFill>
                                  <a:srgbClr val="FF0000"/>
                                </a:solidFill>
                                <a:latin typeface="Cambria Math" panose="02040503050406030204" pitchFamily="18" charset="0"/>
                              </a:rPr>
                              <m:t>𝜃</m:t>
                            </m:r>
                          </m:sub>
                        </m:sSub>
                        <m:r>
                          <a:rPr lang="en-US" altLang="zh-CN" i="1">
                            <a:solidFill>
                              <a:srgbClr val="FF0000"/>
                            </a:solidFill>
                            <a:latin typeface="Cambria Math" panose="02040503050406030204" pitchFamily="18" charset="0"/>
                          </a:rPr>
                          <m:t>(</m:t>
                        </m:r>
                        <m:r>
                          <a:rPr lang="en-US" altLang="zh-CN" i="1">
                            <a:solidFill>
                              <a:srgbClr val="FF0000"/>
                            </a:solidFill>
                            <a:latin typeface="Cambria Math" panose="02040503050406030204" pitchFamily="18" charset="0"/>
                          </a:rPr>
                          <m:t>𝑦</m:t>
                        </m:r>
                        <m:r>
                          <a:rPr lang="en-US" altLang="zh-CN" i="1">
                            <a:solidFill>
                              <a:srgbClr val="FF0000"/>
                            </a:solidFill>
                            <a:latin typeface="Cambria Math" panose="02040503050406030204" pitchFamily="18" charset="0"/>
                          </a:rPr>
                          <m:t>|</m:t>
                        </m:r>
                        <m:r>
                          <a:rPr lang="en-US" altLang="zh-CN" i="1">
                            <a:solidFill>
                              <a:srgbClr val="FF0000"/>
                            </a:solidFill>
                            <a:latin typeface="Cambria Math" panose="02040503050406030204" pitchFamily="18" charset="0"/>
                          </a:rPr>
                          <m:t>𝑥</m:t>
                        </m:r>
                        <m:r>
                          <a:rPr lang="en-US" altLang="zh-CN" i="1">
                            <a:solidFill>
                              <a:srgbClr val="FF0000"/>
                            </a:solidFill>
                            <a:latin typeface="Cambria Math" panose="02040503050406030204" pitchFamily="18" charset="0"/>
                          </a:rPr>
                          <m:t>)</m:t>
                        </m:r>
                      </m:e>
                    </m:func>
                  </m:oMath>
                </a14:m>
                <a:endParaRPr lang="zh-CN" altLang="en-US" dirty="0">
                  <a:solidFill>
                    <a:srgbClr val="FF0000"/>
                  </a:solidFill>
                </a:endParaRPr>
              </a:p>
            </p:txBody>
          </p:sp>
        </mc:Choice>
        <mc:Fallback xmlns="">
          <p:sp>
            <p:nvSpPr>
              <p:cNvPr id="8" name="矩形 7"/>
              <p:cNvSpPr>
                <a:spLocks noRot="1" noChangeAspect="1" noMove="1" noResize="1" noEditPoints="1" noAdjustHandles="1" noChangeArrowheads="1" noChangeShapeType="1" noTextEdit="1"/>
              </p:cNvSpPr>
              <p:nvPr/>
            </p:nvSpPr>
            <p:spPr>
              <a:xfrm>
                <a:off x="4876800" y="2599297"/>
                <a:ext cx="3314241" cy="369332"/>
              </a:xfrm>
              <a:prstGeom prst="rect">
                <a:avLst/>
              </a:prstGeom>
              <a:blipFill>
                <a:blip r:embed="rId4"/>
                <a:stretch>
                  <a:fillRect l="-1471" t="-6557" r="-184" b="-262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p:cNvSpPr txBox="1"/>
              <p:nvPr/>
            </p:nvSpPr>
            <p:spPr>
              <a:xfrm>
                <a:off x="2950231" y="1394972"/>
                <a:ext cx="2816092" cy="10884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Cambria Math" panose="02040503050406030204" pitchFamily="18" charset="0"/>
                        </a:rPr>
                        <m:t>−</m:t>
                      </m:r>
                      <m:nary>
                        <m:naryPr>
                          <m:chr m:val="∑"/>
                          <m:ctrlPr>
                            <a:rPr lang="en-US" altLang="zh-CN" b="0" i="1" smtClean="0">
                              <a:latin typeface="Cambria Math" panose="02040503050406030204" pitchFamily="18" charset="0"/>
                            </a:rPr>
                          </m:ctrlPr>
                        </m:naryPr>
                        <m:sub>
                          <m:r>
                            <a:rPr lang="en-US" altLang="zh-CN" b="0" i="1" smtClean="0">
                              <a:latin typeface="Cambria Math" panose="02040503050406030204" pitchFamily="18" charset="0"/>
                            </a:rPr>
                            <m:t>𝑦</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𝐶</m:t>
                          </m:r>
                        </m:sup>
                        <m:e>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𝑟</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𝑦</m:t>
                              </m:r>
                            </m:e>
                            <m:e>
                              <m:r>
                                <a:rPr lang="en-US" altLang="zh-CN" i="1">
                                  <a:latin typeface="Cambria Math" panose="02040503050406030204" pitchFamily="18" charset="0"/>
                                </a:rPr>
                                <m:t>𝑥</m:t>
                              </m:r>
                            </m:e>
                          </m:d>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log</m:t>
                              </m:r>
                            </m:fName>
                            <m:e>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𝜃</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𝑦</m:t>
                                  </m:r>
                                </m:e>
                                <m:e>
                                  <m:r>
                                    <a:rPr lang="en-US" altLang="zh-CN" i="1">
                                      <a:latin typeface="Cambria Math" panose="02040503050406030204" pitchFamily="18" charset="0"/>
                                    </a:rPr>
                                    <m:t>𝑥</m:t>
                                  </m:r>
                                </m:e>
                              </m:d>
                            </m:e>
                          </m:func>
                        </m:e>
                      </m:nary>
                    </m:oMath>
                  </m:oMathPara>
                </a14:m>
                <a:endParaRPr lang="en-US" altLang="zh-CN" dirty="0"/>
              </a:p>
              <a:p>
                <a:endParaRPr lang="en-US" altLang="zh-CN" dirty="0"/>
              </a:p>
            </p:txBody>
          </p:sp>
        </mc:Choice>
        <mc:Fallback xmlns="">
          <p:sp>
            <p:nvSpPr>
              <p:cNvPr id="11" name="文本框 10"/>
              <p:cNvSpPr txBox="1">
                <a:spLocks noRot="1" noChangeAspect="1" noMove="1" noResize="1" noEditPoints="1" noAdjustHandles="1" noChangeArrowheads="1" noChangeShapeType="1" noTextEdit="1"/>
              </p:cNvSpPr>
              <p:nvPr/>
            </p:nvSpPr>
            <p:spPr>
              <a:xfrm>
                <a:off x="2950231" y="1394972"/>
                <a:ext cx="2816092" cy="1088439"/>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63680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Logistic</a:t>
            </a:r>
            <a:r>
              <a:rPr lang="zh-CN" altLang="en-US" dirty="0"/>
              <a:t>回归</a:t>
            </a:r>
          </a:p>
        </p:txBody>
      </p:sp>
      <p:sp>
        <p:nvSpPr>
          <p:cNvPr id="3" name="内容占位符 2"/>
          <p:cNvSpPr>
            <a:spLocks noGrp="1"/>
          </p:cNvSpPr>
          <p:nvPr>
            <p:ph sz="quarter" idx="1"/>
          </p:nvPr>
        </p:nvSpPr>
        <p:spPr/>
        <p:txBody>
          <a:bodyPr/>
          <a:lstStyle/>
          <a:p>
            <a:r>
              <a:rPr lang="zh-CN" altLang="en-US" dirty="0"/>
              <a:t>模型</a:t>
            </a:r>
            <a:endParaRPr lang="en-US" altLang="zh-CN" dirty="0"/>
          </a:p>
          <a:p>
            <a:endParaRPr lang="en-US" altLang="zh-CN" dirty="0"/>
          </a:p>
          <a:p>
            <a:endParaRPr lang="en-US" altLang="zh-CN" dirty="0"/>
          </a:p>
          <a:p>
            <a:r>
              <a:rPr lang="zh-CN" altLang="en-US" dirty="0"/>
              <a:t>学习准则：交叉熵</a:t>
            </a:r>
            <a:endParaRPr lang="en-US" altLang="zh-CN" dirty="0"/>
          </a:p>
          <a:p>
            <a:endParaRPr lang="en-US" altLang="zh-CN" dirty="0"/>
          </a:p>
          <a:p>
            <a:endParaRPr lang="en-US" altLang="zh-CN" dirty="0"/>
          </a:p>
          <a:p>
            <a:r>
              <a:rPr lang="zh-CN" altLang="en-US" dirty="0"/>
              <a:t>优化：梯度下降</a:t>
            </a:r>
          </a:p>
        </p:txBody>
      </p:sp>
      <p:pic>
        <p:nvPicPr>
          <p:cNvPr id="8" name="图片 7"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848925"/>
            <a:ext cx="4635216" cy="703232"/>
          </a:xfrm>
          <a:prstGeom prst="rect">
            <a:avLst/>
          </a:prstGeom>
        </p:spPr>
      </p:pic>
      <p:pic>
        <p:nvPicPr>
          <p:cNvPr id="7170" name="Picture 2" descr="âlogistic functionâçå¾çæç´¢ç»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171601"/>
            <a:ext cx="2553711" cy="1702474"/>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3181882"/>
            <a:ext cx="4866042" cy="751134"/>
          </a:xfrm>
          <a:prstGeom prst="rect">
            <a:avLst/>
          </a:prstGeom>
        </p:spPr>
      </p:pic>
      <p:pic>
        <p:nvPicPr>
          <p:cNvPr id="11" name="图片 10"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366944"/>
            <a:ext cx="604173" cy="381010"/>
          </a:xfrm>
          <a:prstGeom prst="rect">
            <a:avLst/>
          </a:prstGeom>
        </p:spPr>
      </p:pic>
      <p:pic>
        <p:nvPicPr>
          <p:cNvPr id="12" name="图片 11"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4963868"/>
            <a:ext cx="2699728" cy="674932"/>
          </a:xfrm>
          <a:prstGeom prst="rect">
            <a:avLst/>
          </a:prstGeom>
        </p:spPr>
      </p:pic>
      <p:pic>
        <p:nvPicPr>
          <p:cNvPr id="13" name="图片 12" descr="屏幕剪辑"/>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4928" y="4981285"/>
            <a:ext cx="778349" cy="604173"/>
          </a:xfrm>
          <a:prstGeom prst="rect">
            <a:avLst/>
          </a:prstGeom>
        </p:spPr>
      </p:pic>
    </p:spTree>
    <p:extLst>
      <p:ext uri="{BB962C8B-B14F-4D97-AF65-F5344CB8AC3E}">
        <p14:creationId xmlns:p14="http://schemas.microsoft.com/office/powerpoint/2010/main" val="3896086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扩展到多类</a:t>
            </a:r>
          </a:p>
        </p:txBody>
      </p:sp>
      <p:sp>
        <p:nvSpPr>
          <p:cNvPr id="3" name="内容占位符 2"/>
          <p:cNvSpPr>
            <a:spLocks noGrp="1"/>
          </p:cNvSpPr>
          <p:nvPr>
            <p:ph sz="quarter" idx="1"/>
          </p:nvPr>
        </p:nvSpPr>
        <p:spPr/>
        <p:txBody>
          <a:bodyPr/>
          <a:lstStyle/>
          <a:p>
            <a:r>
              <a:rPr lang="en-US" altLang="zh-CN" dirty="0"/>
              <a:t>Softmax</a:t>
            </a:r>
            <a:r>
              <a:rPr lang="zh-CN" altLang="en-US" dirty="0"/>
              <a:t>函数</a:t>
            </a:r>
          </a:p>
        </p:txBody>
      </p:sp>
      <p:pic>
        <p:nvPicPr>
          <p:cNvPr id="4" name="Picture 2" descr="âsoftmaxâçå¾çæç´¢ç»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819400"/>
            <a:ext cx="5461834" cy="211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320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Softmax</a:t>
            </a:r>
            <a:r>
              <a:rPr lang="zh-CN" altLang="en-US" dirty="0"/>
              <a:t>回归</a:t>
            </a:r>
          </a:p>
        </p:txBody>
      </p:sp>
      <p:sp>
        <p:nvSpPr>
          <p:cNvPr id="3" name="内容占位符 2"/>
          <p:cNvSpPr>
            <a:spLocks noGrp="1"/>
          </p:cNvSpPr>
          <p:nvPr>
            <p:ph sz="quarter" idx="1"/>
          </p:nvPr>
        </p:nvSpPr>
        <p:spPr/>
        <p:txBody>
          <a:bodyPr/>
          <a:lstStyle/>
          <a:p>
            <a:r>
              <a:rPr lang="zh-CN" altLang="en-US" dirty="0"/>
              <a:t>模型：</a:t>
            </a:r>
            <a:endParaRPr lang="en-US" altLang="zh-CN" dirty="0"/>
          </a:p>
          <a:p>
            <a:endParaRPr lang="en-US" altLang="zh-CN" dirty="0"/>
          </a:p>
          <a:p>
            <a:endParaRPr lang="en-US" altLang="zh-CN" dirty="0"/>
          </a:p>
          <a:p>
            <a:r>
              <a:rPr lang="zh-CN" altLang="en-US" dirty="0"/>
              <a:t>学习准则：交叉熵</a:t>
            </a:r>
            <a:endParaRPr lang="en-US" altLang="zh-CN" dirty="0"/>
          </a:p>
          <a:p>
            <a:endParaRPr lang="en-US" altLang="zh-CN" dirty="0"/>
          </a:p>
          <a:p>
            <a:endParaRPr lang="en-US" altLang="zh-CN" dirty="0"/>
          </a:p>
          <a:p>
            <a:r>
              <a:rPr lang="zh-CN" altLang="en-US" dirty="0"/>
              <a:t>优化：梯度下降</a:t>
            </a:r>
          </a:p>
          <a:p>
            <a:endParaRPr lang="en-US" altLang="zh-CN" dirty="0"/>
          </a:p>
          <a:p>
            <a:endParaRPr lang="zh-CN" altLang="en-US" dirty="0"/>
          </a:p>
        </p:txBody>
      </p:sp>
      <p:pic>
        <p:nvPicPr>
          <p:cNvPr id="4" name="图片 3" descr="屏幕剪辑"/>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1219200"/>
            <a:ext cx="3505200" cy="1339300"/>
          </a:xfrm>
          <a:prstGeom prst="rect">
            <a:avLst/>
          </a:prstGeom>
        </p:spPr>
      </p:pic>
      <p:pic>
        <p:nvPicPr>
          <p:cNvPr id="5" name="图片 4"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5029200"/>
            <a:ext cx="4104022" cy="800121"/>
          </a:xfrm>
          <a:prstGeom prst="rect">
            <a:avLst/>
          </a:prstGeom>
        </p:spPr>
      </p:pic>
      <p:pic>
        <p:nvPicPr>
          <p:cNvPr id="6" name="图片 5"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2072" y="3263687"/>
            <a:ext cx="2639855" cy="729362"/>
          </a:xfrm>
          <a:prstGeom prst="rect">
            <a:avLst/>
          </a:prstGeom>
        </p:spPr>
      </p:pic>
      <p:pic>
        <p:nvPicPr>
          <p:cNvPr id="7" name="图片 6"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9166" y="3406867"/>
            <a:ext cx="772906" cy="375567"/>
          </a:xfrm>
          <a:prstGeom prst="rect">
            <a:avLst/>
          </a:prstGeom>
        </p:spPr>
      </p:pic>
    </p:spTree>
    <p:extLst>
      <p:ext uri="{BB962C8B-B14F-4D97-AF65-F5344CB8AC3E}">
        <p14:creationId xmlns:p14="http://schemas.microsoft.com/office/powerpoint/2010/main" val="3791869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几种不同的线性模型对比</a:t>
            </a:r>
          </a:p>
        </p:txBody>
      </p:sp>
      <p:pic>
        <p:nvPicPr>
          <p:cNvPr id="6" name="内容占位符 5" descr="屏幕剪辑"/>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800100" y="1496496"/>
            <a:ext cx="7467600" cy="3112639"/>
          </a:xfrm>
        </p:spPr>
      </p:pic>
      <p:sp>
        <p:nvSpPr>
          <p:cNvPr id="7" name="矩形 6"/>
          <p:cNvSpPr/>
          <p:nvPr/>
        </p:nvSpPr>
        <p:spPr>
          <a:xfrm>
            <a:off x="990600" y="4928766"/>
            <a:ext cx="7086600" cy="646331"/>
          </a:xfrm>
          <a:prstGeom prst="rect">
            <a:avLst/>
          </a:prstGeom>
        </p:spPr>
        <p:txBody>
          <a:bodyPr wrap="square">
            <a:spAutoFit/>
          </a:bodyPr>
          <a:lstStyle/>
          <a:p>
            <a:r>
              <a:rPr lang="zh-CN" altLang="en-US" dirty="0"/>
              <a:t>在logistic回归和softmax回归中，y为类别的one-hot向量表示；</a:t>
            </a:r>
            <a:endParaRPr lang="en-US" altLang="zh-CN" dirty="0"/>
          </a:p>
          <a:p>
            <a:r>
              <a:rPr lang="zh-CN" altLang="en-US" dirty="0"/>
              <a:t>在感知器和支持向量机中，y为{+1,−1}</a:t>
            </a:r>
          </a:p>
        </p:txBody>
      </p:sp>
    </p:spTree>
    <p:extLst>
      <p:ext uri="{BB962C8B-B14F-4D97-AF65-F5344CB8AC3E}">
        <p14:creationId xmlns:p14="http://schemas.microsoft.com/office/powerpoint/2010/main" val="1570543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如何开发一个人工智能系统？</a:t>
            </a:r>
          </a:p>
        </p:txBody>
      </p:sp>
      <p:sp>
        <p:nvSpPr>
          <p:cNvPr id="3" name="内容占位符 2"/>
          <p:cNvSpPr>
            <a:spLocks noGrp="1"/>
          </p:cNvSpPr>
          <p:nvPr>
            <p:ph sz="quarter" idx="1"/>
          </p:nvPr>
        </p:nvSpPr>
        <p:spPr/>
        <p:txBody>
          <a:bodyPr/>
          <a:lstStyle/>
          <a:p>
            <a:r>
              <a:rPr lang="zh-CN" altLang="en-US" dirty="0"/>
              <a:t>人工规则</a:t>
            </a:r>
          </a:p>
        </p:txBody>
      </p:sp>
      <p:pic>
        <p:nvPicPr>
          <p:cNvPr id="2050" name="Picture 2" descr="âreasoning  ruleâçå¾çæç´¢ç»æ"/>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9400" y="1295400"/>
            <a:ext cx="4773126" cy="356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276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 不同损失函数的对比</a:t>
            </a:r>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295400"/>
            <a:ext cx="5482891" cy="4787070"/>
          </a:xfrm>
          <a:prstGeom prst="rect">
            <a:avLst/>
          </a:prstGeom>
        </p:spPr>
      </p:pic>
    </p:spTree>
    <p:extLst>
      <p:ext uri="{BB962C8B-B14F-4D97-AF65-F5344CB8AC3E}">
        <p14:creationId xmlns:p14="http://schemas.microsoft.com/office/powerpoint/2010/main" val="2065792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如何处理非线性可分问题？</a:t>
            </a:r>
          </a:p>
        </p:txBody>
      </p:sp>
      <p:pic>
        <p:nvPicPr>
          <p:cNvPr id="10" name="图片 9"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0" y="1304110"/>
            <a:ext cx="5521570" cy="2277290"/>
          </a:xfrm>
          <a:prstGeom prst="rect">
            <a:avLst/>
          </a:prstGeom>
        </p:spPr>
      </p:pic>
      <p:pic>
        <p:nvPicPr>
          <p:cNvPr id="12" name="图片 11" descr="屏幕剪辑"/>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9723" y="4002414"/>
            <a:ext cx="5515709" cy="2322186"/>
          </a:xfrm>
          <a:prstGeom prst="rect">
            <a:avLst/>
          </a:prstGeom>
        </p:spPr>
      </p:pic>
      <p:sp>
        <p:nvSpPr>
          <p:cNvPr id="13" name="矩形 12"/>
          <p:cNvSpPr/>
          <p:nvPr/>
        </p:nvSpPr>
        <p:spPr>
          <a:xfrm>
            <a:off x="4107005" y="3641395"/>
            <a:ext cx="3403560" cy="369332"/>
          </a:xfrm>
          <a:prstGeom prst="rect">
            <a:avLst/>
          </a:prstGeom>
        </p:spPr>
        <p:txBody>
          <a:bodyPr wrap="none">
            <a:spAutoFit/>
          </a:bodyPr>
          <a:lstStyle/>
          <a:p>
            <a:r>
              <a:rPr lang="zh-CN" altLang="en-US" dirty="0"/>
              <a:t>http://playground.tensorflow.org</a:t>
            </a:r>
          </a:p>
        </p:txBody>
      </p:sp>
      <p:sp>
        <p:nvSpPr>
          <p:cNvPr id="4" name="矩形 3"/>
          <p:cNvSpPr/>
          <p:nvPr/>
        </p:nvSpPr>
        <p:spPr>
          <a:xfrm>
            <a:off x="1066800" y="4953000"/>
            <a:ext cx="1800493" cy="369332"/>
          </a:xfrm>
          <a:prstGeom prst="rect">
            <a:avLst/>
          </a:prstGeom>
        </p:spPr>
        <p:txBody>
          <a:bodyPr wrap="none">
            <a:spAutoFit/>
          </a:bodyPr>
          <a:lstStyle/>
          <a:p>
            <a:r>
              <a:rPr lang="zh-CN" altLang="en-US" dirty="0">
                <a:solidFill>
                  <a:srgbClr val="FF0000"/>
                </a:solidFill>
              </a:rPr>
              <a:t>增加非线性特征</a:t>
            </a:r>
          </a:p>
        </p:txBody>
      </p:sp>
    </p:spTree>
    <p:extLst>
      <p:ext uri="{BB962C8B-B14F-4D97-AF65-F5344CB8AC3E}">
        <p14:creationId xmlns:p14="http://schemas.microsoft.com/office/powerpoint/2010/main" val="386953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特征工程问题</a:t>
            </a:r>
            <a:endParaRPr lang="zh-CN" altLang="en-US" dirty="0"/>
          </a:p>
        </p:txBody>
      </p:sp>
      <p:sp>
        <p:nvSpPr>
          <p:cNvPr id="3" name="内容占位符 2"/>
          <p:cNvSpPr>
            <a:spLocks noGrp="1"/>
          </p:cNvSpPr>
          <p:nvPr>
            <p:ph sz="quarter" idx="1"/>
          </p:nvPr>
        </p:nvSpPr>
        <p:spPr>
          <a:xfrm>
            <a:off x="457200" y="1234440"/>
            <a:ext cx="8229600" cy="4937760"/>
          </a:xfrm>
        </p:spPr>
        <p:txBody>
          <a:bodyPr/>
          <a:lstStyle/>
          <a:p>
            <a:r>
              <a:rPr lang="zh-CN" altLang="en-US" dirty="0"/>
              <a:t>在实际应用中，</a:t>
            </a:r>
            <a:r>
              <a:rPr lang="zh-CN" altLang="en-US" dirty="0">
                <a:solidFill>
                  <a:srgbClr val="FF0000"/>
                </a:solidFill>
              </a:rPr>
              <a:t>特征</a:t>
            </a:r>
            <a:r>
              <a:rPr lang="zh-CN" altLang="en-US" dirty="0"/>
              <a:t>往往比分类器更重要</a:t>
            </a:r>
            <a:endParaRPr lang="en-US" altLang="zh-CN" dirty="0"/>
          </a:p>
          <a:p>
            <a:pPr lvl="1"/>
            <a:r>
              <a:rPr lang="zh-CN" altLang="en-US" sz="2000" dirty="0"/>
              <a:t>预处理：经过数据的预处理，如去除噪声等。比如在文本分类中，去除停用词等。</a:t>
            </a:r>
            <a:endParaRPr lang="en-US" altLang="zh-CN" sz="2000" dirty="0"/>
          </a:p>
          <a:p>
            <a:pPr lvl="1"/>
            <a:r>
              <a:rPr lang="zh-CN" altLang="en-US" sz="2000" dirty="0"/>
              <a:t>特征提取：从原始数据中提取一些有效的特征。比如在图像分类中，提取边缘、尺度不变特征变换特征等。</a:t>
            </a:r>
          </a:p>
          <a:p>
            <a:pPr lvl="1"/>
            <a:r>
              <a:rPr lang="zh-CN" altLang="en-US" sz="2000" dirty="0"/>
              <a:t>特征转换：对特征进行一定的加工，比如降维和升维。降维包括</a:t>
            </a:r>
            <a:endParaRPr lang="en-US" altLang="zh-CN" sz="2000" dirty="0"/>
          </a:p>
          <a:p>
            <a:pPr lvl="2"/>
            <a:r>
              <a:rPr lang="zh-CN" altLang="en-US" sz="1800" dirty="0"/>
              <a:t>特征抽取（</a:t>
            </a:r>
            <a:r>
              <a:rPr lang="en-US" altLang="zh-CN" sz="1800" dirty="0"/>
              <a:t>Feature Extraction</a:t>
            </a:r>
            <a:r>
              <a:rPr lang="zh-CN" altLang="en-US" sz="1800" dirty="0"/>
              <a:t>）：</a:t>
            </a:r>
            <a:r>
              <a:rPr lang="en-US" altLang="zh-CN" sz="1800" dirty="0"/>
              <a:t> PCA</a:t>
            </a:r>
            <a:r>
              <a:rPr lang="zh-CN" altLang="en-US" sz="1800" dirty="0"/>
              <a:t>、</a:t>
            </a:r>
            <a:r>
              <a:rPr lang="en-US" altLang="zh-CN" sz="1800" dirty="0"/>
              <a:t>LDA</a:t>
            </a:r>
          </a:p>
          <a:p>
            <a:pPr lvl="2"/>
            <a:r>
              <a:rPr lang="zh-CN" altLang="en-US" sz="1800" dirty="0"/>
              <a:t>特征选择（</a:t>
            </a:r>
            <a:r>
              <a:rPr lang="en-US" altLang="zh-CN" sz="1800" dirty="0"/>
              <a:t>Feature Selection</a:t>
            </a:r>
            <a:r>
              <a:rPr lang="zh-CN" altLang="en-US" sz="1800" dirty="0"/>
              <a:t>）：互信息、</a:t>
            </a:r>
            <a:r>
              <a:rPr lang="en-US" altLang="zh-CN" sz="1800" dirty="0"/>
              <a:t>TF-IDF</a:t>
            </a:r>
            <a:endParaRPr lang="zh-CN" altLang="en-US" sz="1800" dirty="0"/>
          </a:p>
        </p:txBody>
      </p:sp>
      <p:pic>
        <p:nvPicPr>
          <p:cNvPr id="5" name="图片 4"/>
          <p:cNvPicPr>
            <a:picLocks noChangeAspect="1"/>
          </p:cNvPicPr>
          <p:nvPr/>
        </p:nvPicPr>
        <p:blipFill>
          <a:blip r:embed="rId3"/>
          <a:stretch>
            <a:fillRect/>
          </a:stretch>
        </p:blipFill>
        <p:spPr>
          <a:xfrm>
            <a:off x="45552" y="4587966"/>
            <a:ext cx="8606079" cy="1572511"/>
          </a:xfrm>
          <a:prstGeom prst="rect">
            <a:avLst/>
          </a:prstGeom>
        </p:spPr>
      </p:pic>
      <p:sp>
        <p:nvSpPr>
          <p:cNvPr id="7" name="矩形 6"/>
          <p:cNvSpPr/>
          <p:nvPr/>
        </p:nvSpPr>
        <p:spPr>
          <a:xfrm>
            <a:off x="1219200" y="4352778"/>
            <a:ext cx="5029200" cy="1905000"/>
          </a:xfrm>
          <a:prstGeom prst="rect">
            <a:avLst/>
          </a:prstGeom>
          <a:noFill/>
          <a:ln>
            <a:solidFill>
              <a:schemeClr val="accent3"/>
            </a:solidFill>
          </a:ln>
        </p:spPr>
        <p:txBody>
          <a:bodyPr wrap="square" rtlCol="0" anchor="ctr">
            <a:spAutoFit/>
          </a:bodyPr>
          <a:lstStyle/>
          <a:p>
            <a:pPr algn="ctr"/>
            <a:endParaRPr lang="zh-CN" altLang="en-US" sz="2400" dirty="0"/>
          </a:p>
        </p:txBody>
      </p:sp>
    </p:spTree>
    <p:extLst>
      <p:ext uri="{BB962C8B-B14F-4D97-AF65-F5344CB8AC3E}">
        <p14:creationId xmlns:p14="http://schemas.microsoft.com/office/powerpoint/2010/main" val="2025461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深度学习</a:t>
            </a:r>
          </a:p>
        </p:txBody>
      </p:sp>
      <p:sp>
        <p:nvSpPr>
          <p:cNvPr id="3" name="内容占位符 2"/>
          <p:cNvSpPr>
            <a:spLocks noGrp="1"/>
          </p:cNvSpPr>
          <p:nvPr>
            <p:ph sz="quarter" idx="1"/>
          </p:nvPr>
        </p:nvSpPr>
        <p:spPr/>
        <p:txBody>
          <a:bodyPr/>
          <a:lstStyle/>
          <a:p>
            <a:r>
              <a:rPr lang="zh-CN" altLang="en-US" dirty="0"/>
              <a:t>深度学习</a:t>
            </a:r>
            <a:r>
              <a:rPr lang="en-US" altLang="zh-CN" dirty="0"/>
              <a:t>=</a:t>
            </a:r>
            <a:r>
              <a:rPr lang="zh-CN" altLang="en-US" dirty="0"/>
              <a:t>表示学习</a:t>
            </a:r>
            <a:r>
              <a:rPr lang="en-US" altLang="zh-CN" dirty="0"/>
              <a:t>+</a:t>
            </a:r>
            <a:r>
              <a:rPr lang="zh-CN" altLang="en-US" dirty="0"/>
              <a:t>浅层学习</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难点：</a:t>
            </a:r>
            <a:r>
              <a:rPr lang="zh-CN" altLang="en-US" dirty="0">
                <a:solidFill>
                  <a:srgbClr val="FF0000"/>
                </a:solidFill>
              </a:rPr>
              <a:t>贡献度分配问题</a:t>
            </a:r>
          </a:p>
        </p:txBody>
      </p:sp>
      <p:pic>
        <p:nvPicPr>
          <p:cNvPr id="4" name="图片 3"/>
          <p:cNvPicPr>
            <a:picLocks noChangeAspect="1"/>
          </p:cNvPicPr>
          <p:nvPr/>
        </p:nvPicPr>
        <p:blipFill>
          <a:blip r:embed="rId2"/>
          <a:stretch>
            <a:fillRect/>
          </a:stretch>
        </p:blipFill>
        <p:spPr>
          <a:xfrm>
            <a:off x="429491" y="2133600"/>
            <a:ext cx="8816340" cy="1981200"/>
          </a:xfrm>
          <a:prstGeom prst="rect">
            <a:avLst/>
          </a:prstGeom>
        </p:spPr>
      </p:pic>
    </p:spTree>
    <p:extLst>
      <p:ext uri="{BB962C8B-B14F-4D97-AF65-F5344CB8AC3E}">
        <p14:creationId xmlns:p14="http://schemas.microsoft.com/office/powerpoint/2010/main" val="3219567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深度学习的数学描述</a:t>
            </a:r>
            <a:endParaRPr lang="en-US" altLang="zh-CN" dirty="0"/>
          </a:p>
        </p:txBody>
      </p:sp>
      <mc:AlternateContent xmlns:mc="http://schemas.openxmlformats.org/markup-compatibility/2006" xmlns:a14="http://schemas.microsoft.com/office/drawing/2010/main">
        <mc:Choice Requires="a14">
          <p:graphicFrame>
            <p:nvGraphicFramePr>
              <p:cNvPr id="11" name="图示 10"/>
              <p:cNvGraphicFramePr/>
              <p:nvPr>
                <p:extLst>
                  <p:ext uri="{D42A27DB-BD31-4B8C-83A1-F6EECF244321}">
                    <p14:modId xmlns:p14="http://schemas.microsoft.com/office/powerpoint/2010/main" val="402312294"/>
                  </p:ext>
                </p:extLst>
              </p:nvPr>
            </p:nvGraphicFramePr>
            <p:xfrm>
              <a:off x="2089214" y="2135354"/>
              <a:ext cx="4114800" cy="2505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11" name="图示 10"/>
              <p:cNvGraphicFramePr/>
              <p:nvPr>
                <p:extLst>
                  <p:ext uri="{D42A27DB-BD31-4B8C-83A1-F6EECF244321}">
                    <p14:modId xmlns:p14="http://schemas.microsoft.com/office/powerpoint/2010/main" val="402312294"/>
                  </p:ext>
                </p:extLst>
              </p:nvPr>
            </p:nvGraphicFramePr>
            <p:xfrm>
              <a:off x="2089214" y="2135354"/>
              <a:ext cx="4114800" cy="25059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12" name="文本框 11"/>
          <p:cNvSpPr txBox="1"/>
          <p:nvPr/>
        </p:nvSpPr>
        <p:spPr>
          <a:xfrm>
            <a:off x="6464428" y="2057400"/>
            <a:ext cx="1107996" cy="369332"/>
          </a:xfrm>
          <a:prstGeom prst="rect">
            <a:avLst/>
          </a:prstGeom>
          <a:noFill/>
        </p:spPr>
        <p:txBody>
          <a:bodyPr wrap="none" rtlCol="0">
            <a:spAutoFit/>
          </a:bodyPr>
          <a:lstStyle/>
          <a:p>
            <a:r>
              <a:rPr lang="zh-CN" altLang="en-US" dirty="0"/>
              <a:t>浅层学习</a:t>
            </a:r>
          </a:p>
        </p:txBody>
      </p:sp>
      <p:sp>
        <p:nvSpPr>
          <p:cNvPr id="13" name="文本框 12"/>
          <p:cNvSpPr txBox="1"/>
          <p:nvPr/>
        </p:nvSpPr>
        <p:spPr>
          <a:xfrm>
            <a:off x="6607116" y="4271974"/>
            <a:ext cx="1107996" cy="369332"/>
          </a:xfrm>
          <a:prstGeom prst="rect">
            <a:avLst/>
          </a:prstGeom>
          <a:noFill/>
        </p:spPr>
        <p:txBody>
          <a:bodyPr wrap="none" rtlCol="0">
            <a:spAutoFit/>
          </a:bodyPr>
          <a:lstStyle/>
          <a:p>
            <a:r>
              <a:rPr lang="zh-CN" altLang="en-US" dirty="0"/>
              <a:t>深度学习</a:t>
            </a:r>
          </a:p>
        </p:txBody>
      </p:sp>
      <mc:AlternateContent xmlns:mc="http://schemas.openxmlformats.org/markup-compatibility/2006" xmlns:a14="http://schemas.microsoft.com/office/drawing/2010/main">
        <mc:Choice Requires="a14">
          <p:sp>
            <p:nvSpPr>
              <p:cNvPr id="14" name="矩形 13"/>
              <p:cNvSpPr/>
              <p:nvPr/>
            </p:nvSpPr>
            <p:spPr>
              <a:xfrm>
                <a:off x="1828800" y="5100935"/>
                <a:ext cx="4635628" cy="461665"/>
              </a:xfrm>
              <a:prstGeom prst="rect">
                <a:avLst/>
              </a:prstGeom>
            </p:spPr>
            <p:txBody>
              <a:bodyPr wrap="none">
                <a:spAutoFit/>
              </a:bodyPr>
              <a:lstStyle/>
              <a:p>
                <a:pPr lvl="0"/>
                <a:r>
                  <a:rPr lang="zh-CN" altLang="en-US" sz="2400" dirty="0">
                    <a:solidFill>
                      <a:srgbClr val="FF0000"/>
                    </a:solidFill>
                    <a:latin typeface="Cambria Math" panose="02040503050406030204" pitchFamily="18" charset="0"/>
                  </a:rPr>
                  <a:t>当</a:t>
                </a:r>
                <a14:m>
                  <m:oMath xmlns:m="http://schemas.openxmlformats.org/officeDocument/2006/math">
                    <m:r>
                      <a:rPr lang="pt-BR" altLang="zh-CN" sz="2400" smtClean="0">
                        <a:solidFill>
                          <a:srgbClr val="FF0000"/>
                        </a:solidFill>
                        <a:latin typeface="Cambria Math" panose="02040503050406030204" pitchFamily="18" charset="0"/>
                        <a:ea typeface="Cambria Math" panose="02040503050406030204" pitchFamily="18" charset="0"/>
                      </a:rPr>
                      <m:t>𝑓</m:t>
                    </m:r>
                    <m:r>
                      <m:rPr>
                        <m:sty m:val="p"/>
                      </m:rPr>
                      <a:rPr lang="en-US" altLang="zh-CN" sz="2400" i="1" baseline="30000">
                        <a:solidFill>
                          <a:srgbClr val="FF0000"/>
                        </a:solidFill>
                        <a:latin typeface="Cambria Math" panose="02040503050406030204" pitchFamily="18" charset="0"/>
                        <a:ea typeface="Cambria Math" panose="02040503050406030204" pitchFamily="18" charset="0"/>
                      </a:rPr>
                      <m:t>l</m:t>
                    </m:r>
                    <m:d>
                      <m:dPr>
                        <m:ctrlPr>
                          <a:rPr lang="pt-BR" altLang="zh-CN" sz="2400" i="1">
                            <a:solidFill>
                              <a:srgbClr val="FF0000"/>
                            </a:solidFill>
                            <a:latin typeface="Cambria Math" panose="02040503050406030204" pitchFamily="18" charset="0"/>
                            <a:ea typeface="Cambria Math" panose="02040503050406030204" pitchFamily="18" charset="0"/>
                          </a:rPr>
                        </m:ctrlPr>
                      </m:dPr>
                      <m:e>
                        <m:r>
                          <a:rPr lang="pt-BR" altLang="zh-CN" sz="2400">
                            <a:solidFill>
                              <a:srgbClr val="FF0000"/>
                            </a:solidFill>
                            <a:latin typeface="Cambria Math" panose="02040503050406030204" pitchFamily="18" charset="0"/>
                            <a:ea typeface="Cambria Math" panose="02040503050406030204" pitchFamily="18" charset="0"/>
                          </a:rPr>
                          <m:t>𝑥</m:t>
                        </m:r>
                      </m:e>
                    </m:d>
                    <m:r>
                      <a:rPr lang="en-US" altLang="zh-CN" sz="2400" b="0" i="1" smtClean="0">
                        <a:solidFill>
                          <a:srgbClr val="FF0000"/>
                        </a:solidFill>
                        <a:latin typeface="Cambria Math" panose="02040503050406030204" pitchFamily="18" charset="0"/>
                        <a:ea typeface="Cambria Math" panose="02040503050406030204" pitchFamily="18" charset="0"/>
                      </a:rPr>
                      <m:t>=</m:t>
                    </m:r>
                    <m:r>
                      <a:rPr lang="zh-CN" altLang="en-US" sz="2400" b="0" i="1" smtClean="0">
                        <a:solidFill>
                          <a:srgbClr val="FF0000"/>
                        </a:solidFill>
                        <a:latin typeface="Cambria Math" panose="02040503050406030204" pitchFamily="18" charset="0"/>
                      </a:rPr>
                      <m:t>𝜎</m:t>
                    </m:r>
                    <m:d>
                      <m:dPr>
                        <m:ctrlPr>
                          <a:rPr lang="en-US" altLang="zh-CN" sz="2400" b="0" i="1" smtClean="0">
                            <a:solidFill>
                              <a:srgbClr val="FF0000"/>
                            </a:solidFill>
                            <a:latin typeface="Cambria Math" panose="02040503050406030204" pitchFamily="18" charset="0"/>
                            <a:ea typeface="Cambria Math" panose="02040503050406030204" pitchFamily="18" charset="0"/>
                          </a:rPr>
                        </m:ctrlPr>
                      </m:dPr>
                      <m:e>
                        <m:r>
                          <a:rPr lang="en-US" altLang="zh-CN" sz="2400" b="0" i="1" smtClean="0">
                            <a:solidFill>
                              <a:srgbClr val="FF0000"/>
                            </a:solidFill>
                            <a:latin typeface="Cambria Math" panose="02040503050406030204" pitchFamily="18" charset="0"/>
                            <a:ea typeface="Cambria Math" panose="02040503050406030204" pitchFamily="18" charset="0"/>
                          </a:rPr>
                          <m:t>𝑊</m:t>
                        </m:r>
                        <m:r>
                          <m:rPr>
                            <m:sty m:val="p"/>
                          </m:rPr>
                          <a:rPr lang="en-US" altLang="zh-CN" sz="2400" i="1" baseline="30000">
                            <a:solidFill>
                              <a:srgbClr val="FF0000"/>
                            </a:solidFill>
                            <a:latin typeface="Cambria Math" panose="02040503050406030204" pitchFamily="18" charset="0"/>
                            <a:ea typeface="Cambria Math" panose="02040503050406030204" pitchFamily="18" charset="0"/>
                          </a:rPr>
                          <m:t>l</m:t>
                        </m:r>
                        <m:r>
                          <a:rPr lang="en-US" altLang="zh-CN" sz="2400" b="0" i="1" smtClean="0">
                            <a:solidFill>
                              <a:srgbClr val="FF0000"/>
                            </a:solidFill>
                            <a:latin typeface="Cambria Math" panose="02040503050406030204" pitchFamily="18" charset="0"/>
                            <a:ea typeface="Cambria Math" panose="02040503050406030204" pitchFamily="18" charset="0"/>
                          </a:rPr>
                          <m:t>𝑥</m:t>
                        </m:r>
                      </m:e>
                    </m:d>
                    <m:r>
                      <a:rPr lang="zh-CN" altLang="en-US" sz="2400" i="1">
                        <a:solidFill>
                          <a:srgbClr val="FF0000"/>
                        </a:solidFill>
                        <a:latin typeface="Cambria Math" panose="02040503050406030204" pitchFamily="18" charset="0"/>
                      </a:rPr>
                      <m:t>时</m:t>
                    </m:r>
                    <m:r>
                      <a:rPr lang="zh-CN" altLang="en-US" sz="2400" i="1" smtClean="0">
                        <a:solidFill>
                          <a:srgbClr val="FF0000"/>
                        </a:solidFill>
                        <a:latin typeface="Cambria Math" panose="02040503050406030204" pitchFamily="18" charset="0"/>
                      </a:rPr>
                      <m:t>为</m:t>
                    </m:r>
                  </m:oMath>
                </a14:m>
                <a:r>
                  <a:rPr lang="zh-CN" altLang="en-US" sz="2400" dirty="0">
                    <a:solidFill>
                      <a:srgbClr val="FF0000"/>
                    </a:solidFill>
                    <a:latin typeface="Cambria Math" panose="02040503050406030204" pitchFamily="18" charset="0"/>
                  </a:rPr>
                  <a:t>神经网络！</a:t>
                </a:r>
                <a:endParaRPr lang="en-US" altLang="zh-CN" sz="2400" dirty="0">
                  <a:solidFill>
                    <a:srgbClr val="FF0000"/>
                  </a:solidFill>
                  <a:latin typeface="Cambria Math" panose="02040503050406030204" pitchFamily="18" charset="0"/>
                  <a:ea typeface="Cambria Math" panose="020405030504060302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1828800" y="5100935"/>
                <a:ext cx="4635628" cy="461665"/>
              </a:xfrm>
              <a:prstGeom prst="rect">
                <a:avLst/>
              </a:prstGeom>
              <a:blipFill>
                <a:blip r:embed="rId12"/>
                <a:stretch>
                  <a:fillRect l="-1974" t="-9211" r="-1711" b="-3026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1382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graphicEl>
                                              <a:dgm id="{FCD6CC03-B4F7-430C-98D0-115893192BDE}"/>
                                            </p:graphicEl>
                                          </p:spTgt>
                                        </p:tgtEl>
                                        <p:attrNameLst>
                                          <p:attrName>style.visibility</p:attrName>
                                        </p:attrNameLst>
                                      </p:cBhvr>
                                      <p:to>
                                        <p:strVal val="visible"/>
                                      </p:to>
                                    </p:set>
                                    <p:animEffect transition="in" filter="fade">
                                      <p:cBhvr>
                                        <p:cTn id="7" dur="500"/>
                                        <p:tgtEl>
                                          <p:spTgt spid="11">
                                            <p:graphicEl>
                                              <a:dgm id="{FCD6CC03-B4F7-430C-98D0-115893192BD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graphicEl>
                                              <a:dgm id="{4EF64793-5BF1-44BB-A21B-0135AFBD46AF}"/>
                                            </p:graphicEl>
                                          </p:spTgt>
                                        </p:tgtEl>
                                        <p:attrNameLst>
                                          <p:attrName>style.visibility</p:attrName>
                                        </p:attrNameLst>
                                      </p:cBhvr>
                                      <p:to>
                                        <p:strVal val="visible"/>
                                      </p:to>
                                    </p:set>
                                    <p:animEffect transition="in" filter="fade">
                                      <p:cBhvr>
                                        <p:cTn id="15" dur="500"/>
                                        <p:tgtEl>
                                          <p:spTgt spid="11">
                                            <p:graphicEl>
                                              <a:dgm id="{4EF64793-5BF1-44BB-A21B-0135AFBD46AF}"/>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graphicEl>
                                              <a:dgm id="{9FCB7101-7B41-4F46-B29A-8B98CB20ACF4}"/>
                                            </p:graphicEl>
                                          </p:spTgt>
                                        </p:tgtEl>
                                        <p:attrNameLst>
                                          <p:attrName>style.visibility</p:attrName>
                                        </p:attrNameLst>
                                      </p:cBhvr>
                                      <p:to>
                                        <p:strVal val="visible"/>
                                      </p:to>
                                    </p:set>
                                    <p:animEffect transition="in" filter="fade">
                                      <p:cBhvr>
                                        <p:cTn id="18" dur="500"/>
                                        <p:tgtEl>
                                          <p:spTgt spid="11">
                                            <p:graphicEl>
                                              <a:dgm id="{9FCB7101-7B41-4F46-B29A-8B98CB20ACF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graphicEl>
                                              <a:dgm id="{0E188FDA-3031-47C5-A37C-074F9C682AE9}"/>
                                            </p:graphicEl>
                                          </p:spTgt>
                                        </p:tgtEl>
                                        <p:attrNameLst>
                                          <p:attrName>style.visibility</p:attrName>
                                        </p:attrNameLst>
                                      </p:cBhvr>
                                      <p:to>
                                        <p:strVal val="visible"/>
                                      </p:to>
                                    </p:set>
                                    <p:animEffect transition="in" filter="fade">
                                      <p:cBhvr>
                                        <p:cTn id="23" dur="500"/>
                                        <p:tgtEl>
                                          <p:spTgt spid="11">
                                            <p:graphicEl>
                                              <a:dgm id="{0E188FDA-3031-47C5-A37C-074F9C682AE9}"/>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graphicEl>
                                              <a:dgm id="{18185A6C-2422-400B-9E45-ECC7B0CECAC8}"/>
                                            </p:graphicEl>
                                          </p:spTgt>
                                        </p:tgtEl>
                                        <p:attrNameLst>
                                          <p:attrName>style.visibility</p:attrName>
                                        </p:attrNameLst>
                                      </p:cBhvr>
                                      <p:to>
                                        <p:strVal val="visible"/>
                                      </p:to>
                                    </p:set>
                                    <p:animEffect transition="in" filter="fade">
                                      <p:cBhvr>
                                        <p:cTn id="26" dur="500"/>
                                        <p:tgtEl>
                                          <p:spTgt spid="11">
                                            <p:graphicEl>
                                              <a:dgm id="{18185A6C-2422-400B-9E45-ECC7B0CECAC8}"/>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graphicEl>
                                              <a:dgm id="{CF55BC5C-1C33-4983-911D-EF7A771C9BEC}"/>
                                            </p:graphicEl>
                                          </p:spTgt>
                                        </p:tgtEl>
                                        <p:attrNameLst>
                                          <p:attrName>style.visibility</p:attrName>
                                        </p:attrNameLst>
                                      </p:cBhvr>
                                      <p:to>
                                        <p:strVal val="visible"/>
                                      </p:to>
                                    </p:set>
                                    <p:animEffect transition="in" filter="fade">
                                      <p:cBhvr>
                                        <p:cTn id="31" dur="500"/>
                                        <p:tgtEl>
                                          <p:spTgt spid="11">
                                            <p:graphicEl>
                                              <a:dgm id="{CF55BC5C-1C33-4983-911D-EF7A771C9BEC}"/>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graphicEl>
                                              <a:dgm id="{1F0BD8E5-EC2F-45C6-88A9-672B0AD75965}"/>
                                            </p:graphicEl>
                                          </p:spTgt>
                                        </p:tgtEl>
                                        <p:attrNameLst>
                                          <p:attrName>style.visibility</p:attrName>
                                        </p:attrNameLst>
                                      </p:cBhvr>
                                      <p:to>
                                        <p:strVal val="visible"/>
                                      </p:to>
                                    </p:set>
                                    <p:animEffect transition="in" filter="fade">
                                      <p:cBhvr>
                                        <p:cTn id="37" dur="500"/>
                                        <p:tgtEl>
                                          <p:spTgt spid="11">
                                            <p:graphicEl>
                                              <a:dgm id="{1F0BD8E5-EC2F-45C6-88A9-672B0AD75965}"/>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P spid="12"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如果解决贡献度分配问题？</a:t>
            </a:r>
          </a:p>
        </p:txBody>
      </p:sp>
      <p:sp>
        <p:nvSpPr>
          <p:cNvPr id="3" name="内容占位符 2"/>
          <p:cNvSpPr>
            <a:spLocks noGrp="1"/>
          </p:cNvSpPr>
          <p:nvPr>
            <p:ph sz="quarter" idx="1"/>
          </p:nvPr>
        </p:nvSpPr>
        <p:spPr/>
        <p:txBody>
          <a:bodyPr/>
          <a:lstStyle/>
          <a:p>
            <a:r>
              <a:rPr lang="zh-CN" altLang="en-US" dirty="0"/>
              <a:t>偏导数</a:t>
            </a:r>
          </a:p>
          <a:p>
            <a:pPr marL="0" marR="0" lvl="0" indent="0" defTabSz="914400" eaLnBrk="1" fontAlgn="auto" latinLnBrk="0" hangingPunct="1">
              <a:lnSpc>
                <a:spcPct val="100000"/>
              </a:lnSpc>
              <a:spcBef>
                <a:spcPts val="0"/>
              </a:spcBef>
              <a:spcAft>
                <a:spcPts val="0"/>
              </a:spcAft>
              <a:buClrTx/>
              <a:buSzTx/>
              <a:buFontTx/>
              <a:buNone/>
              <a:tabLst/>
              <a:defRPr/>
            </a:pPr>
            <a:endParaRPr lang="zh-CN" altLang="en-US" sz="1800" kern="0" dirty="0">
              <a:solidFill>
                <a:sysClr val="windowText" lastClr="000000"/>
              </a:solidFill>
            </a:endParaRPr>
          </a:p>
          <a:p>
            <a:endParaRPr lang="en-US" altLang="zh-CN" dirty="0"/>
          </a:p>
          <a:p>
            <a:endParaRPr lang="en-US" altLang="zh-CN" dirty="0"/>
          </a:p>
          <a:p>
            <a:endParaRPr lang="en-US" altLang="zh-CN" dirty="0"/>
          </a:p>
          <a:p>
            <a:endParaRPr lang="en-US" altLang="zh-CN" dirty="0"/>
          </a:p>
          <a:p>
            <a:r>
              <a:rPr lang="zh-CN" altLang="en-US" dirty="0"/>
              <a:t>贡献度</a:t>
            </a:r>
            <a:endParaRPr lang="en-US" altLang="zh-CN" dirty="0"/>
          </a:p>
          <a:p>
            <a:endParaRPr lang="en-US" altLang="zh-CN" dirty="0"/>
          </a:p>
          <a:p>
            <a:endParaRPr lang="en-US" altLang="zh-CN" dirty="0"/>
          </a:p>
          <a:p>
            <a:r>
              <a:rPr lang="zh-CN" altLang="en-US" dirty="0"/>
              <a:t>深度学习天然不是神经网络，但神经网络天然是深度学习！</a:t>
            </a:r>
          </a:p>
          <a:p>
            <a:endParaRPr lang="zh-CN" altLang="en-US" dirty="0"/>
          </a:p>
        </p:txBody>
      </p:sp>
      <p:pic>
        <p:nvPicPr>
          <p:cNvPr id="5124" name="Picture 4" descr="âderivativeâçå¾çæç´¢ç»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24000"/>
            <a:ext cx="3810000" cy="24623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文本框 6"/>
              <p:cNvSpPr txBox="1"/>
              <p:nvPr/>
            </p:nvSpPr>
            <p:spPr>
              <a:xfrm>
                <a:off x="2514600" y="4648200"/>
                <a:ext cx="3106491" cy="6298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i="1" kern="0">
                              <a:solidFill>
                                <a:sysClr val="windowText" lastClr="000000"/>
                              </a:solidFill>
                              <a:latin typeface="Cambria Math" panose="02040503050406030204" pitchFamily="18" charset="0"/>
                              <a:ea typeface="Cambria Math" panose="02040503050406030204" pitchFamily="18" charset="0"/>
                            </a:rPr>
                          </m:ctrlPr>
                        </m:fPr>
                        <m:num>
                          <m:r>
                            <a:rPr lang="zh-CN" altLang="en-US" i="1" kern="0">
                              <a:solidFill>
                                <a:sysClr val="windowText" lastClr="000000"/>
                              </a:solidFill>
                              <a:latin typeface="Cambria Math" panose="02040503050406030204" pitchFamily="18" charset="0"/>
                            </a:rPr>
                            <m:t>𝜕</m:t>
                          </m:r>
                          <m:r>
                            <a:rPr lang="en-US" altLang="zh-CN" i="1" kern="0">
                              <a:solidFill>
                                <a:sysClr val="windowText" lastClr="000000"/>
                              </a:solidFill>
                              <a:latin typeface="Cambria Math" panose="02040503050406030204" pitchFamily="18" charset="0"/>
                              <a:ea typeface="Cambria Math" panose="02040503050406030204" pitchFamily="18" charset="0"/>
                            </a:rPr>
                            <m:t>𝑦</m:t>
                          </m:r>
                        </m:num>
                        <m:den>
                          <m:r>
                            <a:rPr lang="zh-CN" altLang="en-US" i="1" kern="0">
                              <a:solidFill>
                                <a:sysClr val="windowText" lastClr="000000"/>
                              </a:solidFill>
                              <a:latin typeface="Cambria Math" panose="02040503050406030204" pitchFamily="18" charset="0"/>
                            </a:rPr>
                            <m:t>𝜕</m:t>
                          </m:r>
                          <m:r>
                            <a:rPr lang="en-US" altLang="zh-CN" i="1" kern="0">
                              <a:solidFill>
                                <a:sysClr val="windowText" lastClr="000000"/>
                              </a:solidFill>
                              <a:latin typeface="Cambria Math" panose="02040503050406030204" pitchFamily="18" charset="0"/>
                              <a:ea typeface="Cambria Math" panose="02040503050406030204" pitchFamily="18" charset="0"/>
                            </a:rPr>
                            <m:t>𝑊</m:t>
                          </m:r>
                          <m:r>
                            <a:rPr lang="en-US" altLang="zh-CN" i="1" kern="0" baseline="30000">
                              <a:solidFill>
                                <a:sysClr val="windowText" lastClr="000000"/>
                              </a:solidFill>
                              <a:latin typeface="Cambria Math" panose="02040503050406030204" pitchFamily="18" charset="0"/>
                              <a:ea typeface="Cambria Math" panose="02040503050406030204" pitchFamily="18" charset="0"/>
                            </a:rPr>
                            <m:t>𝑙</m:t>
                          </m:r>
                        </m:den>
                      </m:f>
                      <m:r>
                        <a:rPr lang="en-US" altLang="zh-CN" i="1" kern="0">
                          <a:solidFill>
                            <a:sysClr val="windowText" lastClr="000000"/>
                          </a:solidFill>
                          <a:latin typeface="Cambria Math" panose="02040503050406030204" pitchFamily="18" charset="0"/>
                          <a:ea typeface="Cambria Math" panose="02040503050406030204" pitchFamily="18" charset="0"/>
                        </a:rPr>
                        <m:t>=</m:t>
                      </m:r>
                      <m:f>
                        <m:fPr>
                          <m:ctrlPr>
                            <a:rPr lang="en-US" altLang="zh-CN" i="1" kern="0">
                              <a:solidFill>
                                <a:sysClr val="windowText" lastClr="000000"/>
                              </a:solidFill>
                              <a:latin typeface="Cambria Math" panose="02040503050406030204" pitchFamily="18" charset="0"/>
                              <a:ea typeface="Cambria Math" panose="02040503050406030204" pitchFamily="18" charset="0"/>
                            </a:rPr>
                          </m:ctrlPr>
                        </m:fPr>
                        <m:num>
                          <m:r>
                            <a:rPr lang="en-US" altLang="zh-CN" i="1" kern="0">
                              <a:solidFill>
                                <a:sysClr val="windowText" lastClr="000000"/>
                              </a:solidFill>
                              <a:latin typeface="Cambria Math" panose="02040503050406030204" pitchFamily="18" charset="0"/>
                              <a:ea typeface="Cambria Math" panose="02040503050406030204" pitchFamily="18" charset="0"/>
                            </a:rPr>
                            <m:t>𝑦</m:t>
                          </m:r>
                          <m:d>
                            <m:dPr>
                              <m:ctrlPr>
                                <a:rPr lang="en-US" altLang="zh-CN" i="1" kern="0">
                                  <a:solidFill>
                                    <a:sysClr val="windowText" lastClr="000000"/>
                                  </a:solidFill>
                                  <a:latin typeface="Cambria Math" panose="02040503050406030204" pitchFamily="18" charset="0"/>
                                  <a:ea typeface="Cambria Math" panose="02040503050406030204" pitchFamily="18" charset="0"/>
                                </a:rPr>
                              </m:ctrlPr>
                            </m:dPr>
                            <m:e>
                              <m:r>
                                <a:rPr lang="en-US" altLang="zh-CN" i="1" kern="0">
                                  <a:solidFill>
                                    <a:sysClr val="windowText" lastClr="000000"/>
                                  </a:solidFill>
                                  <a:latin typeface="Cambria Math" panose="02040503050406030204" pitchFamily="18" charset="0"/>
                                  <a:ea typeface="Cambria Math" panose="02040503050406030204" pitchFamily="18" charset="0"/>
                                </a:rPr>
                                <m:t>𝑊</m:t>
                              </m:r>
                              <m:r>
                                <a:rPr lang="en-US" altLang="zh-CN" i="1" kern="0" baseline="30000">
                                  <a:solidFill>
                                    <a:sysClr val="windowText" lastClr="000000"/>
                                  </a:solidFill>
                                  <a:latin typeface="Cambria Math" panose="02040503050406030204" pitchFamily="18" charset="0"/>
                                  <a:ea typeface="Cambria Math" panose="02040503050406030204" pitchFamily="18" charset="0"/>
                                </a:rPr>
                                <m:t>𝑙</m:t>
                              </m:r>
                              <m:r>
                                <a:rPr lang="en-US" altLang="zh-CN" i="1" kern="0">
                                  <a:solidFill>
                                    <a:sysClr val="windowText" lastClr="000000"/>
                                  </a:solidFill>
                                  <a:latin typeface="Cambria Math" panose="02040503050406030204" pitchFamily="18" charset="0"/>
                                  <a:ea typeface="Cambria Math" panose="02040503050406030204" pitchFamily="18" charset="0"/>
                                </a:rPr>
                                <m:t>+∆</m:t>
                              </m:r>
                              <m:r>
                                <a:rPr lang="en-US" altLang="zh-CN" i="1" kern="0">
                                  <a:solidFill>
                                    <a:sysClr val="windowText" lastClr="000000"/>
                                  </a:solidFill>
                                  <a:latin typeface="Cambria Math" panose="02040503050406030204" pitchFamily="18" charset="0"/>
                                  <a:ea typeface="Cambria Math" panose="02040503050406030204" pitchFamily="18" charset="0"/>
                                </a:rPr>
                                <m:t>𝑊𝑙</m:t>
                              </m:r>
                            </m:e>
                          </m:d>
                          <m:r>
                            <a:rPr lang="en-US" altLang="zh-CN" i="1" kern="0">
                              <a:solidFill>
                                <a:sysClr val="windowText" lastClr="000000"/>
                              </a:solidFill>
                              <a:latin typeface="Cambria Math" panose="02040503050406030204" pitchFamily="18" charset="0"/>
                              <a:ea typeface="Cambria Math" panose="02040503050406030204" pitchFamily="18" charset="0"/>
                            </a:rPr>
                            <m:t>−</m:t>
                          </m:r>
                          <m:r>
                            <a:rPr lang="en-US" altLang="zh-CN" i="1" kern="0">
                              <a:solidFill>
                                <a:sysClr val="windowText" lastClr="000000"/>
                              </a:solidFill>
                              <a:latin typeface="Cambria Math" panose="02040503050406030204" pitchFamily="18" charset="0"/>
                              <a:ea typeface="Cambria Math" panose="02040503050406030204" pitchFamily="18" charset="0"/>
                            </a:rPr>
                            <m:t>𝑦</m:t>
                          </m:r>
                          <m:r>
                            <a:rPr lang="en-US" altLang="zh-CN" i="1" kern="0">
                              <a:solidFill>
                                <a:sysClr val="windowText" lastClr="000000"/>
                              </a:solidFill>
                              <a:latin typeface="Cambria Math" panose="02040503050406030204" pitchFamily="18" charset="0"/>
                              <a:ea typeface="Cambria Math" panose="02040503050406030204" pitchFamily="18" charset="0"/>
                            </a:rPr>
                            <m:t>(</m:t>
                          </m:r>
                          <m:r>
                            <a:rPr lang="en-US" altLang="zh-CN" i="1" kern="0">
                              <a:solidFill>
                                <a:sysClr val="windowText" lastClr="000000"/>
                              </a:solidFill>
                              <a:latin typeface="Cambria Math" panose="02040503050406030204" pitchFamily="18" charset="0"/>
                              <a:ea typeface="Cambria Math" panose="02040503050406030204" pitchFamily="18" charset="0"/>
                            </a:rPr>
                            <m:t>𝑊𝑙</m:t>
                          </m:r>
                          <m:r>
                            <a:rPr lang="en-US" altLang="zh-CN" i="1" kern="0">
                              <a:solidFill>
                                <a:sysClr val="windowText" lastClr="000000"/>
                              </a:solidFill>
                              <a:latin typeface="Cambria Math" panose="02040503050406030204" pitchFamily="18" charset="0"/>
                              <a:ea typeface="Cambria Math" panose="02040503050406030204" pitchFamily="18" charset="0"/>
                            </a:rPr>
                            <m:t>)</m:t>
                          </m:r>
                        </m:num>
                        <m:den>
                          <m:r>
                            <a:rPr lang="en-US" altLang="zh-CN" i="1" kern="0">
                              <a:solidFill>
                                <a:sysClr val="windowText" lastClr="000000"/>
                              </a:solidFill>
                              <a:latin typeface="Cambria Math" panose="02040503050406030204" pitchFamily="18" charset="0"/>
                              <a:ea typeface="Cambria Math" panose="02040503050406030204" pitchFamily="18" charset="0"/>
                            </a:rPr>
                            <m:t>∆</m:t>
                          </m:r>
                          <m:r>
                            <a:rPr lang="en-US" altLang="zh-CN" i="1" kern="0">
                              <a:solidFill>
                                <a:sysClr val="windowText" lastClr="000000"/>
                              </a:solidFill>
                              <a:latin typeface="Cambria Math" panose="02040503050406030204" pitchFamily="18" charset="0"/>
                              <a:ea typeface="Cambria Math" panose="02040503050406030204" pitchFamily="18" charset="0"/>
                            </a:rPr>
                            <m:t>𝑊𝑙</m:t>
                          </m:r>
                        </m:den>
                      </m:f>
                    </m:oMath>
                  </m:oMathPara>
                </a14:m>
                <a:endParaRPr lang="zh-CN" altLang="en-US" i="1" dirty="0">
                  <a:latin typeface="Cambria Math" panose="02040503050406030204" pitchFamily="18" charset="0"/>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2514600" y="4648200"/>
                <a:ext cx="3106491" cy="629852"/>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0735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fade">
                                      <p:cBhvr>
                                        <p:cTn id="1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a:t>深度学习</a:t>
            </a:r>
            <a:endParaRPr lang="zh-TW" altLang="en-US" dirty="0"/>
          </a:p>
        </p:txBody>
      </p:sp>
      <p:sp>
        <p:nvSpPr>
          <p:cNvPr id="4" name="文字方塊 3"/>
          <p:cNvSpPr txBox="1"/>
          <p:nvPr/>
        </p:nvSpPr>
        <p:spPr>
          <a:xfrm>
            <a:off x="457200" y="1334814"/>
            <a:ext cx="7098650" cy="1384995"/>
          </a:xfrm>
          <a:prstGeom prst="rect">
            <a:avLst/>
          </a:prstGeom>
          <a:noFill/>
        </p:spPr>
        <p:txBody>
          <a:bodyPr wrap="square" rtlCol="0">
            <a:spAutoFit/>
          </a:bodyPr>
          <a:lstStyle/>
          <a:p>
            <a:r>
              <a:rPr lang="zh-CN" altLang="en-US" sz="2800" dirty="0"/>
              <a:t>模型：神经网络</a:t>
            </a:r>
            <a:endParaRPr lang="en-US" altLang="zh-CN" sz="2800" dirty="0"/>
          </a:p>
          <a:p>
            <a:r>
              <a:rPr lang="zh-CN" altLang="en-US" sz="2800" dirty="0"/>
              <a:t>学习准则：交叉熵损失等</a:t>
            </a:r>
            <a:endParaRPr lang="en-US" altLang="zh-CN" sz="2800" dirty="0"/>
          </a:p>
          <a:p>
            <a:r>
              <a:rPr lang="zh-CN" altLang="en-US" sz="2800" dirty="0"/>
              <a:t>优化：随机梯度下降</a:t>
            </a:r>
            <a:endParaRPr lang="zh-TW" altLang="en-US" sz="2800" dirty="0"/>
          </a:p>
        </p:txBody>
      </p:sp>
      <p:pic>
        <p:nvPicPr>
          <p:cNvPr id="66562" name="Picture 2" descr="http://fsv.money01.com.tw/cmstatic/notes/capture/311299/2015110415513171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3521473"/>
            <a:ext cx="3418598" cy="2062555"/>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604415" y="3038036"/>
            <a:ext cx="3733767" cy="461665"/>
          </a:xfrm>
          <a:prstGeom prst="rect">
            <a:avLst/>
          </a:prstGeom>
          <a:noFill/>
        </p:spPr>
        <p:txBody>
          <a:bodyPr wrap="square" rtlCol="0">
            <a:spAutoFit/>
          </a:bodyPr>
          <a:lstStyle/>
          <a:p>
            <a:pPr algn="ctr"/>
            <a:r>
              <a:rPr lang="zh-CN" altLang="en-US" sz="2400" dirty="0"/>
              <a:t>别人眼中的深度学习</a:t>
            </a:r>
            <a:endParaRPr lang="zh-TW" altLang="en-US" sz="2400" dirty="0"/>
          </a:p>
        </p:txBody>
      </p:sp>
      <p:sp>
        <p:nvSpPr>
          <p:cNvPr id="11" name="文字方塊 10"/>
          <p:cNvSpPr txBox="1"/>
          <p:nvPr/>
        </p:nvSpPr>
        <p:spPr>
          <a:xfrm>
            <a:off x="4926276" y="3019410"/>
            <a:ext cx="3733767" cy="461665"/>
          </a:xfrm>
          <a:prstGeom prst="rect">
            <a:avLst/>
          </a:prstGeom>
          <a:noFill/>
        </p:spPr>
        <p:txBody>
          <a:bodyPr wrap="square" rtlCol="0">
            <a:spAutoFit/>
          </a:bodyPr>
          <a:lstStyle/>
          <a:p>
            <a:r>
              <a:rPr lang="zh-CN" altLang="en-US" sz="2400" dirty="0"/>
              <a:t>实际上的深度学习</a:t>
            </a:r>
            <a:endParaRPr lang="zh-TW" altLang="en-US" sz="2400" dirty="0"/>
          </a:p>
        </p:txBody>
      </p:sp>
      <p:pic>
        <p:nvPicPr>
          <p:cNvPr id="6146" name="Picture 2" descr="âéæºæ¢¯åº¦ä¸éâçå¾çæç´¢ç»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535080"/>
            <a:ext cx="3607374" cy="2048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98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为什么现在才显式威力？</a:t>
            </a:r>
          </a:p>
        </p:txBody>
      </p:sp>
      <p:graphicFrame>
        <p:nvGraphicFramePr>
          <p:cNvPr id="7" name="内容占位符 3"/>
          <p:cNvGraphicFramePr>
            <a:graphicFrameLocks noGrp="1"/>
          </p:cNvGraphicFramePr>
          <p:nvPr>
            <p:ph sz="quarter" idx="2"/>
            <p:extLst>
              <p:ext uri="{D42A27DB-BD31-4B8C-83A1-F6EECF244321}">
                <p14:modId xmlns:p14="http://schemas.microsoft.com/office/powerpoint/2010/main" val="1149867797"/>
              </p:ext>
            </p:extLst>
          </p:nvPr>
        </p:nvGraphicFramePr>
        <p:xfrm>
          <a:off x="4632325" y="1216025"/>
          <a:ext cx="4041775"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内容占位符 2"/>
          <p:cNvSpPr>
            <a:spLocks noGrp="1"/>
          </p:cNvSpPr>
          <p:nvPr>
            <p:ph sz="quarter" idx="1"/>
          </p:nvPr>
        </p:nvSpPr>
        <p:spPr/>
        <p:txBody>
          <a:bodyPr/>
          <a:lstStyle/>
          <a:p>
            <a:pPr lvl="0" rtl="0"/>
            <a:r>
              <a:rPr lang="zh-CN" altLang="en-US" dirty="0"/>
              <a:t>缺点</a:t>
            </a:r>
            <a:endParaRPr lang="zh-CN" dirty="0"/>
          </a:p>
          <a:p>
            <a:pPr lvl="1" rtl="0"/>
            <a:r>
              <a:rPr lang="zh-CN" dirty="0"/>
              <a:t>参数过多</a:t>
            </a:r>
          </a:p>
          <a:p>
            <a:pPr lvl="2" rtl="0"/>
            <a:r>
              <a:rPr lang="zh-CN" dirty="0"/>
              <a:t>影响训练</a:t>
            </a:r>
          </a:p>
          <a:p>
            <a:pPr lvl="1" rtl="0"/>
            <a:r>
              <a:rPr lang="zh-CN" dirty="0"/>
              <a:t>非凸优化问题</a:t>
            </a:r>
          </a:p>
          <a:p>
            <a:pPr lvl="2" rtl="0"/>
            <a:r>
              <a:rPr lang="zh-CN" dirty="0"/>
              <a:t>存在局部最优而非全局最优解</a:t>
            </a:r>
          </a:p>
          <a:p>
            <a:pPr lvl="1" rtl="0"/>
            <a:r>
              <a:rPr lang="zh-CN" altLang="en-US" dirty="0"/>
              <a:t>梯度消失</a:t>
            </a:r>
            <a:endParaRPr lang="zh-CN" dirty="0"/>
          </a:p>
          <a:p>
            <a:pPr lvl="2" rtl="0"/>
            <a:r>
              <a:rPr lang="zh-CN" dirty="0"/>
              <a:t>下层参数比较难调</a:t>
            </a:r>
          </a:p>
          <a:p>
            <a:pPr lvl="1" rtl="0"/>
            <a:r>
              <a:rPr lang="zh-CN" dirty="0"/>
              <a:t>参数解释</a:t>
            </a:r>
            <a:r>
              <a:rPr lang="zh-CN" altLang="en-US" dirty="0"/>
              <a:t>性差</a:t>
            </a:r>
            <a:endParaRPr lang="zh-CN" dirty="0"/>
          </a:p>
        </p:txBody>
      </p:sp>
    </p:spTree>
    <p:extLst>
      <p:ext uri="{BB962C8B-B14F-4D97-AF65-F5344CB8AC3E}">
        <p14:creationId xmlns:p14="http://schemas.microsoft.com/office/powerpoint/2010/main" val="159051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神经网络</a:t>
            </a:r>
          </a:p>
        </p:txBody>
      </p:sp>
    </p:spTree>
    <p:extLst>
      <p:ext uri="{BB962C8B-B14F-4D97-AF65-F5344CB8AC3E}">
        <p14:creationId xmlns:p14="http://schemas.microsoft.com/office/powerpoint/2010/main" val="612759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生物神经元</a:t>
            </a:r>
          </a:p>
        </p:txBody>
      </p:sp>
      <p:pic>
        <p:nvPicPr>
          <p:cNvPr id="4" name="内容占位符 3"/>
          <p:cNvPicPr>
            <a:picLocks noGrp="1" noChangeAspect="1"/>
          </p:cNvPicPr>
          <p:nvPr>
            <p:ph sz="quarter" idx="1"/>
          </p:nvPr>
        </p:nvPicPr>
        <p:blipFill>
          <a:blip r:embed="rId3">
            <a:extLst>
              <a:ext uri="{28A0092B-C50C-407E-A947-70E740481C1C}">
                <a14:useLocalDpi xmlns:a14="http://schemas.microsoft.com/office/drawing/2010/main"/>
              </a:ext>
            </a:extLst>
          </a:blip>
          <a:stretch>
            <a:fillRect/>
          </a:stretch>
        </p:blipFill>
        <p:spPr>
          <a:xfrm>
            <a:off x="741988" y="1219200"/>
            <a:ext cx="7660024" cy="4937125"/>
          </a:xfrm>
        </p:spPr>
      </p:pic>
      <p:sp>
        <p:nvSpPr>
          <p:cNvPr id="5" name="矩形 4"/>
          <p:cNvSpPr/>
          <p:nvPr/>
        </p:nvSpPr>
        <p:spPr>
          <a:xfrm>
            <a:off x="4572000" y="4495800"/>
            <a:ext cx="4114800" cy="954107"/>
          </a:xfrm>
          <a:prstGeom prst="rect">
            <a:avLst/>
          </a:prstGeom>
        </p:spPr>
        <p:txBody>
          <a:bodyPr wrap="square">
            <a:spAutoFit/>
          </a:bodyPr>
          <a:lstStyle/>
          <a:p>
            <a:r>
              <a:rPr lang="zh-CN" altLang="en-US" sz="2800" dirty="0"/>
              <a:t>单个神经细胞只有两种状态：兴奋和抑制</a:t>
            </a:r>
          </a:p>
        </p:txBody>
      </p:sp>
      <p:sp>
        <p:nvSpPr>
          <p:cNvPr id="8" name="矩形 7"/>
          <p:cNvSpPr/>
          <p:nvPr/>
        </p:nvSpPr>
        <p:spPr>
          <a:xfrm>
            <a:off x="6248400" y="512782"/>
            <a:ext cx="2595582" cy="369332"/>
          </a:xfrm>
          <a:prstGeom prst="rect">
            <a:avLst/>
          </a:prstGeom>
        </p:spPr>
        <p:txBody>
          <a:bodyPr wrap="none">
            <a:spAutoFit/>
          </a:bodyPr>
          <a:lstStyle/>
          <a:p>
            <a:r>
              <a:rPr lang="en-US" altLang="zh-CN" dirty="0">
                <a:hlinkClick r:id="rId4" action="ppaction://hlinkfile"/>
              </a:rPr>
              <a:t>video:</a:t>
            </a:r>
            <a:r>
              <a:rPr lang="zh-CN" altLang="en-US" dirty="0">
                <a:hlinkClick r:id="rId4" action="ppaction://hlinkfile"/>
              </a:rPr>
              <a:t> structure of brain</a:t>
            </a:r>
            <a:endParaRPr lang="zh-CN" altLang="en-US" dirty="0"/>
          </a:p>
        </p:txBody>
      </p:sp>
    </p:spTree>
    <p:extLst>
      <p:ext uri="{BB962C8B-B14F-4D97-AF65-F5344CB8AC3E}">
        <p14:creationId xmlns:p14="http://schemas.microsoft.com/office/powerpoint/2010/main" val="3989405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等线" panose="02010600030101010101" pitchFamily="2" charset="-122"/>
                <a:ea typeface="等线" panose="02010600030101010101" pitchFamily="2" charset="-122"/>
              </a:rPr>
              <a:t>What’s the Rule?</a:t>
            </a:r>
            <a:endParaRPr lang="zh-CN" altLang="en-US" dirty="0">
              <a:latin typeface="等线" panose="02010600030101010101" pitchFamily="2" charset="-122"/>
              <a:ea typeface="等线" panose="02010600030101010101" pitchFamily="2" charset="-122"/>
            </a:endParaRPr>
          </a:p>
        </p:txBody>
      </p:sp>
      <p:pic>
        <p:nvPicPr>
          <p:cNvPr id="3" name="图片 2"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752600"/>
            <a:ext cx="4153009" cy="1534926"/>
          </a:xfrm>
          <a:prstGeom prst="rect">
            <a:avLst/>
          </a:prstGeom>
        </p:spPr>
      </p:pic>
      <p:pic>
        <p:nvPicPr>
          <p:cNvPr id="3074" name="Picture 2" descr="âPattern Recognition handwrite numberâçå¾çæç´¢ç»æ"/>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3962400"/>
            <a:ext cx="3670974" cy="2164168"/>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5791200" y="3505200"/>
            <a:ext cx="2031325" cy="646331"/>
          </a:xfrm>
          <a:prstGeom prst="rect">
            <a:avLst/>
          </a:prstGeom>
          <a:noFill/>
        </p:spPr>
        <p:txBody>
          <a:bodyPr wrap="none" rtlCol="0">
            <a:spAutoFit/>
          </a:bodyPr>
          <a:lstStyle/>
          <a:p>
            <a:r>
              <a:rPr lang="zh-CN" altLang="en-US" sz="3600" dirty="0">
                <a:solidFill>
                  <a:srgbClr val="FF0000"/>
                </a:solidFill>
                <a:latin typeface="黑体" panose="02010609060101010101" pitchFamily="49" charset="-122"/>
                <a:ea typeface="黑体" panose="02010609060101010101" pitchFamily="49" charset="-122"/>
              </a:rPr>
              <a:t>机器学习</a:t>
            </a:r>
          </a:p>
        </p:txBody>
      </p:sp>
    </p:spTree>
    <p:extLst>
      <p:ext uri="{BB962C8B-B14F-4D97-AF65-F5344CB8AC3E}">
        <p14:creationId xmlns:p14="http://schemas.microsoft.com/office/powerpoint/2010/main" val="237065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人工神经元</a:t>
            </a:r>
          </a:p>
        </p:txBody>
      </p:sp>
      <p:pic>
        <p:nvPicPr>
          <p:cNvPr id="4" name="内容占位符 3" descr="屏幕剪辑"/>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1143000" y="2819400"/>
            <a:ext cx="4609271" cy="3363685"/>
          </a:xfrm>
        </p:spPr>
      </p:pic>
      <p:pic>
        <p:nvPicPr>
          <p:cNvPr id="3" name="图片 2" descr="屏幕剪辑"/>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447800"/>
            <a:ext cx="2693763" cy="2041117"/>
          </a:xfrm>
          <a:prstGeom prst="rect">
            <a:avLst/>
          </a:prstGeom>
        </p:spPr>
      </p:pic>
      <p:cxnSp>
        <p:nvCxnSpPr>
          <p:cNvPr id="6" name="直接箭头连接符 5"/>
          <p:cNvCxnSpPr/>
          <p:nvPr/>
        </p:nvCxnSpPr>
        <p:spPr>
          <a:xfrm flipV="1">
            <a:off x="4648200" y="3048000"/>
            <a:ext cx="1219200" cy="1066800"/>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853077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人工神经网络</a:t>
            </a:r>
          </a:p>
        </p:txBody>
      </p:sp>
      <p:sp>
        <p:nvSpPr>
          <p:cNvPr id="3" name="内容占位符 2"/>
          <p:cNvSpPr>
            <a:spLocks noGrp="1"/>
          </p:cNvSpPr>
          <p:nvPr>
            <p:ph sz="quarter" idx="1"/>
          </p:nvPr>
        </p:nvSpPr>
        <p:spPr/>
        <p:txBody>
          <a:bodyPr/>
          <a:lstStyle/>
          <a:p>
            <a:r>
              <a:rPr lang="zh-CN" altLang="en-US" dirty="0"/>
              <a:t>人工神经网络主要由大量的神经元以及它们之间的有向连接构成。因此考虑三方面：</a:t>
            </a:r>
            <a:endParaRPr lang="en-US" altLang="zh-CN" dirty="0"/>
          </a:p>
          <a:p>
            <a:endParaRPr lang="zh-CN" altLang="en-US" dirty="0"/>
          </a:p>
          <a:p>
            <a:r>
              <a:rPr lang="zh-CN" altLang="en-US" dirty="0"/>
              <a:t>神经元的激活规则</a:t>
            </a:r>
            <a:endParaRPr lang="en-US" altLang="zh-CN" dirty="0"/>
          </a:p>
          <a:p>
            <a:pPr lvl="1"/>
            <a:r>
              <a:rPr lang="zh-CN" altLang="en-US" dirty="0"/>
              <a:t>主要是指神经元输入到输出之间的映射关系，一般为非线性函数。</a:t>
            </a:r>
          </a:p>
          <a:p>
            <a:r>
              <a:rPr lang="zh-CN" altLang="en-US" dirty="0"/>
              <a:t>网络的拓扑结构</a:t>
            </a:r>
            <a:endParaRPr lang="en-US" altLang="zh-CN" dirty="0"/>
          </a:p>
          <a:p>
            <a:pPr lvl="1"/>
            <a:r>
              <a:rPr lang="zh-CN" altLang="en-US" dirty="0"/>
              <a:t>不同神经元之间的连接关系。</a:t>
            </a:r>
          </a:p>
          <a:p>
            <a:r>
              <a:rPr lang="zh-CN" altLang="en-US" dirty="0"/>
              <a:t>学习算法</a:t>
            </a:r>
            <a:endParaRPr lang="en-US" altLang="zh-CN" dirty="0"/>
          </a:p>
          <a:p>
            <a:pPr lvl="1"/>
            <a:r>
              <a:rPr lang="zh-CN" altLang="en-US" dirty="0"/>
              <a:t>通过训练数据来学习神经网络的参数。</a:t>
            </a:r>
          </a:p>
        </p:txBody>
      </p:sp>
    </p:spTree>
    <p:extLst>
      <p:ext uri="{BB962C8B-B14F-4D97-AF65-F5344CB8AC3E}">
        <p14:creationId xmlns:p14="http://schemas.microsoft.com/office/powerpoint/2010/main" val="3986698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人工神经网络</a:t>
            </a:r>
          </a:p>
        </p:txBody>
      </p:sp>
      <p:sp>
        <p:nvSpPr>
          <p:cNvPr id="3" name="内容占位符 2"/>
          <p:cNvSpPr>
            <a:spLocks noGrp="1"/>
          </p:cNvSpPr>
          <p:nvPr>
            <p:ph sz="quarter" idx="1"/>
          </p:nvPr>
        </p:nvSpPr>
        <p:spPr/>
        <p:txBody>
          <a:bodyPr/>
          <a:lstStyle/>
          <a:p>
            <a:r>
              <a:rPr lang="zh-CN" altLang="en-US"/>
              <a:t>人工神经网络由神经元模型构成，这种由许多神经元组成的信息处理网络具有并行分布结构。</a:t>
            </a:r>
            <a:endParaRPr lang="zh-CN" altLang="en-US" dirty="0"/>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60" y="3200400"/>
            <a:ext cx="8491079" cy="2650741"/>
          </a:xfrm>
          <a:prstGeom prst="rect">
            <a:avLst/>
          </a:prstGeom>
        </p:spPr>
      </p:pic>
    </p:spTree>
    <p:extLst>
      <p:ext uri="{BB962C8B-B14F-4D97-AF65-F5344CB8AC3E}">
        <p14:creationId xmlns:p14="http://schemas.microsoft.com/office/powerpoint/2010/main" val="3365085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前馈神经网络</a:t>
            </a:r>
          </a:p>
        </p:txBody>
      </p:sp>
    </p:spTree>
    <p:extLst>
      <p:ext uri="{BB962C8B-B14F-4D97-AF65-F5344CB8AC3E}">
        <p14:creationId xmlns:p14="http://schemas.microsoft.com/office/powerpoint/2010/main" val="3257347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网络结构</a:t>
            </a:r>
          </a:p>
        </p:txBody>
      </p:sp>
      <p:sp>
        <p:nvSpPr>
          <p:cNvPr id="3" name="内容占位符 2"/>
          <p:cNvSpPr>
            <a:spLocks noGrp="1"/>
          </p:cNvSpPr>
          <p:nvPr>
            <p:ph sz="quarter" idx="1"/>
          </p:nvPr>
        </p:nvSpPr>
        <p:spPr/>
        <p:txBody>
          <a:bodyPr/>
          <a:lstStyle/>
          <a:p>
            <a:r>
              <a:rPr lang="zh-CN" altLang="en-US" dirty="0"/>
              <a:t>在前馈神经网络中，各神经元分别属于不同的层。整个网络中无反馈，信号从输入层向输出层单向传播，可用一个有向无环图表示。</a:t>
            </a:r>
          </a:p>
        </p:txBody>
      </p:sp>
      <p:pic>
        <p:nvPicPr>
          <p:cNvPr id="4" name="图片 3" descr="屏幕剪辑"/>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2751400"/>
            <a:ext cx="6087941" cy="3481760"/>
          </a:xfrm>
          <a:prstGeom prst="rect">
            <a:avLst/>
          </a:prstGeom>
        </p:spPr>
      </p:pic>
    </p:spTree>
    <p:extLst>
      <p:ext uri="{BB962C8B-B14F-4D97-AF65-F5344CB8AC3E}">
        <p14:creationId xmlns:p14="http://schemas.microsoft.com/office/powerpoint/2010/main" val="3111427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通用近似定理</a:t>
            </a:r>
          </a:p>
        </p:txBody>
      </p:sp>
      <p:sp>
        <p:nvSpPr>
          <p:cNvPr id="3" name="内容占位符 2"/>
          <p:cNvSpPr>
            <a:spLocks noGrp="1"/>
          </p:cNvSpPr>
          <p:nvPr>
            <p:ph sz="quarter" idx="1"/>
          </p:nvPr>
        </p:nvSpPr>
        <p:spPr/>
        <p:txBody>
          <a:bodyPr/>
          <a:lstStyle/>
          <a:p>
            <a:r>
              <a:rPr lang="zh-CN" altLang="en-US" dirty="0"/>
              <a:t>对于具有</a:t>
            </a:r>
            <a:r>
              <a:rPr lang="zh-CN" altLang="en-US" dirty="0">
                <a:solidFill>
                  <a:srgbClr val="FF0000"/>
                </a:solidFill>
              </a:rPr>
              <a:t>线性输出层</a:t>
            </a:r>
            <a:r>
              <a:rPr lang="zh-CN" altLang="en-US" dirty="0"/>
              <a:t>和至少一个使用“挤压”性质的激活函数的</a:t>
            </a:r>
            <a:r>
              <a:rPr lang="zh-CN" altLang="en-US" dirty="0">
                <a:solidFill>
                  <a:srgbClr val="FF0000"/>
                </a:solidFill>
              </a:rPr>
              <a:t>隐藏层</a:t>
            </a:r>
            <a:r>
              <a:rPr lang="zh-CN" altLang="en-US" dirty="0"/>
              <a:t>组成的前馈神经网络，只要其隐藏层神经元的数量足够，它可以以</a:t>
            </a:r>
            <a:r>
              <a:rPr lang="zh-CN" altLang="en-US" dirty="0">
                <a:solidFill>
                  <a:srgbClr val="FF0000"/>
                </a:solidFill>
              </a:rPr>
              <a:t>任意精度</a:t>
            </a:r>
            <a:r>
              <a:rPr lang="zh-CN" altLang="en-US" dirty="0"/>
              <a:t>来近似任何从一个定义在</a:t>
            </a:r>
            <a:r>
              <a:rPr lang="zh-CN" altLang="en-US" dirty="0">
                <a:solidFill>
                  <a:srgbClr val="FF0000"/>
                </a:solidFill>
              </a:rPr>
              <a:t>实数空间</a:t>
            </a:r>
            <a:r>
              <a:rPr lang="zh-CN" altLang="en-US" dirty="0"/>
              <a:t>中的</a:t>
            </a:r>
            <a:r>
              <a:rPr lang="zh-CN" altLang="en-US" dirty="0">
                <a:solidFill>
                  <a:srgbClr val="FF0000"/>
                </a:solidFill>
              </a:rPr>
              <a:t>有界闭集函数</a:t>
            </a:r>
            <a:r>
              <a:rPr lang="zh-CN" altLang="en-US" dirty="0"/>
              <a:t>。</a:t>
            </a:r>
            <a:endParaRPr lang="en-US" altLang="zh-CN" dirty="0"/>
          </a:p>
          <a:p>
            <a:endParaRPr lang="en-US" altLang="zh-CN" dirty="0"/>
          </a:p>
          <a:p>
            <a:endParaRPr lang="zh-CN" altLang="en-US" dirty="0"/>
          </a:p>
        </p:txBody>
      </p:sp>
      <p:sp>
        <p:nvSpPr>
          <p:cNvPr id="4" name="矩形 3"/>
          <p:cNvSpPr/>
          <p:nvPr/>
        </p:nvSpPr>
        <p:spPr>
          <a:xfrm>
            <a:off x="1248013" y="4267200"/>
            <a:ext cx="664797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zh-CN" altLang="en-US" sz="2800" dirty="0"/>
              <a:t>一个两层的神经网络可以模拟任何函数。</a:t>
            </a:r>
          </a:p>
        </p:txBody>
      </p:sp>
    </p:spTree>
    <p:extLst>
      <p:ext uri="{BB962C8B-B14F-4D97-AF65-F5344CB8AC3E}">
        <p14:creationId xmlns:p14="http://schemas.microsoft.com/office/powerpoint/2010/main" val="2978931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应用到机器学习</a:t>
            </a:r>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p:txBody>
              <a:bodyPr/>
              <a:lstStyle/>
              <a:p>
                <a:r>
                  <a:rPr lang="zh-CN" altLang="en-US" dirty="0"/>
                  <a:t>模型</a:t>
                </a:r>
                <a:endParaRPr lang="en-US" altLang="zh-CN" dirty="0"/>
              </a:p>
              <a:p>
                <a:pPr lvl="1"/>
                <a14:m>
                  <m:oMath xmlns:m="http://schemas.openxmlformats.org/officeDocument/2006/math">
                    <m:r>
                      <a:rPr lang="en-US" altLang="zh-CN" i="1">
                        <a:latin typeface="Cambria Math" panose="02040503050406030204" pitchFamily="18" charset="0"/>
                        <a:ea typeface="Cambria Math" panose="02040503050406030204" pitchFamily="18" charset="0"/>
                      </a:rPr>
                      <m:t>𝑦</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𝑓</m:t>
                    </m:r>
                    <m:r>
                      <a:rPr lang="en-US" altLang="zh-CN" i="1" baseline="30000">
                        <a:latin typeface="Cambria Math" panose="02040503050406030204" pitchFamily="18" charset="0"/>
                        <a:ea typeface="Cambria Math" panose="02040503050406030204" pitchFamily="18" charset="0"/>
                      </a:rPr>
                      <m:t>5</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𝑓</m:t>
                    </m:r>
                    <m:r>
                      <a:rPr lang="en-US" altLang="zh-CN" i="1" baseline="30000">
                        <a:latin typeface="Cambria Math" panose="02040503050406030204" pitchFamily="18" charset="0"/>
                        <a:ea typeface="Cambria Math" panose="02040503050406030204" pitchFamily="18" charset="0"/>
                      </a:rPr>
                      <m:t>4</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𝑓</m:t>
                    </m:r>
                    <m:r>
                      <a:rPr lang="en-US" altLang="zh-CN" i="1" baseline="30000">
                        <a:latin typeface="Cambria Math" panose="02040503050406030204" pitchFamily="18" charset="0"/>
                        <a:ea typeface="Cambria Math" panose="02040503050406030204" pitchFamily="18" charset="0"/>
                      </a:rPr>
                      <m:t>3</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𝑓</m:t>
                    </m:r>
                    <m:r>
                      <a:rPr lang="en-US" altLang="zh-CN" i="1" baseline="30000">
                        <a:latin typeface="Cambria Math" panose="02040503050406030204" pitchFamily="18" charset="0"/>
                        <a:ea typeface="Cambria Math" panose="02040503050406030204" pitchFamily="18" charset="0"/>
                      </a:rPr>
                      <m:t>2</m:t>
                    </m:r>
                    <m:r>
                      <a:rPr lang="en-US" altLang="zh-CN" i="1">
                        <a:latin typeface="Cambria Math" panose="02040503050406030204" pitchFamily="18" charset="0"/>
                        <a:ea typeface="Cambria Math" panose="02040503050406030204" pitchFamily="18" charset="0"/>
                      </a:rPr>
                      <m:t>(</m:t>
                    </m:r>
                    <m:r>
                      <a:rPr lang="pt-BR" altLang="zh-CN" i="1">
                        <a:latin typeface="Cambria Math" panose="02040503050406030204" pitchFamily="18" charset="0"/>
                        <a:ea typeface="Cambria Math" panose="02040503050406030204" pitchFamily="18" charset="0"/>
                      </a:rPr>
                      <m:t>𝑓</m:t>
                    </m:r>
                    <m:r>
                      <a:rPr lang="en-US" altLang="zh-CN" i="1" baseline="30000">
                        <a:latin typeface="Cambria Math" panose="02040503050406030204" pitchFamily="18" charset="0"/>
                        <a:ea typeface="Cambria Math" panose="02040503050406030204" pitchFamily="18" charset="0"/>
                      </a:rPr>
                      <m:t>1</m:t>
                    </m:r>
                    <m:d>
                      <m:dPr>
                        <m:ctrlPr>
                          <a:rPr lang="pt-BR" altLang="zh-CN" i="1">
                            <a:latin typeface="Cambria Math" panose="02040503050406030204" pitchFamily="18" charset="0"/>
                            <a:ea typeface="Cambria Math" panose="02040503050406030204" pitchFamily="18" charset="0"/>
                          </a:rPr>
                        </m:ctrlPr>
                      </m:dPr>
                      <m:e>
                        <m:r>
                          <a:rPr lang="pt-BR" altLang="zh-CN" i="1">
                            <a:latin typeface="Cambria Math" panose="02040503050406030204" pitchFamily="18" charset="0"/>
                            <a:ea typeface="Cambria Math" panose="02040503050406030204" pitchFamily="18" charset="0"/>
                          </a:rPr>
                          <m:t>𝑥</m:t>
                        </m:r>
                      </m:e>
                    </m:d>
                    <m:r>
                      <a:rPr lang="en-US" altLang="zh-CN" i="1">
                        <a:latin typeface="Cambria Math" panose="02040503050406030204" pitchFamily="18" charset="0"/>
                        <a:ea typeface="Cambria Math" panose="02040503050406030204" pitchFamily="18" charset="0"/>
                      </a:rPr>
                      <m:t>)))</m:t>
                    </m:r>
                    <m:r>
                      <a:rPr lang="en-US" altLang="zh-CN" i="1" smtClean="0">
                        <a:latin typeface="Cambria Math" panose="02040503050406030204" pitchFamily="18" charset="0"/>
                        <a:ea typeface="Cambria Math" panose="02040503050406030204" pitchFamily="18" charset="0"/>
                      </a:rPr>
                      <m:t>)</m:t>
                    </m:r>
                  </m:oMath>
                </a14:m>
                <a:endParaRPr lang="en-US" altLang="zh-CN" i="1" dirty="0">
                  <a:latin typeface="Cambria Math" panose="02040503050406030204" pitchFamily="18" charset="0"/>
                </a:endParaRPr>
              </a:p>
              <a:p>
                <a:endParaRPr lang="en-US" altLang="zh-CN" i="1" dirty="0">
                  <a:latin typeface="Cambria Math" panose="02040503050406030204" pitchFamily="18" charset="0"/>
                </a:endParaRPr>
              </a:p>
              <a:p>
                <a:r>
                  <a:rPr lang="zh-CN" altLang="en-US" dirty="0">
                    <a:latin typeface="Cambria Math" panose="02040503050406030204" pitchFamily="18" charset="0"/>
                  </a:rPr>
                  <a:t>学习准则</a:t>
                </a:r>
                <a:endParaRPr lang="en-US" altLang="zh-CN" dirty="0">
                  <a:latin typeface="Cambria Math" panose="02040503050406030204" pitchFamily="18" charset="0"/>
                </a:endParaRPr>
              </a:p>
              <a:p>
                <a:pPr lvl="1"/>
                <a14:m>
                  <m:oMath xmlns:m="http://schemas.openxmlformats.org/officeDocument/2006/math">
                    <m:r>
                      <m:rPr>
                        <m:sty m:val="p"/>
                      </m:rPr>
                      <a:rPr lang="en-US" altLang="zh-CN" i="1" dirty="0">
                        <a:latin typeface="Cambria Math" panose="02040503050406030204" pitchFamily="18" charset="0"/>
                        <a:ea typeface="Cambria Math" panose="02040503050406030204" pitchFamily="18" charset="0"/>
                      </a:rPr>
                      <m:t>L</m:t>
                    </m:r>
                    <m:r>
                      <a:rPr lang="en-US" altLang="zh-CN" b="0" i="1" dirty="0"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𝑦</m:t>
                    </m:r>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𝑦</m:t>
                        </m:r>
                      </m:e>
                      <m:sup>
                        <m:r>
                          <a:rPr lang="en-US" altLang="zh-CN" b="0" i="1" smtClean="0">
                            <a:latin typeface="Cambria Math" panose="02040503050406030204" pitchFamily="18" charset="0"/>
                            <a:ea typeface="Cambria Math" panose="02040503050406030204" pitchFamily="18" charset="0"/>
                          </a:rPr>
                          <m:t>∗</m:t>
                        </m:r>
                      </m:sup>
                    </m:sSup>
                    <m:r>
                      <a:rPr lang="en-US" altLang="zh-CN" b="0" i="1" smtClean="0">
                        <a:latin typeface="Cambria Math" panose="02040503050406030204" pitchFamily="18" charset="0"/>
                        <a:ea typeface="Cambria Math" panose="02040503050406030204" pitchFamily="18" charset="0"/>
                      </a:rPr>
                      <m:t>)</m:t>
                    </m:r>
                  </m:oMath>
                </a14:m>
                <a:endParaRPr lang="zh-CN" altLang="zh-CN" dirty="0">
                  <a:latin typeface="Cambria Math" panose="02040503050406030204" pitchFamily="18" charset="0"/>
                </a:endParaRPr>
              </a:p>
              <a:p>
                <a:pPr lvl="1"/>
                <a:endParaRPr lang="en-US" altLang="zh-CN" dirty="0"/>
              </a:p>
              <a:p>
                <a:r>
                  <a:rPr lang="zh-CN" altLang="en-US" dirty="0"/>
                  <a:t>优化</a:t>
                </a:r>
                <a:endParaRPr lang="en-US" altLang="zh-CN" dirty="0"/>
              </a:p>
              <a:p>
                <a:pPr lvl="1"/>
                <a:r>
                  <a:rPr lang="zh-CN" altLang="en-US" dirty="0"/>
                  <a:t>梯度下降</a:t>
                </a:r>
                <a:endParaRPr lang="en-US" altLang="zh-CN" dirty="0"/>
              </a:p>
              <a:p>
                <a:pPr marL="205978" lvl="1" indent="0">
                  <a:buNone/>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ea typeface="Cambria Math" panose="02040503050406030204" pitchFamily="18" charset="0"/>
                            </a:rPr>
                          </m:ctrlPr>
                        </m:fPr>
                        <m:num>
                          <m:r>
                            <a:rPr lang="en-US" altLang="zh-CN" i="1" smtClean="0">
                              <a:latin typeface="Cambria Math" panose="02040503050406030204" pitchFamily="18" charset="0"/>
                              <a:ea typeface="Cambria Math" panose="02040503050406030204" pitchFamily="18" charset="0"/>
                            </a:rPr>
                            <m:t>𝜕</m:t>
                          </m:r>
                          <m:r>
                            <m:rPr>
                              <m:sty m:val="p"/>
                            </m:rPr>
                            <a:rPr lang="en-US" altLang="zh-CN" i="1" dirty="0">
                              <a:latin typeface="Cambria Math" panose="02040503050406030204" pitchFamily="18" charset="0"/>
                              <a:ea typeface="Cambria Math" panose="02040503050406030204" pitchFamily="18" charset="0"/>
                            </a:rPr>
                            <m:t>L</m:t>
                          </m:r>
                          <m:r>
                            <a:rPr lang="en-US" altLang="zh-CN" i="1" dirty="0">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𝑦</m:t>
                          </m:r>
                          <m:r>
                            <a:rPr lang="en-US" altLang="zh-CN" i="1">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𝑦</m:t>
                              </m:r>
                            </m:e>
                            <m:sup>
                              <m:r>
                                <a:rPr lang="en-US" altLang="zh-CN" i="1">
                                  <a:latin typeface="Cambria Math" panose="02040503050406030204" pitchFamily="18" charset="0"/>
                                  <a:ea typeface="Cambria Math" panose="02040503050406030204" pitchFamily="18" charset="0"/>
                                </a:rPr>
                                <m:t>∗</m:t>
                              </m:r>
                            </m:sup>
                          </m:sSup>
                          <m:r>
                            <a:rPr lang="en-US" altLang="zh-CN" i="1">
                              <a:latin typeface="Cambria Math" panose="02040503050406030204" pitchFamily="18" charset="0"/>
                              <a:ea typeface="Cambria Math" panose="02040503050406030204" pitchFamily="18" charset="0"/>
                            </a:rPr>
                            <m:t>)</m:t>
                          </m:r>
                          <m:r>
                            <m:rPr>
                              <m:nor/>
                            </m:rPr>
                            <a:rPr lang="zh-CN" altLang="zh-CN" dirty="0">
                              <a:latin typeface="Cambria Math" panose="02040503050406030204" pitchFamily="18" charset="0"/>
                            </a:rPr>
                            <m:t> </m:t>
                          </m:r>
                        </m:num>
                        <m:den>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 </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𝑓</m:t>
                              </m:r>
                            </m:e>
                            <m:sup>
                              <m:r>
                                <a:rPr lang="en-US" altLang="zh-CN" b="0" i="1" smtClean="0">
                                  <a:latin typeface="Cambria Math" panose="02040503050406030204" pitchFamily="18" charset="0"/>
                                  <a:ea typeface="Cambria Math" panose="02040503050406030204" pitchFamily="18" charset="0"/>
                                </a:rPr>
                                <m:t>1</m:t>
                              </m:r>
                            </m:sup>
                          </m:sSup>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 </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𝑓</m:t>
                              </m:r>
                            </m:e>
                            <m:sup>
                              <m:r>
                                <a:rPr lang="en-US" altLang="zh-CN" b="0" i="1" smtClean="0">
                                  <a:latin typeface="Cambria Math" panose="02040503050406030204" pitchFamily="18" charset="0"/>
                                  <a:ea typeface="Cambria Math" panose="02040503050406030204" pitchFamily="18" charset="0"/>
                                </a:rPr>
                                <m:t>2</m:t>
                              </m:r>
                            </m:sup>
                          </m:sSup>
                        </m:num>
                        <m:den>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 </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𝑓</m:t>
                              </m:r>
                            </m:e>
                            <m:sup>
                              <m:r>
                                <a:rPr lang="en-US" altLang="zh-CN" b="0" i="1" smtClean="0">
                                  <a:latin typeface="Cambria Math" panose="02040503050406030204" pitchFamily="18" charset="0"/>
                                  <a:ea typeface="Cambria Math" panose="02040503050406030204" pitchFamily="18" charset="0"/>
                                </a:rPr>
                                <m:t>1</m:t>
                              </m:r>
                            </m:sup>
                          </m:sSup>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 </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𝑓</m:t>
                              </m:r>
                            </m:e>
                            <m:sup>
                              <m:r>
                                <a:rPr lang="en-US" altLang="zh-CN" b="0" i="1" smtClean="0">
                                  <a:latin typeface="Cambria Math" panose="02040503050406030204" pitchFamily="18" charset="0"/>
                                  <a:ea typeface="Cambria Math" panose="02040503050406030204" pitchFamily="18" charset="0"/>
                                </a:rPr>
                                <m:t>3</m:t>
                              </m:r>
                            </m:sup>
                          </m:sSup>
                        </m:num>
                        <m:den>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 </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𝑓</m:t>
                              </m:r>
                            </m:e>
                            <m:sup>
                              <m:r>
                                <a:rPr lang="en-US" altLang="zh-CN" b="0" i="1" smtClean="0">
                                  <a:latin typeface="Cambria Math" panose="02040503050406030204" pitchFamily="18" charset="0"/>
                                  <a:ea typeface="Cambria Math" panose="02040503050406030204" pitchFamily="18" charset="0"/>
                                </a:rPr>
                                <m:t>2</m:t>
                              </m:r>
                            </m:sup>
                          </m:sSup>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 </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𝑓</m:t>
                              </m:r>
                            </m:e>
                            <m:sup>
                              <m:r>
                                <a:rPr lang="en-US" altLang="zh-CN" b="0" i="1" smtClean="0">
                                  <a:latin typeface="Cambria Math" panose="02040503050406030204" pitchFamily="18" charset="0"/>
                                  <a:ea typeface="Cambria Math" panose="02040503050406030204" pitchFamily="18" charset="0"/>
                                </a:rPr>
                                <m:t>4</m:t>
                              </m:r>
                            </m:sup>
                          </m:sSup>
                        </m:num>
                        <m:den>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 </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𝑓</m:t>
                              </m:r>
                            </m:e>
                            <m:sup>
                              <m:r>
                                <a:rPr lang="en-US" altLang="zh-CN" b="0" i="1" smtClean="0">
                                  <a:latin typeface="Cambria Math" panose="02040503050406030204" pitchFamily="18" charset="0"/>
                                  <a:ea typeface="Cambria Math" panose="02040503050406030204" pitchFamily="18" charset="0"/>
                                </a:rPr>
                                <m:t>3</m:t>
                              </m:r>
                            </m:sup>
                          </m:sSup>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 </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𝑓</m:t>
                              </m:r>
                            </m:e>
                            <m:sup>
                              <m:r>
                                <a:rPr lang="en-US" altLang="zh-CN" i="1">
                                  <a:latin typeface="Cambria Math" panose="02040503050406030204" pitchFamily="18" charset="0"/>
                                  <a:ea typeface="Cambria Math" panose="02040503050406030204" pitchFamily="18" charset="0"/>
                                </a:rPr>
                                <m:t>5</m:t>
                              </m:r>
                            </m:sup>
                          </m:sSup>
                        </m:num>
                        <m:den>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 </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𝑓</m:t>
                              </m:r>
                            </m:e>
                            <m:sup>
                              <m:r>
                                <a:rPr lang="en-US" altLang="zh-CN" b="0" i="1" smtClean="0">
                                  <a:latin typeface="Cambria Math" panose="02040503050406030204" pitchFamily="18" charset="0"/>
                                  <a:ea typeface="Cambria Math" panose="02040503050406030204" pitchFamily="18" charset="0"/>
                                </a:rPr>
                                <m:t>4</m:t>
                              </m:r>
                            </m:sup>
                          </m:sSup>
                        </m:den>
                      </m:f>
                      <m:r>
                        <a:rPr lang="en-US" altLang="zh-CN" i="1" smtClean="0">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m:t>
                          </m:r>
                          <m:r>
                            <m:rPr>
                              <m:sty m:val="p"/>
                            </m:rPr>
                            <a:rPr lang="en-US" altLang="zh-CN" i="1" dirty="0">
                              <a:latin typeface="Cambria Math" panose="02040503050406030204" pitchFamily="18" charset="0"/>
                              <a:ea typeface="Cambria Math" panose="02040503050406030204" pitchFamily="18" charset="0"/>
                            </a:rPr>
                            <m:t>L</m:t>
                          </m:r>
                          <m:r>
                            <a:rPr lang="en-US" altLang="zh-CN" i="1" dirty="0">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𝑦</m:t>
                          </m:r>
                          <m:r>
                            <a:rPr lang="en-US" altLang="zh-CN" i="1">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𝑦</m:t>
                              </m:r>
                            </m:e>
                            <m:sup>
                              <m:r>
                                <a:rPr lang="en-US" altLang="zh-CN" i="1">
                                  <a:latin typeface="Cambria Math" panose="02040503050406030204" pitchFamily="18" charset="0"/>
                                  <a:ea typeface="Cambria Math" panose="02040503050406030204" pitchFamily="18" charset="0"/>
                                </a:rPr>
                                <m:t>∗</m:t>
                              </m:r>
                            </m:sup>
                          </m:sSup>
                          <m:r>
                            <a:rPr lang="en-US" altLang="zh-CN" i="1">
                              <a:latin typeface="Cambria Math" panose="02040503050406030204" pitchFamily="18" charset="0"/>
                              <a:ea typeface="Cambria Math" panose="02040503050406030204" pitchFamily="18" charset="0"/>
                            </a:rPr>
                            <m:t>)</m:t>
                          </m:r>
                          <m:r>
                            <m:rPr>
                              <m:nor/>
                            </m:rPr>
                            <a:rPr lang="zh-CN" altLang="zh-CN" dirty="0">
                              <a:latin typeface="Cambria Math" panose="02040503050406030204" pitchFamily="18" charset="0"/>
                            </a:rPr>
                            <m:t> </m:t>
                          </m:r>
                        </m:num>
                        <m:den>
                          <m:r>
                            <a:rPr lang="en-US" altLang="zh-CN"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 </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𝑓</m:t>
                              </m:r>
                            </m:e>
                            <m:sup>
                              <m:r>
                                <a:rPr lang="en-US" altLang="zh-CN" b="0" i="1" smtClean="0">
                                  <a:latin typeface="Cambria Math" panose="02040503050406030204" pitchFamily="18" charset="0"/>
                                  <a:ea typeface="Cambria Math" panose="02040503050406030204" pitchFamily="18" charset="0"/>
                                </a:rPr>
                                <m:t>5</m:t>
                              </m:r>
                            </m:sup>
                          </m:sSup>
                        </m:den>
                      </m:f>
                    </m:oMath>
                  </m:oMathPara>
                </a14:m>
                <a:endParaRPr lang="en-US" altLang="zh-CN" i="1" dirty="0">
                  <a:latin typeface="Cambria Math" panose="02040503050406030204" pitchFamily="18" charset="0"/>
                </a:endParaRPr>
              </a:p>
              <a:p>
                <a:pPr marL="205978" lvl="1" indent="0">
                  <a:buNone/>
                </a:pPr>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a:blip r:embed="rId2"/>
                <a:stretch>
                  <a:fillRect l="-741" t="-1235"/>
                </a:stretch>
              </a:blipFill>
            </p:spPr>
            <p:txBody>
              <a:bodyPr/>
              <a:lstStyle/>
              <a:p>
                <a:r>
                  <a:rPr lang="zh-CN" altLang="en-US">
                    <a:noFill/>
                  </a:rPr>
                  <a:t> </a:t>
                </a:r>
              </a:p>
            </p:txBody>
          </p:sp>
        </mc:Fallback>
      </mc:AlternateContent>
      <p:sp>
        <p:nvSpPr>
          <p:cNvPr id="4" name="矩形 3"/>
          <p:cNvSpPr/>
          <p:nvPr/>
        </p:nvSpPr>
        <p:spPr>
          <a:xfrm>
            <a:off x="4038600" y="4114800"/>
            <a:ext cx="4493538" cy="523220"/>
          </a:xfrm>
          <a:prstGeom prst="rect">
            <a:avLst/>
          </a:prstGeom>
        </p:spPr>
        <p:txBody>
          <a:bodyPr wrap="none">
            <a:spAutoFit/>
          </a:bodyPr>
          <a:lstStyle/>
          <a:p>
            <a:r>
              <a:rPr lang="zh-CN" altLang="en-US" sz="2800" dirty="0">
                <a:solidFill>
                  <a:srgbClr val="FF0000"/>
                </a:solidFill>
              </a:rPr>
              <a:t>链式法则，可以自动计算！</a:t>
            </a:r>
            <a:endParaRPr lang="en-US" altLang="zh-CN" sz="2800" dirty="0">
              <a:solidFill>
                <a:srgbClr val="FF0000"/>
              </a:solidFill>
            </a:endParaRPr>
          </a:p>
        </p:txBody>
      </p:sp>
    </p:spTree>
    <p:extLst>
      <p:ext uri="{BB962C8B-B14F-4D97-AF65-F5344CB8AC3E}">
        <p14:creationId xmlns:p14="http://schemas.microsoft.com/office/powerpoint/2010/main" val="415259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计算图与自动微分</a:t>
            </a:r>
          </a:p>
        </p:txBody>
      </p:sp>
      <p:sp>
        <p:nvSpPr>
          <p:cNvPr id="3" name="内容占位符 2"/>
          <p:cNvSpPr>
            <a:spLocks noGrp="1"/>
          </p:cNvSpPr>
          <p:nvPr>
            <p:ph sz="quarter" idx="1"/>
          </p:nvPr>
        </p:nvSpPr>
        <p:spPr/>
        <p:txBody>
          <a:bodyPr/>
          <a:lstStyle/>
          <a:p>
            <a:r>
              <a:rPr lang="zh-CN" altLang="en-US" dirty="0"/>
              <a:t>复合函数</a:t>
            </a:r>
            <a:r>
              <a:rPr lang="en-US" altLang="zh-CN" dirty="0"/>
              <a:t>f(</a:t>
            </a:r>
            <a:r>
              <a:rPr lang="en-US" altLang="zh-CN" dirty="0" err="1"/>
              <a:t>x;w,b</a:t>
            </a:r>
            <a:r>
              <a:rPr lang="en-US" altLang="zh-CN" dirty="0"/>
              <a:t>) = </a:t>
            </a:r>
            <a:r>
              <a:rPr lang="el-GR" altLang="zh-CN" dirty="0"/>
              <a:t>σ(</a:t>
            </a:r>
            <a:r>
              <a:rPr lang="en-US" altLang="zh-CN" dirty="0" err="1"/>
              <a:t>wx</a:t>
            </a:r>
            <a:r>
              <a:rPr lang="en-US" altLang="zh-CN" dirty="0"/>
              <a:t> + b)</a:t>
            </a:r>
            <a:r>
              <a:rPr lang="zh-CN" altLang="en-US" dirty="0"/>
              <a:t>的计算图</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链式法则</a:t>
            </a:r>
            <a:endParaRPr lang="en-US" altLang="zh-CN" dirty="0"/>
          </a:p>
          <a:p>
            <a:endParaRPr lang="zh-CN" altLang="en-US" dirty="0"/>
          </a:p>
        </p:txBody>
      </p:sp>
      <p:sp>
        <p:nvSpPr>
          <p:cNvPr id="6" name="文本框 5"/>
          <p:cNvSpPr txBox="1"/>
          <p:nvPr/>
        </p:nvSpPr>
        <p:spPr>
          <a:xfrm>
            <a:off x="795929" y="5298844"/>
            <a:ext cx="7366119" cy="523220"/>
          </a:xfrm>
          <a:prstGeom prst="rect">
            <a:avLst/>
          </a:prstGeom>
          <a:noFill/>
        </p:spPr>
        <p:txBody>
          <a:bodyPr wrap="none" rtlCol="0">
            <a:spAutoFit/>
          </a:bodyPr>
          <a:lstStyle/>
          <a:p>
            <a:r>
              <a:rPr lang="zh-CN" altLang="en-US" sz="2800" dirty="0">
                <a:solidFill>
                  <a:srgbClr val="FF0000"/>
                </a:solidFill>
              </a:rPr>
              <a:t>反向传播算法只是自动微分的一种特殊形式。</a:t>
            </a:r>
          </a:p>
        </p:txBody>
      </p:sp>
      <p:pic>
        <p:nvPicPr>
          <p:cNvPr id="7" name="图片 6" descr="屏幕剪辑"/>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696429"/>
            <a:ext cx="8249025" cy="1991651"/>
          </a:xfrm>
          <a:prstGeom prst="rect">
            <a:avLst/>
          </a:prstGeom>
        </p:spPr>
      </p:pic>
      <p:pic>
        <p:nvPicPr>
          <p:cNvPr id="8" name="图片 7" descr="屏幕剪辑"/>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4114800"/>
            <a:ext cx="5723648" cy="738274"/>
          </a:xfrm>
          <a:prstGeom prst="rect">
            <a:avLst/>
          </a:prstGeom>
        </p:spPr>
      </p:pic>
    </p:spTree>
    <p:extLst>
      <p:ext uri="{BB962C8B-B14F-4D97-AF65-F5344CB8AC3E}">
        <p14:creationId xmlns:p14="http://schemas.microsoft.com/office/powerpoint/2010/main" val="374068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TensorFlow</a:t>
            </a:r>
            <a:r>
              <a:rPr lang="zh-CN" altLang="en-US" dirty="0"/>
              <a:t>中的计算图示例</a:t>
            </a:r>
            <a:endParaRPr lang="en-US" dirty="0"/>
          </a:p>
        </p:txBody>
      </p:sp>
      <p:sp>
        <p:nvSpPr>
          <p:cNvPr id="3" name="Content Placeholder 2"/>
          <p:cNvSpPr>
            <a:spLocks noGrp="1"/>
          </p:cNvSpPr>
          <p:nvPr>
            <p:ph sz="quarter" idx="1"/>
          </p:nvPr>
        </p:nvSpPr>
        <p:spPr/>
        <p:txBody>
          <a:bodyPr/>
          <a:lstStyle/>
          <a:p>
            <a:r>
              <a:rPr lang="zh-CN" altLang="en-US" dirty="0"/>
              <a:t>计算图是一个用来描述数学计算的有向图</a:t>
            </a:r>
            <a:r>
              <a:rPr lang="en-US" altLang="zh-CN" dirty="0"/>
              <a:t>(</a:t>
            </a:r>
            <a:r>
              <a:rPr lang="zh-CN" altLang="en-US" dirty="0"/>
              <a:t>有向无环图</a:t>
            </a:r>
            <a:r>
              <a:rPr lang="en-US" altLang="zh-CN" dirty="0"/>
              <a:t>)</a:t>
            </a:r>
          </a:p>
          <a:p>
            <a:r>
              <a:rPr lang="zh-CN" altLang="en-US" dirty="0"/>
              <a:t>节点代表操作</a:t>
            </a:r>
            <a:r>
              <a:rPr lang="en-US" altLang="zh-CN" dirty="0"/>
              <a:t>(Operation)</a:t>
            </a:r>
          </a:p>
          <a:p>
            <a:r>
              <a:rPr lang="zh-CN" altLang="en-US" dirty="0"/>
              <a:t>边代表</a:t>
            </a:r>
            <a:r>
              <a:rPr lang="en-US" altLang="zh-CN" dirty="0"/>
              <a:t>Tensor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186044"/>
            <a:ext cx="2895600" cy="5147732"/>
          </a:xfrm>
          <a:prstGeom prst="rect">
            <a:avLst/>
          </a:prstGeom>
        </p:spPr>
      </p:pic>
    </p:spTree>
    <p:extLst>
      <p:ext uri="{BB962C8B-B14F-4D97-AF65-F5344CB8AC3E}">
        <p14:creationId xmlns:p14="http://schemas.microsoft.com/office/powerpoint/2010/main" val="4085169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a:t>常用的深度学习框架</a:t>
            </a:r>
            <a:endParaRPr lang="zh-TW" altLang="en-US" dirty="0"/>
          </a:p>
        </p:txBody>
      </p:sp>
      <p:sp>
        <p:nvSpPr>
          <p:cNvPr id="11" name="内容占位符 10"/>
          <p:cNvSpPr>
            <a:spLocks noGrp="1"/>
          </p:cNvSpPr>
          <p:nvPr>
            <p:ph sz="quarter" idx="1"/>
          </p:nvPr>
        </p:nvSpPr>
        <p:spPr/>
        <p:txBody>
          <a:bodyPr/>
          <a:lstStyle/>
          <a:p>
            <a:pPr marL="342900" indent="-342900">
              <a:buFont typeface="+mj-lt"/>
              <a:buAutoNum type="arabicPeriod"/>
            </a:pPr>
            <a:r>
              <a:rPr lang="zh-CN" altLang="en-US" dirty="0">
                <a:latin typeface="+mn-ea"/>
              </a:rPr>
              <a:t>简易和快速的原型设计</a:t>
            </a:r>
            <a:endParaRPr lang="en-US" altLang="zh-CN" dirty="0">
              <a:latin typeface="+mn-ea"/>
            </a:endParaRPr>
          </a:p>
          <a:p>
            <a:pPr marL="342900" indent="-342900">
              <a:buFont typeface="+mj-lt"/>
              <a:buAutoNum type="arabicPeriod"/>
            </a:pPr>
            <a:r>
              <a:rPr lang="zh-CN" altLang="en-US" dirty="0">
                <a:latin typeface="+mn-ea"/>
              </a:rPr>
              <a:t>自动梯度计算</a:t>
            </a:r>
            <a:endParaRPr lang="en-US" altLang="zh-CN" dirty="0">
              <a:latin typeface="+mn-ea"/>
            </a:endParaRPr>
          </a:p>
          <a:p>
            <a:pPr marL="342900" indent="-342900">
              <a:buFont typeface="+mj-lt"/>
              <a:buAutoNum type="arabicPeriod"/>
            </a:pPr>
            <a:r>
              <a:rPr lang="zh-CN" altLang="en-US" dirty="0">
                <a:latin typeface="+mn-ea"/>
              </a:rPr>
              <a:t>无缝</a:t>
            </a:r>
            <a:r>
              <a:rPr lang="en-US" altLang="zh-CN" dirty="0">
                <a:latin typeface="+mn-ea"/>
              </a:rPr>
              <a:t>CPU</a:t>
            </a:r>
            <a:r>
              <a:rPr lang="zh-CN" altLang="en-US" dirty="0">
                <a:latin typeface="+mn-ea"/>
              </a:rPr>
              <a:t>和</a:t>
            </a:r>
            <a:r>
              <a:rPr lang="en-US" altLang="zh-CN" dirty="0">
                <a:latin typeface="+mn-ea"/>
              </a:rPr>
              <a:t>GPU</a:t>
            </a:r>
            <a:r>
              <a:rPr lang="zh-CN" altLang="en-US" dirty="0">
                <a:latin typeface="+mn-ea"/>
              </a:rPr>
              <a:t>切换</a:t>
            </a:r>
          </a:p>
          <a:p>
            <a:endParaRPr lang="zh-CN" altLang="en-US" dirty="0"/>
          </a:p>
        </p:txBody>
      </p:sp>
      <p:pic>
        <p:nvPicPr>
          <p:cNvPr id="5" name="Picture 6" descr="http://cdn.geekwire.com/wp-content/uploads/2015/11/google-Tensor-Flow.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1429" y="3121994"/>
            <a:ext cx="1618734" cy="1319268"/>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descr="屏幕剪辑"/>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0000" y="5338707"/>
            <a:ext cx="2438400" cy="626629"/>
          </a:xfrm>
          <a:prstGeom prst="rect">
            <a:avLst/>
          </a:prstGeom>
        </p:spPr>
      </p:pic>
      <p:pic>
        <p:nvPicPr>
          <p:cNvPr id="8" name="图片 7"/>
          <p:cNvPicPr>
            <a:picLocks noChangeAspect="1"/>
          </p:cNvPicPr>
          <p:nvPr/>
        </p:nvPicPr>
        <p:blipFill>
          <a:blip r:embed="rId5"/>
          <a:stretch>
            <a:fillRect/>
          </a:stretch>
        </p:blipFill>
        <p:spPr>
          <a:xfrm>
            <a:off x="2823711" y="3289754"/>
            <a:ext cx="1972578" cy="1030831"/>
          </a:xfrm>
          <a:prstGeom prst="rect">
            <a:avLst/>
          </a:prstGeom>
        </p:spPr>
      </p:pic>
      <p:pic>
        <p:nvPicPr>
          <p:cNvPr id="12" name="图片 11"/>
          <p:cNvPicPr>
            <a:picLocks noChangeAspect="1"/>
          </p:cNvPicPr>
          <p:nvPr/>
        </p:nvPicPr>
        <p:blipFill>
          <a:blip r:embed="rId6"/>
          <a:stretch>
            <a:fillRect/>
          </a:stretch>
        </p:blipFill>
        <p:spPr>
          <a:xfrm>
            <a:off x="355710" y="5383496"/>
            <a:ext cx="1818823" cy="581840"/>
          </a:xfrm>
          <a:prstGeom prst="rect">
            <a:avLst/>
          </a:prstGeom>
        </p:spPr>
      </p:pic>
      <p:pic>
        <p:nvPicPr>
          <p:cNvPr id="13" name="图片 12"/>
          <p:cNvPicPr>
            <a:picLocks noChangeAspect="1"/>
          </p:cNvPicPr>
          <p:nvPr/>
        </p:nvPicPr>
        <p:blipFill>
          <a:blip r:embed="rId7"/>
          <a:stretch>
            <a:fillRect/>
          </a:stretch>
        </p:blipFill>
        <p:spPr>
          <a:xfrm>
            <a:off x="1200615" y="4654834"/>
            <a:ext cx="2248567" cy="652462"/>
          </a:xfrm>
          <a:prstGeom prst="rect">
            <a:avLst/>
          </a:prstGeom>
        </p:spPr>
      </p:pic>
      <p:pic>
        <p:nvPicPr>
          <p:cNvPr id="5128" name="Picture 8" descr="âdeep learning frameworkâçå¾çæç´¢ç»æ"/>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95900" y="2902429"/>
            <a:ext cx="1905000"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9"/>
          <a:stretch>
            <a:fillRect/>
          </a:stretch>
        </p:blipFill>
        <p:spPr>
          <a:xfrm>
            <a:off x="6804634" y="4953000"/>
            <a:ext cx="2088315" cy="1195332"/>
          </a:xfrm>
          <a:prstGeom prst="rect">
            <a:avLst/>
          </a:prstGeom>
        </p:spPr>
      </p:pic>
      <p:pic>
        <p:nvPicPr>
          <p:cNvPr id="15" name="图片 14"/>
          <p:cNvPicPr>
            <a:picLocks noChangeAspect="1"/>
          </p:cNvPicPr>
          <p:nvPr/>
        </p:nvPicPr>
        <p:blipFill>
          <a:blip r:embed="rId10"/>
          <a:stretch>
            <a:fillRect/>
          </a:stretch>
        </p:blipFill>
        <p:spPr>
          <a:xfrm>
            <a:off x="4930436" y="4188305"/>
            <a:ext cx="1962551" cy="1031922"/>
          </a:xfrm>
          <a:prstGeom prst="rect">
            <a:avLst/>
          </a:prstGeom>
        </p:spPr>
      </p:pic>
      <p:pic>
        <p:nvPicPr>
          <p:cNvPr id="17" name="图片 16"/>
          <p:cNvPicPr>
            <a:picLocks noChangeAspect="1"/>
          </p:cNvPicPr>
          <p:nvPr/>
        </p:nvPicPr>
        <p:blipFill>
          <a:blip r:embed="rId11"/>
          <a:stretch>
            <a:fillRect/>
          </a:stretch>
        </p:blipFill>
        <p:spPr>
          <a:xfrm>
            <a:off x="6096000" y="2337254"/>
            <a:ext cx="2487611" cy="710746"/>
          </a:xfrm>
          <a:prstGeom prst="rect">
            <a:avLst/>
          </a:prstGeom>
        </p:spPr>
      </p:pic>
    </p:spTree>
    <p:extLst>
      <p:ext uri="{BB962C8B-B14F-4D97-AF65-F5344CB8AC3E}">
        <p14:creationId xmlns:p14="http://schemas.microsoft.com/office/powerpoint/2010/main" val="3732350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如何开发一个人工智能系统？</a:t>
            </a:r>
          </a:p>
        </p:txBody>
      </p:sp>
      <p:graphicFrame>
        <p:nvGraphicFramePr>
          <p:cNvPr id="5" name="内容占位符 4"/>
          <p:cNvGraphicFramePr>
            <a:graphicFrameLocks noGrp="1"/>
          </p:cNvGraphicFramePr>
          <p:nvPr>
            <p:ph sz="quarter" idx="1"/>
            <p:extLst>
              <p:ext uri="{D42A27DB-BD31-4B8C-83A1-F6EECF244321}">
                <p14:modId xmlns:p14="http://schemas.microsoft.com/office/powerpoint/2010/main" val="2905086860"/>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文本框 2"/>
          <p:cNvSpPr txBox="1"/>
          <p:nvPr/>
        </p:nvSpPr>
        <p:spPr>
          <a:xfrm>
            <a:off x="2438400" y="2590800"/>
            <a:ext cx="646331" cy="369332"/>
          </a:xfrm>
          <a:prstGeom prst="rect">
            <a:avLst/>
          </a:prstGeom>
          <a:noFill/>
        </p:spPr>
        <p:txBody>
          <a:bodyPr wrap="none" rtlCol="0">
            <a:spAutoFit/>
          </a:bodyPr>
          <a:lstStyle/>
          <a:p>
            <a:r>
              <a:rPr lang="zh-CN" altLang="en-US" dirty="0"/>
              <a:t>规则</a:t>
            </a:r>
          </a:p>
        </p:txBody>
      </p:sp>
    </p:spTree>
    <p:extLst>
      <p:ext uri="{BB962C8B-B14F-4D97-AF65-F5344CB8AC3E}">
        <p14:creationId xmlns:p14="http://schemas.microsoft.com/office/powerpoint/2010/main" val="76124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398C20A5-A9D8-4D3E-B587-799A3BB16507}"/>
                                            </p:graphicEl>
                                          </p:spTgt>
                                        </p:tgtEl>
                                        <p:attrNameLst>
                                          <p:attrName>style.visibility</p:attrName>
                                        </p:attrNameLst>
                                      </p:cBhvr>
                                      <p:to>
                                        <p:strVal val="visible"/>
                                      </p:to>
                                    </p:set>
                                    <p:animEffect transition="in" filter="fade">
                                      <p:cBhvr>
                                        <p:cTn id="7" dur="500"/>
                                        <p:tgtEl>
                                          <p:spTgt spid="5">
                                            <p:graphicEl>
                                              <a:dgm id="{398C20A5-A9D8-4D3E-B587-799A3BB1650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E701DB57-D095-4995-BA9F-3DC318F851BB}"/>
                                            </p:graphicEl>
                                          </p:spTgt>
                                        </p:tgtEl>
                                        <p:attrNameLst>
                                          <p:attrName>style.visibility</p:attrName>
                                        </p:attrNameLst>
                                      </p:cBhvr>
                                      <p:to>
                                        <p:strVal val="visible"/>
                                      </p:to>
                                    </p:set>
                                    <p:animEffect transition="in" filter="fade">
                                      <p:cBhvr>
                                        <p:cTn id="12" dur="500"/>
                                        <p:tgtEl>
                                          <p:spTgt spid="5">
                                            <p:graphicEl>
                                              <a:dgm id="{E701DB57-D095-4995-BA9F-3DC318F851BB}"/>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037CC688-649A-434F-9080-67500DD1A79D}"/>
                                            </p:graphicEl>
                                          </p:spTgt>
                                        </p:tgtEl>
                                        <p:attrNameLst>
                                          <p:attrName>style.visibility</p:attrName>
                                        </p:attrNameLst>
                                      </p:cBhvr>
                                      <p:to>
                                        <p:strVal val="visible"/>
                                      </p:to>
                                    </p:set>
                                    <p:animEffect transition="in" filter="fade">
                                      <p:cBhvr>
                                        <p:cTn id="15" dur="500"/>
                                        <p:tgtEl>
                                          <p:spTgt spid="5">
                                            <p:graphicEl>
                                              <a:dgm id="{037CC688-649A-434F-9080-67500DD1A79D}"/>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33B9F075-4423-4B3D-A2BD-A73956F1955D}"/>
                                            </p:graphicEl>
                                          </p:spTgt>
                                        </p:tgtEl>
                                        <p:attrNameLst>
                                          <p:attrName>style.visibility</p:attrName>
                                        </p:attrNameLst>
                                      </p:cBhvr>
                                      <p:to>
                                        <p:strVal val="visible"/>
                                      </p:to>
                                    </p:set>
                                    <p:animEffect transition="in" filter="fade">
                                      <p:cBhvr>
                                        <p:cTn id="23" dur="500"/>
                                        <p:tgtEl>
                                          <p:spTgt spid="5">
                                            <p:graphicEl>
                                              <a:dgm id="{33B9F075-4423-4B3D-A2BD-A73956F1955D}"/>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66091779-FD2E-4FDC-86F2-2AC227D5816C}"/>
                                            </p:graphicEl>
                                          </p:spTgt>
                                        </p:tgtEl>
                                        <p:attrNameLst>
                                          <p:attrName>style.visibility</p:attrName>
                                        </p:attrNameLst>
                                      </p:cBhvr>
                                      <p:to>
                                        <p:strVal val="visible"/>
                                      </p:to>
                                    </p:set>
                                    <p:animEffect transition="in" filter="fade">
                                      <p:cBhvr>
                                        <p:cTn id="26" dur="500"/>
                                        <p:tgtEl>
                                          <p:spTgt spid="5">
                                            <p:graphicEl>
                                              <a:dgm id="{66091779-FD2E-4FDC-86F2-2AC227D5816C}"/>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graphicEl>
                                              <a:dgm id="{69ABC5AB-FD09-427D-B12C-5C8B1CBD2726}"/>
                                            </p:graphicEl>
                                          </p:spTgt>
                                        </p:tgtEl>
                                        <p:attrNameLst>
                                          <p:attrName>style.visibility</p:attrName>
                                        </p:attrNameLst>
                                      </p:cBhvr>
                                      <p:to>
                                        <p:strVal val="visible"/>
                                      </p:to>
                                    </p:set>
                                    <p:animEffect transition="in" filter="fade">
                                      <p:cBhvr>
                                        <p:cTn id="31" dur="500"/>
                                        <p:tgtEl>
                                          <p:spTgt spid="5">
                                            <p:graphicEl>
                                              <a:dgm id="{69ABC5AB-FD09-427D-B12C-5C8B1CBD2726}"/>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graphicEl>
                                              <a:dgm id="{5B8380FE-0DCB-4F6C-B2BC-0BBB10FD4D3D}"/>
                                            </p:graphicEl>
                                          </p:spTgt>
                                        </p:tgtEl>
                                        <p:attrNameLst>
                                          <p:attrName>style.visibility</p:attrName>
                                        </p:attrNameLst>
                                      </p:cBhvr>
                                      <p:to>
                                        <p:strVal val="visible"/>
                                      </p:to>
                                    </p:set>
                                    <p:animEffect transition="in" filter="fade">
                                      <p:cBhvr>
                                        <p:cTn id="34" dur="500"/>
                                        <p:tgtEl>
                                          <p:spTgt spid="5">
                                            <p:graphicEl>
                                              <a:dgm id="{5B8380FE-0DCB-4F6C-B2BC-0BBB10FD4D3D}"/>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graphicEl>
                                              <a:dgm id="{42EAD14C-C4CD-43F4-BBC5-79864427DD73}"/>
                                            </p:graphicEl>
                                          </p:spTgt>
                                        </p:tgtEl>
                                        <p:attrNameLst>
                                          <p:attrName>style.visibility</p:attrName>
                                        </p:attrNameLst>
                                      </p:cBhvr>
                                      <p:to>
                                        <p:strVal val="visible"/>
                                      </p:to>
                                    </p:set>
                                    <p:animEffect transition="in" filter="fade">
                                      <p:cBhvr>
                                        <p:cTn id="39" dur="500"/>
                                        <p:tgtEl>
                                          <p:spTgt spid="5">
                                            <p:graphicEl>
                                              <a:dgm id="{42EAD14C-C4CD-43F4-BBC5-79864427DD73}"/>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graphicEl>
                                              <a:dgm id="{78FFD0A5-EFF7-4D75-9190-24A2A39A0A14}"/>
                                            </p:graphicEl>
                                          </p:spTgt>
                                        </p:tgtEl>
                                        <p:attrNameLst>
                                          <p:attrName>style.visibility</p:attrName>
                                        </p:attrNameLst>
                                      </p:cBhvr>
                                      <p:to>
                                        <p:strVal val="visible"/>
                                      </p:to>
                                    </p:set>
                                    <p:animEffect transition="in" filter="fade">
                                      <p:cBhvr>
                                        <p:cTn id="42" dur="500"/>
                                        <p:tgtEl>
                                          <p:spTgt spid="5">
                                            <p:graphicEl>
                                              <a:dgm id="{78FFD0A5-EFF7-4D75-9190-24A2A39A0A1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dgm id="{E8CC1104-E240-42BE-900E-835E00B649B3}"/>
                                            </p:graphicEl>
                                          </p:spTgt>
                                        </p:tgtEl>
                                        <p:attrNameLst>
                                          <p:attrName>style.visibility</p:attrName>
                                        </p:attrNameLst>
                                      </p:cBhvr>
                                      <p:to>
                                        <p:strVal val="visible"/>
                                      </p:to>
                                    </p:set>
                                    <p:animEffect transition="in" filter="fade">
                                      <p:cBhvr>
                                        <p:cTn id="47" dur="500"/>
                                        <p:tgtEl>
                                          <p:spTgt spid="5">
                                            <p:graphicEl>
                                              <a:dgm id="{E8CC1104-E240-42BE-900E-835E00B649B3}"/>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graphicEl>
                                              <a:dgm id="{B8B76B01-ABE5-4B2A-967E-5B81E7EB1BEB}"/>
                                            </p:graphicEl>
                                          </p:spTgt>
                                        </p:tgtEl>
                                        <p:attrNameLst>
                                          <p:attrName>style.visibility</p:attrName>
                                        </p:attrNameLst>
                                      </p:cBhvr>
                                      <p:to>
                                        <p:strVal val="visible"/>
                                      </p:to>
                                    </p:set>
                                    <p:animEffect transition="in" filter="fade">
                                      <p:cBhvr>
                                        <p:cTn id="50" dur="500"/>
                                        <p:tgtEl>
                                          <p:spTgt spid="5">
                                            <p:graphicEl>
                                              <a:dgm id="{B8B76B01-ABE5-4B2A-967E-5B81E7EB1BEB}"/>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graphicEl>
                                              <a:dgm id="{5F5B8F60-B6E3-4D33-8006-A534B5219659}"/>
                                            </p:graphicEl>
                                          </p:spTgt>
                                        </p:tgtEl>
                                        <p:attrNameLst>
                                          <p:attrName>style.visibility</p:attrName>
                                        </p:attrNameLst>
                                      </p:cBhvr>
                                      <p:to>
                                        <p:strVal val="visible"/>
                                      </p:to>
                                    </p:set>
                                    <p:animEffect transition="in" filter="fade">
                                      <p:cBhvr>
                                        <p:cTn id="55" dur="500"/>
                                        <p:tgtEl>
                                          <p:spTgt spid="5">
                                            <p:graphicEl>
                                              <a:dgm id="{5F5B8F60-B6E3-4D33-8006-A534B5219659}"/>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
                                            <p:graphicEl>
                                              <a:dgm id="{484FF441-C91D-4E7A-BC24-9D042BC822F3}"/>
                                            </p:graphicEl>
                                          </p:spTgt>
                                        </p:tgtEl>
                                        <p:attrNameLst>
                                          <p:attrName>style.visibility</p:attrName>
                                        </p:attrNameLst>
                                      </p:cBhvr>
                                      <p:to>
                                        <p:strVal val="visible"/>
                                      </p:to>
                                    </p:set>
                                    <p:animEffect transition="in" filter="fade">
                                      <p:cBhvr>
                                        <p:cTn id="58" dur="500"/>
                                        <p:tgtEl>
                                          <p:spTgt spid="5">
                                            <p:graphicEl>
                                              <a:dgm id="{484FF441-C91D-4E7A-BC24-9D042BC822F3}"/>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graphicEl>
                                              <a:dgm id="{52C33EA9-1F67-42E9-95A3-083353CEDF6A}"/>
                                            </p:graphicEl>
                                          </p:spTgt>
                                        </p:tgtEl>
                                        <p:attrNameLst>
                                          <p:attrName>style.visibility</p:attrName>
                                        </p:attrNameLst>
                                      </p:cBhvr>
                                      <p:to>
                                        <p:strVal val="visible"/>
                                      </p:to>
                                    </p:set>
                                    <p:animEffect transition="in" filter="fade">
                                      <p:cBhvr>
                                        <p:cTn id="63" dur="500"/>
                                        <p:tgtEl>
                                          <p:spTgt spid="5">
                                            <p:graphicEl>
                                              <a:dgm id="{52C33EA9-1F67-42E9-95A3-083353CEDF6A}"/>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
                                            <p:graphicEl>
                                              <a:dgm id="{2456E607-9E9A-461B-9DA8-D9F7AFDF1055}"/>
                                            </p:graphicEl>
                                          </p:spTgt>
                                        </p:tgtEl>
                                        <p:attrNameLst>
                                          <p:attrName>style.visibility</p:attrName>
                                        </p:attrNameLst>
                                      </p:cBhvr>
                                      <p:to>
                                        <p:strVal val="visible"/>
                                      </p:to>
                                    </p:set>
                                    <p:animEffect transition="in" filter="fade">
                                      <p:cBhvr>
                                        <p:cTn id="66" dur="500"/>
                                        <p:tgtEl>
                                          <p:spTgt spid="5">
                                            <p:graphicEl>
                                              <a:dgm id="{2456E607-9E9A-461B-9DA8-D9F7AFDF1055}"/>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
                                            <p:graphicEl>
                                              <a:dgm id="{E11CDAD6-EF43-4F94-BA41-40CBC44693B1}"/>
                                            </p:graphicEl>
                                          </p:spTgt>
                                        </p:tgtEl>
                                        <p:attrNameLst>
                                          <p:attrName>style.visibility</p:attrName>
                                        </p:attrNameLst>
                                      </p:cBhvr>
                                      <p:to>
                                        <p:strVal val="visible"/>
                                      </p:to>
                                    </p:set>
                                    <p:animEffect transition="in" filter="fade">
                                      <p:cBhvr>
                                        <p:cTn id="71" dur="500"/>
                                        <p:tgtEl>
                                          <p:spTgt spid="5">
                                            <p:graphicEl>
                                              <a:dgm id="{E11CDAD6-EF43-4F94-BA41-40CBC44693B1}"/>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
                                            <p:graphicEl>
                                              <a:dgm id="{FE57452C-E001-4B6F-B3D9-B5C2BCE6A1ED}"/>
                                            </p:graphicEl>
                                          </p:spTgt>
                                        </p:tgtEl>
                                        <p:attrNameLst>
                                          <p:attrName>style.visibility</p:attrName>
                                        </p:attrNameLst>
                                      </p:cBhvr>
                                      <p:to>
                                        <p:strVal val="visible"/>
                                      </p:to>
                                    </p:set>
                                    <p:animEffect transition="in" filter="fade">
                                      <p:cBhvr>
                                        <p:cTn id="74" dur="500"/>
                                        <p:tgtEl>
                                          <p:spTgt spid="5">
                                            <p:graphicEl>
                                              <a:dgm id="{FE57452C-E001-4B6F-B3D9-B5C2BCE6A1ED}"/>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
                                            <p:graphicEl>
                                              <a:dgm id="{68A85DED-C01F-403C-9517-F2C92D2E1D99}"/>
                                            </p:graphicEl>
                                          </p:spTgt>
                                        </p:tgtEl>
                                        <p:attrNameLst>
                                          <p:attrName>style.visibility</p:attrName>
                                        </p:attrNameLst>
                                      </p:cBhvr>
                                      <p:to>
                                        <p:strVal val="visible"/>
                                      </p:to>
                                    </p:set>
                                    <p:animEffect transition="in" filter="fade">
                                      <p:cBhvr>
                                        <p:cTn id="79" dur="500"/>
                                        <p:tgtEl>
                                          <p:spTgt spid="5">
                                            <p:graphicEl>
                                              <a:dgm id="{68A85DED-C01F-403C-9517-F2C92D2E1D99}"/>
                                            </p:graphic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
                                            <p:graphicEl>
                                              <a:dgm id="{E5B3CEF5-212B-4333-BDA5-5231AF422114}"/>
                                            </p:graphicEl>
                                          </p:spTgt>
                                        </p:tgtEl>
                                        <p:attrNameLst>
                                          <p:attrName>style.visibility</p:attrName>
                                        </p:attrNameLst>
                                      </p:cBhvr>
                                      <p:to>
                                        <p:strVal val="visible"/>
                                      </p:to>
                                    </p:set>
                                    <p:animEffect transition="in" filter="fade">
                                      <p:cBhvr>
                                        <p:cTn id="82" dur="500"/>
                                        <p:tgtEl>
                                          <p:spTgt spid="5">
                                            <p:graphicEl>
                                              <a:dgm id="{E5B3CEF5-212B-4333-BDA5-5231AF422114}"/>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
                                            <p:graphicEl>
                                              <a:dgm id="{AC917292-0880-4240-9CF8-AB0D0F2B0832}"/>
                                            </p:graphicEl>
                                          </p:spTgt>
                                        </p:tgtEl>
                                        <p:attrNameLst>
                                          <p:attrName>style.visibility</p:attrName>
                                        </p:attrNameLst>
                                      </p:cBhvr>
                                      <p:to>
                                        <p:strVal val="visible"/>
                                      </p:to>
                                    </p:set>
                                    <p:animEffect transition="in" filter="fade">
                                      <p:cBhvr>
                                        <p:cTn id="87" dur="500"/>
                                        <p:tgtEl>
                                          <p:spTgt spid="5">
                                            <p:graphicEl>
                                              <a:dgm id="{AC917292-0880-4240-9CF8-AB0D0F2B0832}"/>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
                                            <p:graphicEl>
                                              <a:dgm id="{3D4DFC46-14FD-44CF-889B-312D881097D2}"/>
                                            </p:graphicEl>
                                          </p:spTgt>
                                        </p:tgtEl>
                                        <p:attrNameLst>
                                          <p:attrName>style.visibility</p:attrName>
                                        </p:attrNameLst>
                                      </p:cBhvr>
                                      <p:to>
                                        <p:strVal val="visible"/>
                                      </p:to>
                                    </p:set>
                                    <p:animEffect transition="in" filter="fade">
                                      <p:cBhvr>
                                        <p:cTn id="90" dur="500"/>
                                        <p:tgtEl>
                                          <p:spTgt spid="5">
                                            <p:graphicEl>
                                              <a:dgm id="{3D4DFC46-14FD-44CF-889B-312D881097D2}"/>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
                                            <p:graphicEl>
                                              <a:dgm id="{4D5C558E-2E7D-4D1A-ABA2-D5D2DD86206F}"/>
                                            </p:graphicEl>
                                          </p:spTgt>
                                        </p:tgtEl>
                                        <p:attrNameLst>
                                          <p:attrName>style.visibility</p:attrName>
                                        </p:attrNameLst>
                                      </p:cBhvr>
                                      <p:to>
                                        <p:strVal val="visible"/>
                                      </p:to>
                                    </p:set>
                                    <p:animEffect transition="in" filter="fade">
                                      <p:cBhvr>
                                        <p:cTn id="95" dur="500"/>
                                        <p:tgtEl>
                                          <p:spTgt spid="5">
                                            <p:graphicEl>
                                              <a:dgm id="{4D5C558E-2E7D-4D1A-ABA2-D5D2DD86206F}"/>
                                            </p:graphic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
                                            <p:graphicEl>
                                              <a:dgm id="{7CFDB172-E668-43FE-B146-64584C675B7A}"/>
                                            </p:graphicEl>
                                          </p:spTgt>
                                        </p:tgtEl>
                                        <p:attrNameLst>
                                          <p:attrName>style.visibility</p:attrName>
                                        </p:attrNameLst>
                                      </p:cBhvr>
                                      <p:to>
                                        <p:strVal val="visible"/>
                                      </p:to>
                                    </p:set>
                                    <p:animEffect transition="in" filter="fade">
                                      <p:cBhvr>
                                        <p:cTn id="98" dur="500"/>
                                        <p:tgtEl>
                                          <p:spTgt spid="5">
                                            <p:graphicEl>
                                              <a:dgm id="{7CFDB172-E668-43FE-B146-64584C675B7A}"/>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
                                            <p:graphicEl>
                                              <a:dgm id="{AF3A758F-4CD4-4A21-B44A-EE5D60432290}"/>
                                            </p:graphicEl>
                                          </p:spTgt>
                                        </p:tgtEl>
                                        <p:attrNameLst>
                                          <p:attrName>style.visibility</p:attrName>
                                        </p:attrNameLst>
                                      </p:cBhvr>
                                      <p:to>
                                        <p:strVal val="visible"/>
                                      </p:to>
                                    </p:set>
                                    <p:animEffect transition="in" filter="fade">
                                      <p:cBhvr>
                                        <p:cTn id="103" dur="500"/>
                                        <p:tgtEl>
                                          <p:spTgt spid="5">
                                            <p:graphicEl>
                                              <a:dgm id="{AF3A758F-4CD4-4A21-B44A-EE5D60432290}"/>
                                            </p:graphicEl>
                                          </p:spTgt>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
                                            <p:graphicEl>
                                              <a:dgm id="{EAD3BB15-FD98-48A1-AE91-B49E6520FB73}"/>
                                            </p:graphicEl>
                                          </p:spTgt>
                                        </p:tgtEl>
                                        <p:attrNameLst>
                                          <p:attrName>style.visibility</p:attrName>
                                        </p:attrNameLst>
                                      </p:cBhvr>
                                      <p:to>
                                        <p:strVal val="visible"/>
                                      </p:to>
                                    </p:set>
                                    <p:animEffect transition="in" filter="fade">
                                      <p:cBhvr>
                                        <p:cTn id="106" dur="500"/>
                                        <p:tgtEl>
                                          <p:spTgt spid="5">
                                            <p:graphicEl>
                                              <a:dgm id="{EAD3BB15-FD98-48A1-AE91-B49E6520FB7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3847785398"/>
              </p:ext>
            </p:extLst>
          </p:nvPr>
        </p:nvGraphicFramePr>
        <p:xfrm>
          <a:off x="901148" y="545557"/>
          <a:ext cx="6511705" cy="3504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標題 1"/>
          <p:cNvSpPr>
            <a:spLocks noGrp="1"/>
          </p:cNvSpPr>
          <p:nvPr>
            <p:ph type="title"/>
          </p:nvPr>
        </p:nvSpPr>
        <p:spPr/>
        <p:txBody>
          <a:bodyPr/>
          <a:lstStyle/>
          <a:p>
            <a:r>
              <a:rPr lang="zh-CN" altLang="en-US" dirty="0"/>
              <a:t>深度学习的三个步骤</a:t>
            </a:r>
            <a:endParaRPr lang="zh-TW" altLang="en-US" dirty="0"/>
          </a:p>
        </p:txBody>
      </p:sp>
      <p:sp>
        <p:nvSpPr>
          <p:cNvPr id="6" name="矩形 5"/>
          <p:cNvSpPr/>
          <p:nvPr/>
        </p:nvSpPr>
        <p:spPr>
          <a:xfrm>
            <a:off x="152400" y="3276600"/>
            <a:ext cx="4621778" cy="523220"/>
          </a:xfrm>
          <a:prstGeom prst="rect">
            <a:avLst/>
          </a:prstGeom>
        </p:spPr>
        <p:txBody>
          <a:bodyPr wrap="none">
            <a:spAutoFit/>
          </a:bodyPr>
          <a:lstStyle/>
          <a:p>
            <a:r>
              <a:rPr lang="en-US" altLang="zh-TW" sz="2800" dirty="0"/>
              <a:t>Deep Learning is so simple ……</a:t>
            </a:r>
            <a:endParaRPr lang="zh-TW" altLang="en-US" sz="2800" dirty="0"/>
          </a:p>
        </p:txBody>
      </p:sp>
      <p:pic>
        <p:nvPicPr>
          <p:cNvPr id="9" name="Picture 2" descr="http://cdc.tencent.com/wp-content/uploads/2011/03/banner12.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01148" y="3832950"/>
            <a:ext cx="6868678" cy="2432657"/>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791200" y="677636"/>
            <a:ext cx="2967479" cy="307777"/>
          </a:xfrm>
          <a:prstGeom prst="rect">
            <a:avLst/>
          </a:prstGeom>
        </p:spPr>
        <p:txBody>
          <a:bodyPr wrap="none">
            <a:spAutoFit/>
          </a:bodyPr>
          <a:lstStyle/>
          <a:p>
            <a:pPr latinLnBrk="1"/>
            <a:r>
              <a:rPr lang="zh-CN" altLang="en-US" sz="1400" b="1" dirty="0">
                <a:solidFill>
                  <a:srgbClr val="4F4F4F"/>
                </a:solidFill>
                <a:latin typeface="-apple-system"/>
              </a:rPr>
              <a:t>来源：李宏毅</a:t>
            </a:r>
            <a:r>
              <a:rPr lang="en-US" altLang="zh-CN" sz="1400" b="1" dirty="0">
                <a:solidFill>
                  <a:srgbClr val="4F4F4F"/>
                </a:solidFill>
                <a:latin typeface="-apple-system"/>
              </a:rPr>
              <a:t>《1</a:t>
            </a:r>
            <a:r>
              <a:rPr lang="zh-CN" altLang="en-US" sz="1400" b="1" dirty="0">
                <a:solidFill>
                  <a:srgbClr val="4F4F4F"/>
                </a:solidFill>
                <a:latin typeface="-apple-system"/>
              </a:rPr>
              <a:t>天搞懂深度学习</a:t>
            </a:r>
            <a:r>
              <a:rPr lang="en-US" altLang="zh-CN" sz="1400" b="1" dirty="0">
                <a:solidFill>
                  <a:srgbClr val="4F4F4F"/>
                </a:solidFill>
                <a:latin typeface="-apple-system"/>
              </a:rPr>
              <a:t>》</a:t>
            </a:r>
            <a:endParaRPr lang="zh-CN" altLang="en-US" sz="1400" b="1" i="0" dirty="0">
              <a:solidFill>
                <a:srgbClr val="4F4F4F"/>
              </a:solidFill>
              <a:effectLst/>
              <a:latin typeface="-apple-system"/>
            </a:endParaRPr>
          </a:p>
        </p:txBody>
      </p:sp>
    </p:spTree>
    <p:extLst>
      <p:ext uri="{BB962C8B-B14F-4D97-AF65-F5344CB8AC3E}">
        <p14:creationId xmlns:p14="http://schemas.microsoft.com/office/powerpoint/2010/main" val="230225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Getting started: 30 seconds to </a:t>
            </a:r>
            <a:r>
              <a:rPr lang="en-US" altLang="zh-CN" dirty="0" err="1"/>
              <a:t>Keras</a:t>
            </a:r>
            <a:endParaRPr lang="zh-CN" altLang="en-US" dirty="0"/>
          </a:p>
        </p:txBody>
      </p:sp>
      <p:sp>
        <p:nvSpPr>
          <p:cNvPr id="5" name="内容占位符 4"/>
          <p:cNvSpPr>
            <a:spLocks noGrp="1"/>
          </p:cNvSpPr>
          <p:nvPr>
            <p:ph sz="quarter" idx="1"/>
          </p:nvPr>
        </p:nvSpPr>
        <p:spPr/>
        <p:txBody>
          <a:bodyPr/>
          <a:lstStyle/>
          <a:p>
            <a:pPr marL="0" indent="0">
              <a:buNone/>
            </a:pPr>
            <a:r>
              <a:rPr lang="en-US" altLang="zh-CN" sz="1600" dirty="0">
                <a:latin typeface="Arial" panose="020B0604020202020204" pitchFamily="34" charset="0"/>
              </a:rPr>
              <a:t>from </a:t>
            </a:r>
            <a:r>
              <a:rPr lang="en-US" altLang="zh-CN" sz="1600" dirty="0" err="1">
                <a:latin typeface="Arial" panose="020B0604020202020204" pitchFamily="34" charset="0"/>
              </a:rPr>
              <a:t>keras.models</a:t>
            </a:r>
            <a:r>
              <a:rPr lang="en-US" altLang="zh-CN" sz="1600" dirty="0">
                <a:latin typeface="Arial" panose="020B0604020202020204" pitchFamily="34" charset="0"/>
              </a:rPr>
              <a:t> import Sequential</a:t>
            </a:r>
          </a:p>
          <a:p>
            <a:pPr marL="0" indent="0">
              <a:buNone/>
            </a:pPr>
            <a:r>
              <a:rPr lang="en-US" altLang="zh-CN" sz="1600" dirty="0">
                <a:latin typeface="Arial" panose="020B0604020202020204" pitchFamily="34" charset="0"/>
              </a:rPr>
              <a:t>from </a:t>
            </a:r>
            <a:r>
              <a:rPr lang="en-US" altLang="zh-CN" sz="1600" dirty="0" err="1">
                <a:latin typeface="Arial" panose="020B0604020202020204" pitchFamily="34" charset="0"/>
              </a:rPr>
              <a:t>keras.layers</a:t>
            </a:r>
            <a:r>
              <a:rPr lang="en-US" altLang="zh-CN" sz="1600" dirty="0">
                <a:latin typeface="Arial" panose="020B0604020202020204" pitchFamily="34" charset="0"/>
              </a:rPr>
              <a:t> import Dense, Activation</a:t>
            </a:r>
          </a:p>
          <a:p>
            <a:pPr marL="0" indent="0">
              <a:buNone/>
            </a:pPr>
            <a:r>
              <a:rPr lang="en-US" altLang="zh-CN" sz="1600" dirty="0">
                <a:latin typeface="Arial" panose="020B0604020202020204" pitchFamily="34" charset="0"/>
              </a:rPr>
              <a:t>from </a:t>
            </a:r>
            <a:r>
              <a:rPr lang="en-US" altLang="zh-CN" sz="1600" dirty="0" err="1">
                <a:latin typeface="Arial" panose="020B0604020202020204" pitchFamily="34" charset="0"/>
              </a:rPr>
              <a:t>keras.optimizers</a:t>
            </a:r>
            <a:r>
              <a:rPr lang="en-US" altLang="zh-CN" sz="1600" dirty="0">
                <a:latin typeface="Arial" panose="020B0604020202020204" pitchFamily="34" charset="0"/>
              </a:rPr>
              <a:t> import SGD</a:t>
            </a:r>
          </a:p>
          <a:p>
            <a:pPr marL="0" indent="0">
              <a:buNone/>
            </a:pPr>
            <a:endParaRPr lang="en-US" altLang="zh-CN" sz="1600" dirty="0">
              <a:latin typeface="Arial" panose="020B0604020202020204" pitchFamily="34" charset="0"/>
            </a:endParaRPr>
          </a:p>
          <a:p>
            <a:pPr marL="0" indent="0">
              <a:buNone/>
            </a:pPr>
            <a:r>
              <a:rPr lang="en-US" altLang="zh-CN" sz="1600" dirty="0">
                <a:latin typeface="Arial" panose="020B0604020202020204" pitchFamily="34" charset="0"/>
              </a:rPr>
              <a:t>model = Sequential()</a:t>
            </a:r>
          </a:p>
          <a:p>
            <a:pPr marL="0" indent="0">
              <a:buNone/>
            </a:pPr>
            <a:r>
              <a:rPr lang="en-US" altLang="zh-CN" sz="1600" dirty="0" err="1">
                <a:latin typeface="Arial" panose="020B0604020202020204" pitchFamily="34" charset="0"/>
              </a:rPr>
              <a:t>model.add</a:t>
            </a:r>
            <a:r>
              <a:rPr lang="en-US" altLang="zh-CN" sz="1600" dirty="0">
                <a:latin typeface="Arial" panose="020B0604020202020204" pitchFamily="34" charset="0"/>
              </a:rPr>
              <a:t>(Dense(</a:t>
            </a:r>
            <a:r>
              <a:rPr lang="en-US" altLang="zh-CN" sz="1600" dirty="0" err="1">
                <a:latin typeface="Arial" panose="020B0604020202020204" pitchFamily="34" charset="0"/>
              </a:rPr>
              <a:t>output_dim</a:t>
            </a:r>
            <a:r>
              <a:rPr lang="en-US" altLang="zh-CN" sz="1600" dirty="0">
                <a:latin typeface="Arial" panose="020B0604020202020204" pitchFamily="34" charset="0"/>
              </a:rPr>
              <a:t>=64, </a:t>
            </a:r>
            <a:r>
              <a:rPr lang="en-US" altLang="zh-CN" sz="1600" dirty="0" err="1">
                <a:latin typeface="Arial" panose="020B0604020202020204" pitchFamily="34" charset="0"/>
              </a:rPr>
              <a:t>input_dim</a:t>
            </a:r>
            <a:r>
              <a:rPr lang="en-US" altLang="zh-CN" sz="1600" dirty="0">
                <a:latin typeface="Arial" panose="020B0604020202020204" pitchFamily="34" charset="0"/>
              </a:rPr>
              <a:t>=100))</a:t>
            </a:r>
          </a:p>
          <a:p>
            <a:pPr marL="0" indent="0">
              <a:buNone/>
            </a:pPr>
            <a:r>
              <a:rPr lang="en-US" altLang="zh-CN" sz="1600" dirty="0" err="1">
                <a:latin typeface="Arial" panose="020B0604020202020204" pitchFamily="34" charset="0"/>
              </a:rPr>
              <a:t>model.add</a:t>
            </a:r>
            <a:r>
              <a:rPr lang="en-US" altLang="zh-CN" sz="1600" dirty="0">
                <a:latin typeface="Arial" panose="020B0604020202020204" pitchFamily="34" charset="0"/>
              </a:rPr>
              <a:t>(Activation("</a:t>
            </a:r>
            <a:r>
              <a:rPr lang="en-US" altLang="zh-CN" sz="1600" dirty="0" err="1">
                <a:latin typeface="Arial" panose="020B0604020202020204" pitchFamily="34" charset="0"/>
              </a:rPr>
              <a:t>relu</a:t>
            </a:r>
            <a:r>
              <a:rPr lang="en-US" altLang="zh-CN" sz="1600" dirty="0">
                <a:latin typeface="Arial" panose="020B0604020202020204" pitchFamily="34" charset="0"/>
              </a:rPr>
              <a:t>"))</a:t>
            </a:r>
          </a:p>
          <a:p>
            <a:pPr marL="0" indent="0">
              <a:buNone/>
            </a:pPr>
            <a:r>
              <a:rPr lang="en-US" altLang="zh-CN" sz="1600" dirty="0" err="1">
                <a:latin typeface="Arial" panose="020B0604020202020204" pitchFamily="34" charset="0"/>
              </a:rPr>
              <a:t>model.add</a:t>
            </a:r>
            <a:r>
              <a:rPr lang="en-US" altLang="zh-CN" sz="1600" dirty="0">
                <a:latin typeface="Arial" panose="020B0604020202020204" pitchFamily="34" charset="0"/>
              </a:rPr>
              <a:t>(Dense(</a:t>
            </a:r>
            <a:r>
              <a:rPr lang="en-US" altLang="zh-CN" sz="1600" dirty="0" err="1">
                <a:latin typeface="Arial" panose="020B0604020202020204" pitchFamily="34" charset="0"/>
              </a:rPr>
              <a:t>output_dim</a:t>
            </a:r>
            <a:r>
              <a:rPr lang="en-US" altLang="zh-CN" sz="1600" dirty="0">
                <a:latin typeface="Arial" panose="020B0604020202020204" pitchFamily="34" charset="0"/>
              </a:rPr>
              <a:t>=10))</a:t>
            </a:r>
          </a:p>
          <a:p>
            <a:pPr marL="0" indent="0">
              <a:buNone/>
            </a:pPr>
            <a:r>
              <a:rPr lang="en-US" altLang="zh-CN" sz="1600" dirty="0" err="1">
                <a:latin typeface="Arial" panose="020B0604020202020204" pitchFamily="34" charset="0"/>
              </a:rPr>
              <a:t>model.add</a:t>
            </a:r>
            <a:r>
              <a:rPr lang="en-US" altLang="zh-CN" sz="1600" dirty="0">
                <a:latin typeface="Arial" panose="020B0604020202020204" pitchFamily="34" charset="0"/>
              </a:rPr>
              <a:t>(Activation("softmax"))</a:t>
            </a:r>
          </a:p>
          <a:p>
            <a:pPr marL="0" indent="0">
              <a:buNone/>
            </a:pPr>
            <a:endParaRPr lang="en-US" altLang="zh-CN" sz="1600" dirty="0">
              <a:latin typeface="Arial" panose="020B0604020202020204" pitchFamily="34" charset="0"/>
            </a:endParaRPr>
          </a:p>
          <a:p>
            <a:pPr marL="0" indent="0">
              <a:buNone/>
            </a:pPr>
            <a:r>
              <a:rPr lang="en-US" altLang="zh-CN" sz="1600" dirty="0" err="1">
                <a:latin typeface="Arial" panose="020B0604020202020204" pitchFamily="34" charset="0"/>
              </a:rPr>
              <a:t>model.compile</a:t>
            </a:r>
            <a:r>
              <a:rPr lang="en-US" altLang="zh-CN" sz="1600" dirty="0">
                <a:latin typeface="Arial" panose="020B0604020202020204" pitchFamily="34" charset="0"/>
              </a:rPr>
              <a:t>(loss='</a:t>
            </a:r>
            <a:r>
              <a:rPr lang="en-US" altLang="zh-CN" sz="1600" dirty="0" err="1">
                <a:latin typeface="Arial" panose="020B0604020202020204" pitchFamily="34" charset="0"/>
              </a:rPr>
              <a:t>categorical_crossentropy</a:t>
            </a:r>
            <a:r>
              <a:rPr lang="en-US" altLang="zh-CN" sz="1600" dirty="0">
                <a:latin typeface="Arial" panose="020B0604020202020204" pitchFamily="34" charset="0"/>
              </a:rPr>
              <a:t>', </a:t>
            </a:r>
          </a:p>
          <a:p>
            <a:pPr marL="0" indent="0">
              <a:buNone/>
            </a:pPr>
            <a:r>
              <a:rPr lang="en-US" altLang="zh-CN" sz="1600" dirty="0">
                <a:latin typeface="Arial" panose="020B0604020202020204" pitchFamily="34" charset="0"/>
              </a:rPr>
              <a:t>   optimizer='</a:t>
            </a:r>
            <a:r>
              <a:rPr lang="en-US" altLang="zh-CN" sz="1600" dirty="0" err="1">
                <a:latin typeface="Arial" panose="020B0604020202020204" pitchFamily="34" charset="0"/>
              </a:rPr>
              <a:t>sgd</a:t>
            </a:r>
            <a:r>
              <a:rPr lang="en-US" altLang="zh-CN" sz="1600" dirty="0">
                <a:latin typeface="Arial" panose="020B0604020202020204" pitchFamily="34" charset="0"/>
              </a:rPr>
              <a:t>', metrics=['accuracy'])</a:t>
            </a:r>
          </a:p>
          <a:p>
            <a:pPr marL="0" indent="0">
              <a:buNone/>
            </a:pPr>
            <a:endParaRPr lang="en-US" altLang="zh-CN" sz="1600" dirty="0">
              <a:latin typeface="Arial" panose="020B0604020202020204" pitchFamily="34" charset="0"/>
            </a:endParaRPr>
          </a:p>
          <a:p>
            <a:pPr marL="0" indent="0">
              <a:buNone/>
            </a:pPr>
            <a:r>
              <a:rPr lang="en-US" altLang="zh-CN" sz="1600" dirty="0" err="1">
                <a:latin typeface="Arial" panose="020B0604020202020204" pitchFamily="34" charset="0"/>
              </a:rPr>
              <a:t>model.fit</a:t>
            </a:r>
            <a:r>
              <a:rPr lang="en-US" altLang="zh-CN" sz="1600" dirty="0">
                <a:latin typeface="Arial" panose="020B0604020202020204" pitchFamily="34" charset="0"/>
              </a:rPr>
              <a:t>(</a:t>
            </a:r>
            <a:r>
              <a:rPr lang="en-US" altLang="zh-CN" sz="1600" dirty="0" err="1">
                <a:latin typeface="Arial" panose="020B0604020202020204" pitchFamily="34" charset="0"/>
              </a:rPr>
              <a:t>X_train</a:t>
            </a:r>
            <a:r>
              <a:rPr lang="en-US" altLang="zh-CN" sz="1600" dirty="0">
                <a:latin typeface="Arial" panose="020B0604020202020204" pitchFamily="34" charset="0"/>
              </a:rPr>
              <a:t>, </a:t>
            </a:r>
            <a:r>
              <a:rPr lang="en-US" altLang="zh-CN" sz="1600" dirty="0" err="1">
                <a:latin typeface="Arial" panose="020B0604020202020204" pitchFamily="34" charset="0"/>
              </a:rPr>
              <a:t>Y_train</a:t>
            </a:r>
            <a:r>
              <a:rPr lang="en-US" altLang="zh-CN" sz="1600" dirty="0">
                <a:latin typeface="Arial" panose="020B0604020202020204" pitchFamily="34" charset="0"/>
              </a:rPr>
              <a:t>, </a:t>
            </a:r>
            <a:r>
              <a:rPr lang="en-US" altLang="zh-CN" sz="1600" dirty="0" err="1">
                <a:latin typeface="Arial" panose="020B0604020202020204" pitchFamily="34" charset="0"/>
              </a:rPr>
              <a:t>nb_epoch</a:t>
            </a:r>
            <a:r>
              <a:rPr lang="en-US" altLang="zh-CN" sz="1600" dirty="0">
                <a:latin typeface="Arial" panose="020B0604020202020204" pitchFamily="34" charset="0"/>
              </a:rPr>
              <a:t>=5, </a:t>
            </a:r>
            <a:r>
              <a:rPr lang="en-US" altLang="zh-CN" sz="1600" dirty="0" err="1">
                <a:latin typeface="Arial" panose="020B0604020202020204" pitchFamily="34" charset="0"/>
              </a:rPr>
              <a:t>batch_size</a:t>
            </a:r>
            <a:r>
              <a:rPr lang="en-US" altLang="zh-CN" sz="1600" dirty="0">
                <a:latin typeface="Arial" panose="020B0604020202020204" pitchFamily="34" charset="0"/>
              </a:rPr>
              <a:t>=32)</a:t>
            </a:r>
          </a:p>
          <a:p>
            <a:pPr marL="0" indent="0">
              <a:buNone/>
            </a:pPr>
            <a:endParaRPr lang="en-US" altLang="zh-CN" sz="1600" dirty="0">
              <a:latin typeface="Arial" panose="020B0604020202020204" pitchFamily="34" charset="0"/>
            </a:endParaRPr>
          </a:p>
          <a:p>
            <a:pPr marL="0" indent="0">
              <a:buNone/>
            </a:pPr>
            <a:r>
              <a:rPr lang="en-US" altLang="zh-CN" sz="1600" dirty="0">
                <a:latin typeface="Arial" panose="020B0604020202020204" pitchFamily="34" charset="0"/>
              </a:rPr>
              <a:t>loss = </a:t>
            </a:r>
            <a:r>
              <a:rPr lang="en-US" altLang="zh-CN" sz="1600" dirty="0" err="1">
                <a:latin typeface="Arial" panose="020B0604020202020204" pitchFamily="34" charset="0"/>
              </a:rPr>
              <a:t>model.evaluate</a:t>
            </a:r>
            <a:r>
              <a:rPr lang="en-US" altLang="zh-CN" sz="1600" dirty="0">
                <a:latin typeface="Arial" panose="020B0604020202020204" pitchFamily="34" charset="0"/>
              </a:rPr>
              <a:t>(</a:t>
            </a:r>
            <a:r>
              <a:rPr lang="en-US" altLang="zh-CN" sz="1600" dirty="0" err="1">
                <a:latin typeface="Arial" panose="020B0604020202020204" pitchFamily="34" charset="0"/>
              </a:rPr>
              <a:t>X_test</a:t>
            </a:r>
            <a:r>
              <a:rPr lang="en-US" altLang="zh-CN" sz="1600" dirty="0">
                <a:latin typeface="Arial" panose="020B0604020202020204" pitchFamily="34" charset="0"/>
              </a:rPr>
              <a:t>, </a:t>
            </a:r>
            <a:r>
              <a:rPr lang="en-US" altLang="zh-CN" sz="1600" dirty="0" err="1">
                <a:latin typeface="Arial" panose="020B0604020202020204" pitchFamily="34" charset="0"/>
              </a:rPr>
              <a:t>Y_test</a:t>
            </a:r>
            <a:r>
              <a:rPr lang="en-US" altLang="zh-CN" sz="1600" dirty="0">
                <a:latin typeface="Arial" panose="020B0604020202020204" pitchFamily="34" charset="0"/>
              </a:rPr>
              <a:t>, </a:t>
            </a:r>
            <a:r>
              <a:rPr lang="en-US" altLang="zh-CN" sz="1600" dirty="0" err="1">
                <a:latin typeface="Arial" panose="020B0604020202020204" pitchFamily="34" charset="0"/>
              </a:rPr>
              <a:t>batch_size</a:t>
            </a:r>
            <a:r>
              <a:rPr lang="en-US" altLang="zh-CN" sz="1600" dirty="0">
                <a:latin typeface="Arial" panose="020B0604020202020204" pitchFamily="34" charset="0"/>
              </a:rPr>
              <a:t>=32)</a:t>
            </a:r>
            <a:endParaRPr lang="zh-CN" altLang="en-US" sz="1600" dirty="0">
              <a:latin typeface="Arial" panose="020B0604020202020204" pitchFamily="34" charset="0"/>
            </a:endParaRPr>
          </a:p>
        </p:txBody>
      </p:sp>
    </p:spTree>
    <p:extLst>
      <p:ext uri="{BB962C8B-B14F-4D97-AF65-F5344CB8AC3E}">
        <p14:creationId xmlns:p14="http://schemas.microsoft.com/office/powerpoint/2010/main" val="3563816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实现非常简单！</a:t>
            </a:r>
          </a:p>
        </p:txBody>
      </p:sp>
      <p:pic>
        <p:nvPicPr>
          <p:cNvPr id="3" name="图片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9200" y="1295400"/>
            <a:ext cx="7010400" cy="4915473"/>
          </a:xfrm>
          <a:prstGeom prst="rect">
            <a:avLst/>
          </a:prstGeom>
        </p:spPr>
      </p:pic>
    </p:spTree>
    <p:extLst>
      <p:ext uri="{BB962C8B-B14F-4D97-AF65-F5344CB8AC3E}">
        <p14:creationId xmlns:p14="http://schemas.microsoft.com/office/powerpoint/2010/main" val="392592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优化问题</a:t>
            </a:r>
          </a:p>
        </p:txBody>
      </p:sp>
      <p:sp>
        <p:nvSpPr>
          <p:cNvPr id="3" name="内容占位符 2"/>
          <p:cNvSpPr>
            <a:spLocks noGrp="1"/>
          </p:cNvSpPr>
          <p:nvPr>
            <p:ph sz="quarter" idx="1"/>
          </p:nvPr>
        </p:nvSpPr>
        <p:spPr/>
        <p:txBody>
          <a:bodyPr/>
          <a:lstStyle/>
          <a:p>
            <a:r>
              <a:rPr lang="zh-CN" altLang="en-US" dirty="0"/>
              <a:t>非凸优化问题</a:t>
            </a:r>
            <a:endParaRPr lang="en-US" altLang="zh-CN" dirty="0"/>
          </a:p>
          <a:p>
            <a:pPr lvl="1"/>
            <a:r>
              <a:rPr lang="en-US" altLang="zh-CN" dirty="0"/>
              <a:t>y = </a:t>
            </a:r>
            <a:r>
              <a:rPr lang="el-GR" altLang="zh-CN" dirty="0"/>
              <a:t>σ(</a:t>
            </a:r>
            <a:r>
              <a:rPr lang="en-US" altLang="zh-CN" dirty="0"/>
              <a:t>w 2 </a:t>
            </a:r>
            <a:r>
              <a:rPr lang="el-GR" altLang="zh-CN" dirty="0"/>
              <a:t>σ(</a:t>
            </a:r>
            <a:r>
              <a:rPr lang="en-US" altLang="zh-CN" dirty="0"/>
              <a:t>w 1 x))</a:t>
            </a:r>
            <a:r>
              <a:rPr lang="zh-CN" altLang="en-US" dirty="0"/>
              <a:t>的损失函数</a:t>
            </a:r>
            <a:endParaRPr lang="en-US" altLang="zh-CN" dirty="0"/>
          </a:p>
          <a:p>
            <a:endParaRPr lang="en-US" altLang="zh-CN" dirty="0"/>
          </a:p>
          <a:p>
            <a:endParaRPr lang="en-US" altLang="zh-CN" dirty="0"/>
          </a:p>
          <a:p>
            <a:endParaRPr lang="en-US" altLang="zh-CN" dirty="0"/>
          </a:p>
          <a:p>
            <a:endParaRPr lang="en-US" altLang="zh-CN" dirty="0"/>
          </a:p>
          <a:p>
            <a:r>
              <a:rPr lang="zh-CN" altLang="en-US" dirty="0"/>
              <a:t>梯度消失问题</a:t>
            </a:r>
            <a:endParaRPr lang="en-US" altLang="zh-CN" dirty="0"/>
          </a:p>
          <a:p>
            <a:pPr lvl="1"/>
            <a:r>
              <a:rPr lang="zh-CN" altLang="en-US" dirty="0"/>
              <a:t>在每一层都要乘以该层的激活函数的导数</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371600"/>
            <a:ext cx="3200400" cy="2483708"/>
          </a:xfrm>
          <a:prstGeom prst="rect">
            <a:avLst/>
          </a:prstGeom>
        </p:spPr>
      </p:pic>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4419600"/>
            <a:ext cx="3506134" cy="1605695"/>
          </a:xfrm>
          <a:prstGeom prst="rect">
            <a:avLst/>
          </a:prstGeom>
        </p:spPr>
      </p:pic>
    </p:spTree>
    <p:extLst>
      <p:ext uri="{BB962C8B-B14F-4D97-AF65-F5344CB8AC3E}">
        <p14:creationId xmlns:p14="http://schemas.microsoft.com/office/powerpoint/2010/main" val="1684022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5" y="3276600"/>
            <a:ext cx="5747807" cy="3069852"/>
          </a:xfrm>
          <a:prstGeom prst="rect">
            <a:avLst/>
          </a:prstGeom>
        </p:spPr>
      </p:pic>
      <p:sp>
        <p:nvSpPr>
          <p:cNvPr id="2" name="标题 1"/>
          <p:cNvSpPr>
            <a:spLocks noGrp="1"/>
          </p:cNvSpPr>
          <p:nvPr>
            <p:ph type="title"/>
          </p:nvPr>
        </p:nvSpPr>
        <p:spPr/>
        <p:txBody>
          <a:bodyPr/>
          <a:lstStyle/>
          <a:p>
            <a:r>
              <a:rPr lang="zh-CN" altLang="en-US" dirty="0"/>
              <a:t>激活函数</a:t>
            </a:r>
          </a:p>
        </p:txBody>
      </p:sp>
      <p:sp>
        <p:nvSpPr>
          <p:cNvPr id="4" name="矩形 3"/>
          <p:cNvSpPr/>
          <p:nvPr/>
        </p:nvSpPr>
        <p:spPr>
          <a:xfrm>
            <a:off x="457200" y="4648200"/>
            <a:ext cx="6191087" cy="56566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CN" altLang="en-US" dirty="0"/>
          </a:p>
        </p:txBody>
      </p:sp>
      <p:pic>
        <p:nvPicPr>
          <p:cNvPr id="5" name="图片 4" descr="屏幕剪辑"/>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76200"/>
            <a:ext cx="4191000" cy="3377364"/>
          </a:xfrm>
          <a:prstGeom prst="rect">
            <a:avLst/>
          </a:prstGeom>
        </p:spPr>
      </p:pic>
      <p:sp>
        <p:nvSpPr>
          <p:cNvPr id="6" name="文本框 5"/>
          <p:cNvSpPr txBox="1"/>
          <p:nvPr/>
        </p:nvSpPr>
        <p:spPr>
          <a:xfrm>
            <a:off x="2209800" y="1575724"/>
            <a:ext cx="2723823" cy="369332"/>
          </a:xfrm>
          <a:prstGeom prst="rect">
            <a:avLst/>
          </a:prstGeom>
          <a:noFill/>
        </p:spPr>
        <p:txBody>
          <a:bodyPr wrap="none" rtlCol="0">
            <a:spAutoFit/>
          </a:bodyPr>
          <a:lstStyle/>
          <a:p>
            <a:r>
              <a:rPr lang="zh-CN" altLang="en-US" dirty="0">
                <a:solidFill>
                  <a:srgbClr val="FF0000"/>
                </a:solidFill>
              </a:rPr>
              <a:t>有效减轻梯度消失问题！</a:t>
            </a:r>
          </a:p>
        </p:txBody>
      </p:sp>
    </p:spTree>
    <p:extLst>
      <p:ext uri="{BB962C8B-B14F-4D97-AF65-F5344CB8AC3E}">
        <p14:creationId xmlns:p14="http://schemas.microsoft.com/office/powerpoint/2010/main" val="4799015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卷积神经网络</a:t>
            </a:r>
          </a:p>
        </p:txBody>
      </p:sp>
    </p:spTree>
    <p:extLst>
      <p:ext uri="{BB962C8B-B14F-4D97-AF65-F5344CB8AC3E}">
        <p14:creationId xmlns:p14="http://schemas.microsoft.com/office/powerpoint/2010/main" val="4498998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卷积神经网络</a:t>
            </a:r>
            <a:endParaRPr lang="zh-CN" altLang="en-US" dirty="0"/>
          </a:p>
        </p:txBody>
      </p:sp>
      <p:sp>
        <p:nvSpPr>
          <p:cNvPr id="3" name="内容占位符 2"/>
          <p:cNvSpPr>
            <a:spLocks noGrp="1"/>
          </p:cNvSpPr>
          <p:nvPr>
            <p:ph sz="quarter" idx="1"/>
          </p:nvPr>
        </p:nvSpPr>
        <p:spPr/>
        <p:txBody>
          <a:bodyPr/>
          <a:lstStyle/>
          <a:p>
            <a:r>
              <a:rPr lang="zh-CN" altLang="en-US" dirty="0"/>
              <a:t>全连接网络</a:t>
            </a:r>
            <a:endParaRPr lang="en-US" altLang="zh-CN" dirty="0"/>
          </a:p>
          <a:p>
            <a:pPr lvl="1"/>
            <a:r>
              <a:rPr lang="zh-CN" altLang="en-US" dirty="0"/>
              <a:t>权重矩阵的参数非常多</a:t>
            </a:r>
            <a:endParaRPr lang="en-US" altLang="zh-CN" dirty="0"/>
          </a:p>
          <a:p>
            <a:r>
              <a:rPr lang="zh-CN" altLang="en-US" dirty="0"/>
              <a:t>卷积神经网络</a:t>
            </a:r>
            <a:endParaRPr lang="en-US" altLang="zh-CN" dirty="0"/>
          </a:p>
          <a:p>
            <a:pPr lvl="1"/>
            <a:r>
              <a:rPr lang="zh-CN" altLang="en-US" dirty="0"/>
              <a:t>生物学上感受野</a:t>
            </a:r>
            <a:endParaRPr lang="en-US" altLang="zh-CN" dirty="0"/>
          </a:p>
          <a:p>
            <a:pPr lvl="1"/>
            <a:endParaRPr lang="en-US" altLang="zh-CN" dirty="0"/>
          </a:p>
          <a:p>
            <a:r>
              <a:rPr lang="zh-CN" altLang="en-US" dirty="0"/>
              <a:t>卷积神经网络有三个结构上的特性：</a:t>
            </a:r>
          </a:p>
          <a:p>
            <a:pPr lvl="1"/>
            <a:r>
              <a:rPr lang="zh-CN" altLang="en-US" dirty="0"/>
              <a:t>局部连接</a:t>
            </a:r>
          </a:p>
          <a:p>
            <a:pPr lvl="1"/>
            <a:r>
              <a:rPr lang="zh-CN" altLang="en-US" dirty="0"/>
              <a:t>权重共享</a:t>
            </a:r>
          </a:p>
        </p:txBody>
      </p:sp>
    </p:spTree>
    <p:extLst>
      <p:ext uri="{BB962C8B-B14F-4D97-AF65-F5344CB8AC3E}">
        <p14:creationId xmlns:p14="http://schemas.microsoft.com/office/powerpoint/2010/main" val="42785995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卷积</a:t>
            </a:r>
          </a:p>
        </p:txBody>
      </p:sp>
      <p:sp>
        <p:nvSpPr>
          <p:cNvPr id="3" name="内容占位符 2"/>
          <p:cNvSpPr>
            <a:spLocks noGrp="1"/>
          </p:cNvSpPr>
          <p:nvPr>
            <p:ph sz="quarter" idx="1"/>
          </p:nvPr>
        </p:nvSpPr>
        <p:spPr/>
        <p:txBody>
          <a:bodyPr/>
          <a:lstStyle/>
          <a:p>
            <a:r>
              <a:rPr lang="zh-CN" altLang="en-US" sz="2400" dirty="0"/>
              <a:t>卷积经常用在信号处理中，用于计算信号的延迟累积。</a:t>
            </a:r>
            <a:endParaRPr lang="en-US" altLang="zh-CN" sz="2400" dirty="0"/>
          </a:p>
          <a:p>
            <a:r>
              <a:rPr lang="zh-CN" altLang="en-US" sz="2400" dirty="0"/>
              <a:t>假设一个</a:t>
            </a:r>
            <a:r>
              <a:rPr lang="zh-CN" altLang="en-US" sz="2400" dirty="0">
                <a:solidFill>
                  <a:srgbClr val="FF0000"/>
                </a:solidFill>
              </a:rPr>
              <a:t>信号发生器</a:t>
            </a:r>
            <a:r>
              <a:rPr lang="zh-CN" altLang="en-US" sz="2400" dirty="0"/>
              <a:t>每个时刻</a:t>
            </a:r>
            <a:r>
              <a:rPr lang="en-US" altLang="zh-CN" sz="2400" dirty="0"/>
              <a:t>t</a:t>
            </a:r>
            <a:r>
              <a:rPr lang="zh-CN" altLang="en-US" sz="2400" dirty="0"/>
              <a:t>产生一个信号</a:t>
            </a:r>
            <a:r>
              <a:rPr lang="en-US" altLang="zh-CN" sz="2400" dirty="0" err="1"/>
              <a:t>x</a:t>
            </a:r>
            <a:r>
              <a:rPr lang="en-US" altLang="zh-CN" sz="2400" baseline="-25000" dirty="0" err="1"/>
              <a:t>t</a:t>
            </a:r>
            <a:r>
              <a:rPr lang="en-US" altLang="zh-CN" sz="2400" dirty="0"/>
              <a:t> </a:t>
            </a:r>
            <a:r>
              <a:rPr lang="zh-CN" altLang="en-US" sz="2400" dirty="0"/>
              <a:t>，其信息的衰减率为</a:t>
            </a:r>
            <a:r>
              <a:rPr lang="en-US" altLang="zh-CN" sz="2400" dirty="0" err="1"/>
              <a:t>w</a:t>
            </a:r>
            <a:r>
              <a:rPr lang="en-US" altLang="zh-CN" sz="2400" baseline="-25000" dirty="0" err="1"/>
              <a:t>k</a:t>
            </a:r>
            <a:r>
              <a:rPr lang="en-US" altLang="zh-CN" sz="2400" dirty="0"/>
              <a:t> </a:t>
            </a:r>
            <a:r>
              <a:rPr lang="zh-CN" altLang="en-US" sz="2400" dirty="0"/>
              <a:t>，即在</a:t>
            </a:r>
            <a:r>
              <a:rPr lang="en-US" altLang="zh-CN" sz="2400" dirty="0"/>
              <a:t>k−1</a:t>
            </a:r>
            <a:r>
              <a:rPr lang="zh-CN" altLang="en-US" sz="2400" dirty="0"/>
              <a:t>个时间步长后，信息为原来的</a:t>
            </a:r>
            <a:r>
              <a:rPr lang="en-US" altLang="zh-CN" sz="2400" dirty="0" err="1"/>
              <a:t>w</a:t>
            </a:r>
            <a:r>
              <a:rPr lang="en-US" altLang="zh-CN" sz="2400" baseline="-25000" dirty="0" err="1"/>
              <a:t>k</a:t>
            </a:r>
            <a:r>
              <a:rPr lang="en-US" altLang="zh-CN" sz="2400" dirty="0"/>
              <a:t> </a:t>
            </a:r>
            <a:r>
              <a:rPr lang="zh-CN" altLang="en-US" sz="2400" dirty="0"/>
              <a:t>倍</a:t>
            </a:r>
            <a:endParaRPr lang="en-US" altLang="zh-CN" sz="2400" dirty="0"/>
          </a:p>
          <a:p>
            <a:pPr lvl="1"/>
            <a:r>
              <a:rPr lang="zh-CN" altLang="en-US" sz="2000" dirty="0"/>
              <a:t>假设</a:t>
            </a:r>
            <a:r>
              <a:rPr lang="en-US" altLang="zh-CN" sz="2000" dirty="0"/>
              <a:t>w</a:t>
            </a:r>
            <a:r>
              <a:rPr lang="en-US" altLang="zh-CN" sz="2000" baseline="-25000" dirty="0"/>
              <a:t>1</a:t>
            </a:r>
            <a:r>
              <a:rPr lang="en-US" altLang="zh-CN" sz="2000" dirty="0"/>
              <a:t> = 1,w</a:t>
            </a:r>
            <a:r>
              <a:rPr lang="en-US" altLang="zh-CN" sz="2000" baseline="-25000" dirty="0"/>
              <a:t>2</a:t>
            </a:r>
            <a:r>
              <a:rPr lang="en-US" altLang="zh-CN" sz="2000" dirty="0"/>
              <a:t> = 1/2,w</a:t>
            </a:r>
            <a:r>
              <a:rPr lang="en-US" altLang="zh-CN" sz="2000" baseline="-25000" dirty="0"/>
              <a:t>3</a:t>
            </a:r>
            <a:r>
              <a:rPr lang="en-US" altLang="zh-CN" sz="2000" dirty="0"/>
              <a:t> = 1/4</a:t>
            </a:r>
          </a:p>
          <a:p>
            <a:r>
              <a:rPr lang="zh-CN" altLang="en-US" sz="2400" dirty="0"/>
              <a:t>时刻</a:t>
            </a:r>
            <a:r>
              <a:rPr lang="en-US" altLang="zh-CN" sz="2400" dirty="0"/>
              <a:t>t</a:t>
            </a:r>
            <a:r>
              <a:rPr lang="zh-CN" altLang="en-US" sz="2400" dirty="0"/>
              <a:t>收到的信号</a:t>
            </a:r>
            <a:r>
              <a:rPr lang="en-US" altLang="zh-CN" sz="2400" dirty="0" err="1"/>
              <a:t>y</a:t>
            </a:r>
            <a:r>
              <a:rPr lang="en-US" altLang="zh-CN" sz="2400" baseline="-25000" dirty="0" err="1"/>
              <a:t>t</a:t>
            </a:r>
            <a:r>
              <a:rPr lang="en-US" altLang="zh-CN" sz="2400" dirty="0"/>
              <a:t> </a:t>
            </a:r>
            <a:r>
              <a:rPr lang="zh-CN" altLang="en-US" sz="2400" dirty="0"/>
              <a:t>为当前时刻产生的信息和以前时刻延迟信息的叠加</a:t>
            </a:r>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657600"/>
            <a:ext cx="4038600" cy="1713797"/>
          </a:xfrm>
          <a:prstGeom prst="rect">
            <a:avLst/>
          </a:prstGeom>
        </p:spPr>
      </p:pic>
      <p:sp>
        <p:nvSpPr>
          <p:cNvPr id="6" name="矩形 5"/>
          <p:cNvSpPr/>
          <p:nvPr/>
        </p:nvSpPr>
        <p:spPr>
          <a:xfrm>
            <a:off x="1905000" y="5849183"/>
            <a:ext cx="4572000" cy="307777"/>
          </a:xfrm>
          <a:prstGeom prst="rect">
            <a:avLst/>
          </a:prstGeom>
        </p:spPr>
        <p:txBody>
          <a:bodyPr>
            <a:spAutoFit/>
          </a:bodyPr>
          <a:lstStyle/>
          <a:p>
            <a:r>
              <a:rPr lang="zh-CN" altLang="en-US" sz="1400" dirty="0">
                <a:solidFill>
                  <a:srgbClr val="FF0000"/>
                </a:solidFill>
              </a:rPr>
              <a:t>滤波器（filter）或卷积核（convolution kernel）</a:t>
            </a:r>
          </a:p>
        </p:txBody>
      </p:sp>
      <p:cxnSp>
        <p:nvCxnSpPr>
          <p:cNvPr id="8" name="直接连接符 7"/>
          <p:cNvCxnSpPr/>
          <p:nvPr/>
        </p:nvCxnSpPr>
        <p:spPr>
          <a:xfrm>
            <a:off x="3352800" y="5105400"/>
            <a:ext cx="0" cy="685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4788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一维卷积</a:t>
            </a:r>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057400"/>
            <a:ext cx="5336780" cy="2711058"/>
          </a:xfrm>
          <a:prstGeom prst="rect">
            <a:avLst/>
          </a:prstGeom>
        </p:spPr>
      </p:pic>
      <p:sp>
        <p:nvSpPr>
          <p:cNvPr id="4" name="矩形 3"/>
          <p:cNvSpPr/>
          <p:nvPr/>
        </p:nvSpPr>
        <p:spPr>
          <a:xfrm>
            <a:off x="3402865" y="5181600"/>
            <a:ext cx="1883849" cy="369332"/>
          </a:xfrm>
          <a:prstGeom prst="rect">
            <a:avLst/>
          </a:prstGeom>
        </p:spPr>
        <p:txBody>
          <a:bodyPr wrap="none">
            <a:spAutoFit/>
          </a:bodyPr>
          <a:lstStyle/>
          <a:p>
            <a:r>
              <a:rPr lang="zh-CN" altLang="en-US" dirty="0"/>
              <a:t>滤波器：[−1,0,1]</a:t>
            </a:r>
          </a:p>
        </p:txBody>
      </p:sp>
    </p:spTree>
    <p:extLst>
      <p:ext uri="{BB962C8B-B14F-4D97-AF65-F5344CB8AC3E}">
        <p14:creationId xmlns:p14="http://schemas.microsoft.com/office/powerpoint/2010/main" val="24557665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两维卷积</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903" y="2362200"/>
            <a:ext cx="7316194" cy="2707849"/>
          </a:xfrm>
          <a:prstGeom prst="rect">
            <a:avLst/>
          </a:prstGeom>
        </p:spPr>
      </p:pic>
    </p:spTree>
    <p:extLst>
      <p:ext uri="{BB962C8B-B14F-4D97-AF65-F5344CB8AC3E}">
        <p14:creationId xmlns:p14="http://schemas.microsoft.com/office/powerpoint/2010/main" val="3460865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 Big Picture</a:t>
            </a:r>
            <a:endParaRPr lang="zh-CN" altLang="en-US" dirty="0"/>
          </a:p>
        </p:txBody>
      </p:sp>
      <p:pic>
        <p:nvPicPr>
          <p:cNvPr id="3" name="图片 2"/>
          <p:cNvPicPr>
            <a:picLocks noChangeAspect="1"/>
          </p:cNvPicPr>
          <p:nvPr/>
        </p:nvPicPr>
        <p:blipFill>
          <a:blip r:embed="rId2"/>
          <a:stretch>
            <a:fillRect/>
          </a:stretch>
        </p:blipFill>
        <p:spPr>
          <a:xfrm>
            <a:off x="609600" y="1152698"/>
            <a:ext cx="7772400" cy="5153455"/>
          </a:xfrm>
          <a:prstGeom prst="rect">
            <a:avLst/>
          </a:prstGeom>
        </p:spPr>
      </p:pic>
    </p:spTree>
    <p:extLst>
      <p:ext uri="{BB962C8B-B14F-4D97-AF65-F5344CB8AC3E}">
        <p14:creationId xmlns:p14="http://schemas.microsoft.com/office/powerpoint/2010/main" val="3631126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二维卷积</a:t>
            </a:r>
          </a:p>
        </p:txBody>
      </p:sp>
      <p:pic>
        <p:nvPicPr>
          <p:cNvPr id="4" name="内容占位符 3"/>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4590025" y="3763313"/>
            <a:ext cx="2386456" cy="2301873"/>
          </a:xfrm>
        </p:spPr>
      </p:pic>
      <p:pic>
        <p:nvPicPr>
          <p:cNvPr id="5" name="图片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3820462"/>
            <a:ext cx="1974757" cy="224472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64722" y="1176156"/>
            <a:ext cx="2220969" cy="217564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57400" y="1176156"/>
            <a:ext cx="2085975" cy="2284639"/>
          </a:xfrm>
          <a:prstGeom prst="rect">
            <a:avLst/>
          </a:prstGeom>
        </p:spPr>
      </p:pic>
      <p:sp>
        <p:nvSpPr>
          <p:cNvPr id="9" name="文本框 8"/>
          <p:cNvSpPr txBox="1"/>
          <p:nvPr/>
        </p:nvSpPr>
        <p:spPr>
          <a:xfrm>
            <a:off x="2057400" y="3393981"/>
            <a:ext cx="1826141" cy="369332"/>
          </a:xfrm>
          <a:prstGeom prst="rect">
            <a:avLst/>
          </a:prstGeom>
          <a:noFill/>
        </p:spPr>
        <p:txBody>
          <a:bodyPr wrap="none" rtlCol="0">
            <a:spAutoFit/>
          </a:bodyPr>
          <a:lstStyle/>
          <a:p>
            <a:r>
              <a:rPr lang="zh-CN" altLang="en-US" dirty="0"/>
              <a:t>步长</a:t>
            </a:r>
            <a:r>
              <a:rPr lang="en-US" altLang="zh-CN" dirty="0"/>
              <a:t>1</a:t>
            </a:r>
            <a:r>
              <a:rPr lang="zh-CN" altLang="en-US" dirty="0"/>
              <a:t>，零填充</a:t>
            </a:r>
            <a:r>
              <a:rPr lang="en-US" altLang="zh-CN" dirty="0"/>
              <a:t>0</a:t>
            </a:r>
            <a:endParaRPr lang="zh-CN" altLang="en-US" dirty="0"/>
          </a:p>
        </p:txBody>
      </p:sp>
      <p:sp>
        <p:nvSpPr>
          <p:cNvPr id="10" name="文本框 9"/>
          <p:cNvSpPr txBox="1"/>
          <p:nvPr/>
        </p:nvSpPr>
        <p:spPr>
          <a:xfrm>
            <a:off x="4864723" y="3393981"/>
            <a:ext cx="1826141" cy="369332"/>
          </a:xfrm>
          <a:prstGeom prst="rect">
            <a:avLst/>
          </a:prstGeom>
          <a:noFill/>
        </p:spPr>
        <p:txBody>
          <a:bodyPr wrap="none" rtlCol="0">
            <a:spAutoFit/>
          </a:bodyPr>
          <a:lstStyle/>
          <a:p>
            <a:r>
              <a:rPr lang="zh-CN" altLang="en-US" dirty="0"/>
              <a:t>步长</a:t>
            </a:r>
            <a:r>
              <a:rPr lang="en-US" altLang="zh-CN" dirty="0"/>
              <a:t>2</a:t>
            </a:r>
            <a:r>
              <a:rPr lang="zh-CN" altLang="en-US" dirty="0"/>
              <a:t>，零填充</a:t>
            </a:r>
            <a:r>
              <a:rPr lang="en-US" altLang="zh-CN" dirty="0"/>
              <a:t>0</a:t>
            </a:r>
            <a:endParaRPr lang="zh-CN" altLang="en-US" dirty="0"/>
          </a:p>
        </p:txBody>
      </p:sp>
      <p:sp>
        <p:nvSpPr>
          <p:cNvPr id="11" name="文本框 10"/>
          <p:cNvSpPr txBox="1"/>
          <p:nvPr/>
        </p:nvSpPr>
        <p:spPr>
          <a:xfrm>
            <a:off x="2057400" y="6023004"/>
            <a:ext cx="1826141" cy="369332"/>
          </a:xfrm>
          <a:prstGeom prst="rect">
            <a:avLst/>
          </a:prstGeom>
          <a:noFill/>
        </p:spPr>
        <p:txBody>
          <a:bodyPr wrap="none" rtlCol="0">
            <a:spAutoFit/>
          </a:bodyPr>
          <a:lstStyle/>
          <a:p>
            <a:r>
              <a:rPr lang="zh-CN" altLang="en-US" dirty="0"/>
              <a:t>步长</a:t>
            </a:r>
            <a:r>
              <a:rPr lang="en-US" altLang="zh-CN" dirty="0"/>
              <a:t>1</a:t>
            </a:r>
            <a:r>
              <a:rPr lang="zh-CN" altLang="en-US" dirty="0"/>
              <a:t>，零填充</a:t>
            </a:r>
            <a:r>
              <a:rPr lang="en-US" altLang="zh-CN" dirty="0"/>
              <a:t>1</a:t>
            </a:r>
            <a:endParaRPr lang="zh-CN" altLang="en-US" dirty="0"/>
          </a:p>
        </p:txBody>
      </p:sp>
      <p:sp>
        <p:nvSpPr>
          <p:cNvPr id="12" name="文本框 11"/>
          <p:cNvSpPr txBox="1"/>
          <p:nvPr/>
        </p:nvSpPr>
        <p:spPr>
          <a:xfrm>
            <a:off x="4864723" y="6031468"/>
            <a:ext cx="1826141" cy="369332"/>
          </a:xfrm>
          <a:prstGeom prst="rect">
            <a:avLst/>
          </a:prstGeom>
          <a:noFill/>
        </p:spPr>
        <p:txBody>
          <a:bodyPr wrap="none" rtlCol="0">
            <a:spAutoFit/>
          </a:bodyPr>
          <a:lstStyle/>
          <a:p>
            <a:r>
              <a:rPr lang="zh-CN" altLang="en-US" dirty="0"/>
              <a:t>步长</a:t>
            </a:r>
            <a:r>
              <a:rPr lang="en-US" altLang="zh-CN" dirty="0"/>
              <a:t>2</a:t>
            </a:r>
            <a:r>
              <a:rPr lang="zh-CN" altLang="en-US" dirty="0"/>
              <a:t>，零填充</a:t>
            </a:r>
            <a:r>
              <a:rPr lang="en-US" altLang="zh-CN" dirty="0"/>
              <a:t>1</a:t>
            </a:r>
            <a:endParaRPr lang="zh-CN" altLang="en-US" dirty="0"/>
          </a:p>
        </p:txBody>
      </p:sp>
    </p:spTree>
    <p:extLst>
      <p:ext uri="{BB962C8B-B14F-4D97-AF65-F5344CB8AC3E}">
        <p14:creationId xmlns:p14="http://schemas.microsoft.com/office/powerpoint/2010/main" val="24665147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卷积作为特征提取器</a:t>
            </a:r>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219200"/>
            <a:ext cx="5628067" cy="4932405"/>
          </a:xfrm>
          <a:prstGeom prst="rect">
            <a:avLst/>
          </a:prstGeom>
        </p:spPr>
      </p:pic>
    </p:spTree>
    <p:extLst>
      <p:ext uri="{BB962C8B-B14F-4D97-AF65-F5344CB8AC3E}">
        <p14:creationId xmlns:p14="http://schemas.microsoft.com/office/powerpoint/2010/main" val="31197169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用卷积来代替全连接</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600200"/>
            <a:ext cx="4628059" cy="3953848"/>
          </a:xfrm>
          <a:prstGeom prst="rect">
            <a:avLst/>
          </a:prstGeom>
        </p:spPr>
      </p:pic>
      <p:sp>
        <p:nvSpPr>
          <p:cNvPr id="5" name="文本框 4"/>
          <p:cNvSpPr txBox="1"/>
          <p:nvPr/>
        </p:nvSpPr>
        <p:spPr>
          <a:xfrm>
            <a:off x="6477000" y="4419600"/>
            <a:ext cx="1338828" cy="369332"/>
          </a:xfrm>
          <a:prstGeom prst="rect">
            <a:avLst/>
          </a:prstGeom>
          <a:noFill/>
        </p:spPr>
        <p:txBody>
          <a:bodyPr wrap="none" rtlCol="0">
            <a:spAutoFit/>
          </a:bodyPr>
          <a:lstStyle/>
          <a:p>
            <a:r>
              <a:rPr lang="zh-CN" altLang="en-US" dirty="0">
                <a:solidFill>
                  <a:srgbClr val="FF0000"/>
                </a:solidFill>
              </a:rPr>
              <a:t>参数数量？</a:t>
            </a:r>
          </a:p>
        </p:txBody>
      </p:sp>
    </p:spTree>
    <p:extLst>
      <p:ext uri="{BB962C8B-B14F-4D97-AF65-F5344CB8AC3E}">
        <p14:creationId xmlns:p14="http://schemas.microsoft.com/office/powerpoint/2010/main" val="38905515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引入多组滤波器</a:t>
            </a:r>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828800"/>
            <a:ext cx="6983988" cy="3962400"/>
          </a:xfrm>
          <a:prstGeom prst="rect">
            <a:avLst/>
          </a:prstGeom>
        </p:spPr>
      </p:pic>
      <p:sp>
        <p:nvSpPr>
          <p:cNvPr id="4" name="文本框 3"/>
          <p:cNvSpPr txBox="1"/>
          <p:nvPr/>
        </p:nvSpPr>
        <p:spPr>
          <a:xfrm>
            <a:off x="609600" y="1426811"/>
            <a:ext cx="1800493" cy="369332"/>
          </a:xfrm>
          <a:prstGeom prst="rect">
            <a:avLst/>
          </a:prstGeom>
          <a:noFill/>
        </p:spPr>
        <p:txBody>
          <a:bodyPr wrap="none" rtlCol="0">
            <a:spAutoFit/>
          </a:bodyPr>
          <a:lstStyle/>
          <a:p>
            <a:r>
              <a:rPr lang="zh-CN" altLang="en-US" dirty="0"/>
              <a:t>以两维卷积为例</a:t>
            </a:r>
          </a:p>
        </p:txBody>
      </p:sp>
    </p:spTree>
    <p:extLst>
      <p:ext uri="{BB962C8B-B14F-4D97-AF65-F5344CB8AC3E}">
        <p14:creationId xmlns:p14="http://schemas.microsoft.com/office/powerpoint/2010/main" val="19315048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卷积层</a:t>
            </a:r>
          </a:p>
        </p:txBody>
      </p:sp>
      <p:sp>
        <p:nvSpPr>
          <p:cNvPr id="3" name="内容占位符 2"/>
          <p:cNvSpPr>
            <a:spLocks noGrp="1"/>
          </p:cNvSpPr>
          <p:nvPr>
            <p:ph sz="quarter" idx="1"/>
          </p:nvPr>
        </p:nvSpPr>
        <p:spPr/>
        <p:txBody>
          <a:bodyPr/>
          <a:lstStyle/>
          <a:p>
            <a:r>
              <a:rPr lang="zh-CN" altLang="en-US" dirty="0"/>
              <a:t>典型的卷积层为</a:t>
            </a:r>
            <a:r>
              <a:rPr lang="en-US" altLang="zh-CN" dirty="0"/>
              <a:t>3</a:t>
            </a:r>
            <a:r>
              <a:rPr lang="zh-CN" altLang="en-US" dirty="0"/>
              <a:t>维结构</a:t>
            </a:r>
          </a:p>
        </p:txBody>
      </p:sp>
      <p:pic>
        <p:nvPicPr>
          <p:cNvPr id="5" name="图片 4"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905000"/>
            <a:ext cx="7829437" cy="3067202"/>
          </a:xfrm>
          <a:prstGeom prst="rect">
            <a:avLst/>
          </a:prstGeom>
        </p:spPr>
      </p:pic>
      <p:pic>
        <p:nvPicPr>
          <p:cNvPr id="8" name="图片 7" descr="屏幕剪辑"/>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7500" y="5180277"/>
            <a:ext cx="3429000" cy="955449"/>
          </a:xfrm>
          <a:prstGeom prst="rect">
            <a:avLst/>
          </a:prstGeom>
        </p:spPr>
      </p:pic>
    </p:spTree>
    <p:extLst>
      <p:ext uri="{BB962C8B-B14F-4D97-AF65-F5344CB8AC3E}">
        <p14:creationId xmlns:p14="http://schemas.microsoft.com/office/powerpoint/2010/main" val="21128619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汇聚层</a:t>
            </a:r>
          </a:p>
        </p:txBody>
      </p:sp>
      <p:sp>
        <p:nvSpPr>
          <p:cNvPr id="3" name="内容占位符 2"/>
          <p:cNvSpPr>
            <a:spLocks noGrp="1"/>
          </p:cNvSpPr>
          <p:nvPr>
            <p:ph sz="quarter" idx="1"/>
          </p:nvPr>
        </p:nvSpPr>
        <p:spPr/>
        <p:txBody>
          <a:bodyPr/>
          <a:lstStyle/>
          <a:p>
            <a:r>
              <a:rPr lang="zh-CN" altLang="en-US" dirty="0"/>
              <a:t>卷积层虽然可以显著减少连接的个数，但是每一个特征映射的神经元个数并没有显著减少。</a:t>
            </a:r>
          </a:p>
        </p:txBody>
      </p:sp>
      <p:pic>
        <p:nvPicPr>
          <p:cNvPr id="5" name="图片 4"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895599"/>
            <a:ext cx="6019800" cy="3423435"/>
          </a:xfrm>
          <a:prstGeom prst="rect">
            <a:avLst/>
          </a:prstGeom>
        </p:spPr>
      </p:pic>
    </p:spTree>
    <p:extLst>
      <p:ext uri="{BB962C8B-B14F-4D97-AF65-F5344CB8AC3E}">
        <p14:creationId xmlns:p14="http://schemas.microsoft.com/office/powerpoint/2010/main" val="36561298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表示学习</a:t>
            </a:r>
          </a:p>
        </p:txBody>
      </p:sp>
      <p:pic>
        <p:nvPicPr>
          <p:cNvPr id="4" name="内容占位符 3" descr="屏幕剪辑"/>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457200" y="1828800"/>
            <a:ext cx="8229600" cy="3862689"/>
          </a:xfrm>
        </p:spPr>
      </p:pic>
    </p:spTree>
    <p:extLst>
      <p:ext uri="{BB962C8B-B14F-4D97-AF65-F5344CB8AC3E}">
        <p14:creationId xmlns:p14="http://schemas.microsoft.com/office/powerpoint/2010/main" val="28120532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卷积网络结构</a:t>
            </a:r>
          </a:p>
        </p:txBody>
      </p:sp>
      <p:sp>
        <p:nvSpPr>
          <p:cNvPr id="3" name="内容占位符 2"/>
          <p:cNvSpPr>
            <a:spLocks noGrp="1"/>
          </p:cNvSpPr>
          <p:nvPr>
            <p:ph sz="quarter" idx="1"/>
          </p:nvPr>
        </p:nvSpPr>
        <p:spPr/>
        <p:txBody>
          <a:bodyPr/>
          <a:lstStyle/>
          <a:p>
            <a:r>
              <a:rPr lang="zh-CN" altLang="en-US" dirty="0"/>
              <a:t>卷积网络是由卷积层、子采样层、全连接层交叉堆叠而成。</a:t>
            </a:r>
            <a:endParaRPr lang="en-US" altLang="zh-CN" dirty="0"/>
          </a:p>
          <a:p>
            <a:pPr lvl="1"/>
            <a:r>
              <a:rPr lang="zh-CN" altLang="en-US" dirty="0"/>
              <a:t>趋向于小卷积、大深度</a:t>
            </a:r>
            <a:endParaRPr lang="en-US" altLang="zh-CN" dirty="0"/>
          </a:p>
          <a:p>
            <a:pPr lvl="1"/>
            <a:r>
              <a:rPr lang="zh-CN" altLang="en-US" dirty="0"/>
              <a:t>趋向于全卷积</a:t>
            </a:r>
            <a:endParaRPr lang="en-US" altLang="zh-CN" dirty="0"/>
          </a:p>
          <a:p>
            <a:r>
              <a:rPr lang="zh-CN" altLang="en-US" dirty="0"/>
              <a:t>典型结构</a:t>
            </a:r>
            <a:endParaRPr lang="en-US" altLang="zh-CN" dirty="0"/>
          </a:p>
          <a:p>
            <a:pPr lvl="1"/>
            <a:endParaRPr lang="en-US" altLang="zh-CN" dirty="0"/>
          </a:p>
          <a:p>
            <a:pPr lvl="1"/>
            <a:endParaRPr lang="en-US" altLang="zh-CN" dirty="0"/>
          </a:p>
          <a:p>
            <a:pPr lvl="1"/>
            <a:endParaRPr lang="en-US" altLang="zh-CN" dirty="0"/>
          </a:p>
          <a:p>
            <a:pPr lvl="1"/>
            <a:endParaRPr lang="en-US" altLang="zh-CN" sz="1800" dirty="0"/>
          </a:p>
          <a:p>
            <a:pPr lvl="1"/>
            <a:endParaRPr lang="en-US" altLang="zh-CN" sz="1800" dirty="0"/>
          </a:p>
          <a:p>
            <a:pPr lvl="1"/>
            <a:r>
              <a:rPr lang="zh-CN" altLang="en-US" sz="1800" dirty="0"/>
              <a:t>一个卷积块为连续</a:t>
            </a:r>
            <a:r>
              <a:rPr lang="en-US" altLang="zh-CN" sz="1800" dirty="0"/>
              <a:t>M </a:t>
            </a:r>
            <a:r>
              <a:rPr lang="zh-CN" altLang="en-US" sz="1800" dirty="0"/>
              <a:t>个卷积层和</a:t>
            </a:r>
            <a:r>
              <a:rPr lang="en-US" altLang="zh-CN" sz="1800" dirty="0"/>
              <a:t>b</a:t>
            </a:r>
            <a:r>
              <a:rPr lang="zh-CN" altLang="en-US" sz="1800" dirty="0"/>
              <a:t>个汇聚层（</a:t>
            </a:r>
            <a:r>
              <a:rPr lang="en-US" altLang="zh-CN" sz="1800" dirty="0"/>
              <a:t>M</a:t>
            </a:r>
            <a:r>
              <a:rPr lang="zh-CN" altLang="en-US" sz="1800" dirty="0"/>
              <a:t>通常设置为</a:t>
            </a:r>
            <a:r>
              <a:rPr lang="en-US" altLang="zh-CN" sz="1800" dirty="0"/>
              <a:t>2 ∼ 5</a:t>
            </a:r>
            <a:r>
              <a:rPr lang="zh-CN" altLang="en-US" sz="1800" dirty="0"/>
              <a:t>，</a:t>
            </a:r>
            <a:r>
              <a:rPr lang="en-US" altLang="zh-CN" sz="1800" dirty="0"/>
              <a:t>b</a:t>
            </a:r>
            <a:r>
              <a:rPr lang="zh-CN" altLang="en-US" sz="1800" dirty="0"/>
              <a:t>为</a:t>
            </a:r>
            <a:r>
              <a:rPr lang="en-US" altLang="zh-CN" sz="1800" dirty="0"/>
              <a:t>0</a:t>
            </a:r>
            <a:r>
              <a:rPr lang="zh-CN" altLang="en-US" sz="1800" dirty="0"/>
              <a:t>或</a:t>
            </a:r>
            <a:r>
              <a:rPr lang="en-US" altLang="zh-CN" sz="1800" dirty="0"/>
              <a:t>1</a:t>
            </a:r>
            <a:r>
              <a:rPr lang="zh-CN" altLang="en-US" sz="1800" dirty="0"/>
              <a:t>）。一个卷积网络中可以堆叠</a:t>
            </a:r>
            <a:r>
              <a:rPr lang="en-US" altLang="zh-CN" sz="1800" dirty="0"/>
              <a:t>N </a:t>
            </a:r>
            <a:r>
              <a:rPr lang="zh-CN" altLang="en-US" sz="1800" dirty="0"/>
              <a:t>个连续的卷积块，然后在接着</a:t>
            </a:r>
            <a:r>
              <a:rPr lang="en-US" altLang="zh-CN" sz="1800" dirty="0"/>
              <a:t>K </a:t>
            </a:r>
            <a:r>
              <a:rPr lang="zh-CN" altLang="en-US" sz="1800" dirty="0"/>
              <a:t>个全连接层（</a:t>
            </a:r>
            <a:r>
              <a:rPr lang="en-US" altLang="zh-CN" sz="1800" dirty="0"/>
              <a:t>N </a:t>
            </a:r>
            <a:r>
              <a:rPr lang="zh-CN" altLang="en-US" sz="1800" dirty="0"/>
              <a:t>的取值区间比较大，比如</a:t>
            </a:r>
            <a:r>
              <a:rPr lang="en-US" altLang="zh-CN" sz="1800" dirty="0"/>
              <a:t>1 ∼ 100</a:t>
            </a:r>
            <a:r>
              <a:rPr lang="zh-CN" altLang="en-US" sz="1800" dirty="0"/>
              <a:t>或者更大；</a:t>
            </a:r>
            <a:r>
              <a:rPr lang="en-US" altLang="zh-CN" sz="1800" dirty="0"/>
              <a:t>K</a:t>
            </a:r>
            <a:r>
              <a:rPr lang="zh-CN" altLang="en-US" sz="1800" dirty="0"/>
              <a:t>一般为</a:t>
            </a:r>
            <a:r>
              <a:rPr lang="en-US" altLang="zh-CN" sz="1800" dirty="0"/>
              <a:t>0 ∼ 2</a:t>
            </a:r>
            <a:r>
              <a:rPr lang="zh-CN" altLang="en-US" sz="1800" dirty="0"/>
              <a:t>）。</a:t>
            </a:r>
          </a:p>
        </p:txBody>
      </p:sp>
      <p:pic>
        <p:nvPicPr>
          <p:cNvPr id="5" name="图片 4"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3581400"/>
            <a:ext cx="7012994" cy="1702030"/>
          </a:xfrm>
          <a:prstGeom prst="rect">
            <a:avLst/>
          </a:prstGeom>
        </p:spPr>
      </p:pic>
    </p:spTree>
    <p:extLst>
      <p:ext uri="{BB962C8B-B14F-4D97-AF65-F5344CB8AC3E}">
        <p14:creationId xmlns:p14="http://schemas.microsoft.com/office/powerpoint/2010/main" val="14300227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转置卷积</a:t>
            </a:r>
            <a:r>
              <a:rPr lang="en-US" altLang="zh-CN" dirty="0"/>
              <a:t>/</a:t>
            </a:r>
            <a:r>
              <a:rPr lang="zh-CN" altLang="en-US" dirty="0"/>
              <a:t>微步卷积</a:t>
            </a:r>
          </a:p>
        </p:txBody>
      </p:sp>
      <p:sp>
        <p:nvSpPr>
          <p:cNvPr id="4" name="内容占位符 3"/>
          <p:cNvSpPr>
            <a:spLocks noGrp="1"/>
          </p:cNvSpPr>
          <p:nvPr>
            <p:ph sz="quarter" idx="1"/>
          </p:nvPr>
        </p:nvSpPr>
        <p:spPr/>
        <p:txBody>
          <a:bodyPr/>
          <a:lstStyle/>
          <a:p>
            <a:r>
              <a:rPr lang="zh-CN" altLang="en-US" dirty="0"/>
              <a:t>低维特征映射到高维特征</a:t>
            </a:r>
          </a:p>
        </p:txBody>
      </p:sp>
      <p:pic>
        <p:nvPicPr>
          <p:cNvPr id="7172" name="Picture 4" descr="https://nndl.github.io/v/cnn-no_padding_stride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743200"/>
            <a:ext cx="3352800" cy="328437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nndl.github.io/v/cnn-no_padding_strides_transpos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590800"/>
            <a:ext cx="2979151" cy="3386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8103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空洞卷积</a:t>
            </a:r>
          </a:p>
        </p:txBody>
      </p:sp>
      <p:sp>
        <p:nvSpPr>
          <p:cNvPr id="3" name="内容占位符 2"/>
          <p:cNvSpPr>
            <a:spLocks noGrp="1"/>
          </p:cNvSpPr>
          <p:nvPr>
            <p:ph sz="quarter" idx="1"/>
          </p:nvPr>
        </p:nvSpPr>
        <p:spPr/>
        <p:txBody>
          <a:bodyPr/>
          <a:lstStyle/>
          <a:p>
            <a:r>
              <a:rPr lang="zh-CN" altLang="en-US" dirty="0"/>
              <a:t>如何增加输出单元的感受野</a:t>
            </a:r>
            <a:endParaRPr lang="en-US" altLang="zh-CN" dirty="0"/>
          </a:p>
          <a:p>
            <a:pPr lvl="1"/>
            <a:r>
              <a:rPr lang="zh-CN" altLang="en-US" dirty="0"/>
              <a:t>增加卷积核的大小</a:t>
            </a:r>
            <a:endParaRPr lang="en-US" altLang="zh-CN" dirty="0"/>
          </a:p>
          <a:p>
            <a:pPr lvl="1"/>
            <a:r>
              <a:rPr lang="zh-CN" altLang="en-US" dirty="0"/>
              <a:t>增加层数来实现</a:t>
            </a:r>
            <a:endParaRPr lang="en-US" altLang="zh-CN" dirty="0"/>
          </a:p>
          <a:p>
            <a:pPr lvl="1"/>
            <a:r>
              <a:rPr lang="zh-CN" altLang="en-US" dirty="0"/>
              <a:t>在卷积之前进行汇聚操作</a:t>
            </a:r>
            <a:endParaRPr lang="en-US" altLang="zh-CN" dirty="0"/>
          </a:p>
          <a:p>
            <a:pPr lvl="1"/>
            <a:endParaRPr lang="en-US" altLang="zh-CN" dirty="0"/>
          </a:p>
          <a:p>
            <a:r>
              <a:rPr lang="zh-CN" altLang="en-US" dirty="0"/>
              <a:t>空洞卷积</a:t>
            </a:r>
            <a:endParaRPr lang="en-US" altLang="zh-CN" dirty="0"/>
          </a:p>
          <a:p>
            <a:pPr lvl="1"/>
            <a:r>
              <a:rPr lang="zh-CN" altLang="en-US" dirty="0"/>
              <a:t>通过给卷积核插入“空洞”来变相地增加其大小。</a:t>
            </a:r>
          </a:p>
        </p:txBody>
      </p:sp>
      <p:pic>
        <p:nvPicPr>
          <p:cNvPr id="8194" name="Picture 2" descr="https://nndl.github.io/v/cnn-dilation-in_7_out_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31572" y="762000"/>
            <a:ext cx="2688593" cy="25933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nndl.github.io/v/cnn-dil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6021" y="3632392"/>
            <a:ext cx="2926311" cy="260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631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r>
              <a:rPr lang="zh-CN" altLang="en-US" dirty="0"/>
              <a:t>机器学习概述</a:t>
            </a:r>
          </a:p>
        </p:txBody>
      </p:sp>
    </p:spTree>
    <p:extLst>
      <p:ext uri="{BB962C8B-B14F-4D97-AF65-F5344CB8AC3E}">
        <p14:creationId xmlns:p14="http://schemas.microsoft.com/office/powerpoint/2010/main" val="14849524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r>
              <a:rPr lang="zh-CN" altLang="en-US" dirty="0"/>
              <a:t>典型的卷积网络</a:t>
            </a:r>
          </a:p>
        </p:txBody>
      </p:sp>
    </p:spTree>
    <p:extLst>
      <p:ext uri="{BB962C8B-B14F-4D97-AF65-F5344CB8AC3E}">
        <p14:creationId xmlns:p14="http://schemas.microsoft.com/office/powerpoint/2010/main" val="36300319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Large Scale Visual Recognition Challenge</a:t>
            </a:r>
            <a:endParaRPr lang="zh-CN" altLang="en-US" dirty="0"/>
          </a:p>
        </p:txBody>
      </p:sp>
      <p:pic>
        <p:nvPicPr>
          <p:cNvPr id="4" name="内容占位符 3"/>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457200" y="1683604"/>
            <a:ext cx="8229600" cy="4008317"/>
          </a:xfrm>
        </p:spPr>
      </p:pic>
    </p:spTree>
    <p:extLst>
      <p:ext uri="{BB962C8B-B14F-4D97-AF65-F5344CB8AC3E}">
        <p14:creationId xmlns:p14="http://schemas.microsoft.com/office/powerpoint/2010/main" val="29679238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AlexNet</a:t>
            </a:r>
            <a:endParaRPr lang="zh-CN" altLang="en-US" dirty="0"/>
          </a:p>
        </p:txBody>
      </p:sp>
      <p:sp>
        <p:nvSpPr>
          <p:cNvPr id="3" name="内容占位符 2"/>
          <p:cNvSpPr>
            <a:spLocks noGrp="1"/>
          </p:cNvSpPr>
          <p:nvPr>
            <p:ph sz="quarter" idx="1"/>
          </p:nvPr>
        </p:nvSpPr>
        <p:spPr/>
        <p:txBody>
          <a:bodyPr/>
          <a:lstStyle/>
          <a:p>
            <a:r>
              <a:rPr lang="en-US" altLang="zh-CN" dirty="0"/>
              <a:t>2012 ILSVRC winner </a:t>
            </a:r>
          </a:p>
          <a:p>
            <a:pPr lvl="1"/>
            <a:r>
              <a:rPr lang="zh-CN" altLang="en-US" dirty="0"/>
              <a:t>（</a:t>
            </a:r>
            <a:r>
              <a:rPr lang="en-US" altLang="zh-CN" dirty="0"/>
              <a:t>top 5 error of 16\% compared to runner-up with 26\% error</a:t>
            </a:r>
            <a:r>
              <a:rPr lang="zh-CN" altLang="en-US" dirty="0"/>
              <a:t>）</a:t>
            </a:r>
            <a:endParaRPr lang="en-US" altLang="zh-CN" dirty="0"/>
          </a:p>
          <a:p>
            <a:pPr lvl="1"/>
            <a:r>
              <a:rPr lang="zh-CN" altLang="en-US" dirty="0"/>
              <a:t>共有</a:t>
            </a:r>
            <a:r>
              <a:rPr lang="en-US" altLang="zh-CN" dirty="0"/>
              <a:t>8</a:t>
            </a:r>
            <a:r>
              <a:rPr lang="zh-CN" altLang="en-US" dirty="0"/>
              <a:t>层，其中前</a:t>
            </a:r>
            <a:r>
              <a:rPr lang="en-US" altLang="zh-CN" dirty="0"/>
              <a:t>5</a:t>
            </a:r>
            <a:r>
              <a:rPr lang="zh-CN" altLang="en-US" dirty="0"/>
              <a:t>层卷积层，后边</a:t>
            </a:r>
            <a:r>
              <a:rPr lang="en-US" altLang="zh-CN" dirty="0"/>
              <a:t>3</a:t>
            </a:r>
            <a:r>
              <a:rPr lang="zh-CN" altLang="en-US" dirty="0"/>
              <a:t>层全连接层</a:t>
            </a:r>
          </a:p>
        </p:txBody>
      </p:sp>
      <p:pic>
        <p:nvPicPr>
          <p:cNvPr id="4"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65" y="3324939"/>
            <a:ext cx="9144000" cy="2943988"/>
          </a:xfrm>
          <a:prstGeom prst="rect">
            <a:avLst/>
          </a:prstGeom>
        </p:spPr>
      </p:pic>
    </p:spTree>
    <p:extLst>
      <p:ext uri="{BB962C8B-B14F-4D97-AF65-F5344CB8AC3E}">
        <p14:creationId xmlns:p14="http://schemas.microsoft.com/office/powerpoint/2010/main" val="37449915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Inception</a:t>
            </a:r>
            <a:r>
              <a:rPr lang="zh-CN" altLang="en-US" dirty="0"/>
              <a:t>网络</a:t>
            </a:r>
          </a:p>
        </p:txBody>
      </p:sp>
      <p:sp>
        <p:nvSpPr>
          <p:cNvPr id="3" name="内容占位符 2"/>
          <p:cNvSpPr>
            <a:spLocks noGrp="1"/>
          </p:cNvSpPr>
          <p:nvPr>
            <p:ph sz="quarter" idx="1"/>
          </p:nvPr>
        </p:nvSpPr>
        <p:spPr/>
        <p:txBody>
          <a:bodyPr/>
          <a:lstStyle/>
          <a:p>
            <a:r>
              <a:rPr lang="en-US" altLang="zh-CN" dirty="0"/>
              <a:t>2014 ILSVRC winner </a:t>
            </a:r>
            <a:r>
              <a:rPr lang="zh-CN" altLang="en-US" dirty="0"/>
              <a:t>（</a:t>
            </a:r>
            <a:r>
              <a:rPr lang="en-US" altLang="zh-CN" dirty="0"/>
              <a:t>22</a:t>
            </a:r>
            <a:r>
              <a:rPr lang="zh-CN" altLang="en-US" dirty="0"/>
              <a:t>层）</a:t>
            </a:r>
            <a:endParaRPr lang="en-US" altLang="zh-CN" dirty="0"/>
          </a:p>
          <a:p>
            <a:pPr lvl="1"/>
            <a:r>
              <a:rPr lang="zh-CN" altLang="en-US" dirty="0"/>
              <a:t>参数：</a:t>
            </a:r>
            <a:r>
              <a:rPr lang="en-US" altLang="zh-CN" dirty="0" err="1"/>
              <a:t>GoogLeNet</a:t>
            </a:r>
            <a:r>
              <a:rPr lang="zh-CN" altLang="en-US" dirty="0"/>
              <a:t>：</a:t>
            </a:r>
            <a:r>
              <a:rPr lang="en-US" altLang="zh-CN" dirty="0"/>
              <a:t>4M VS </a:t>
            </a:r>
            <a:r>
              <a:rPr lang="en-US" altLang="zh-CN" dirty="0" err="1"/>
              <a:t>AlexNet</a:t>
            </a:r>
            <a:r>
              <a:rPr lang="zh-CN" altLang="en-US" dirty="0"/>
              <a:t>：</a:t>
            </a:r>
            <a:r>
              <a:rPr lang="en-US" altLang="zh-CN" dirty="0"/>
              <a:t>60M</a:t>
            </a:r>
          </a:p>
          <a:p>
            <a:pPr lvl="1"/>
            <a:r>
              <a:rPr lang="zh-CN" altLang="en-US" dirty="0"/>
              <a:t>错误率：</a:t>
            </a:r>
            <a:r>
              <a:rPr lang="en-US" altLang="zh-CN" dirty="0"/>
              <a:t>6.7%</a:t>
            </a:r>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124200"/>
            <a:ext cx="9144000" cy="2658956"/>
          </a:xfrm>
          <a:prstGeom prst="rect">
            <a:avLst/>
          </a:prstGeom>
        </p:spPr>
      </p:pic>
    </p:spTree>
    <p:extLst>
      <p:ext uri="{BB962C8B-B14F-4D97-AF65-F5344CB8AC3E}">
        <p14:creationId xmlns:p14="http://schemas.microsoft.com/office/powerpoint/2010/main" val="27604196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Inception v1</a:t>
            </a:r>
            <a:r>
              <a:rPr lang="zh-CN" altLang="en-US" dirty="0"/>
              <a:t>的模块结构</a:t>
            </a:r>
          </a:p>
        </p:txBody>
      </p:sp>
      <p:pic>
        <p:nvPicPr>
          <p:cNvPr id="4" name="内容占位符 3" descr="屏幕剪辑"/>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676400" y="2286000"/>
            <a:ext cx="4844270" cy="2258845"/>
          </a:xfrm>
        </p:spPr>
      </p:pic>
      <p:sp>
        <p:nvSpPr>
          <p:cNvPr id="5" name="矩形 4"/>
          <p:cNvSpPr/>
          <p:nvPr/>
        </p:nvSpPr>
        <p:spPr>
          <a:xfrm>
            <a:off x="2362200" y="4800600"/>
            <a:ext cx="3352800" cy="369332"/>
          </a:xfrm>
          <a:prstGeom prst="rect">
            <a:avLst/>
          </a:prstGeom>
        </p:spPr>
        <p:txBody>
          <a:bodyPr wrap="square">
            <a:spAutoFit/>
          </a:bodyPr>
          <a:lstStyle/>
          <a:p>
            <a:r>
              <a:rPr lang="zh-CN" altLang="en-US" dirty="0"/>
              <a:t>卷积和最大汇聚都是等宽的。</a:t>
            </a:r>
          </a:p>
        </p:txBody>
      </p:sp>
    </p:spTree>
    <p:extLst>
      <p:ext uri="{BB962C8B-B14F-4D97-AF65-F5344CB8AC3E}">
        <p14:creationId xmlns:p14="http://schemas.microsoft.com/office/powerpoint/2010/main" val="26338431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ResNet</a:t>
            </a:r>
            <a:endParaRPr lang="zh-CN" altLang="en-US" dirty="0"/>
          </a:p>
        </p:txBody>
      </p:sp>
      <p:sp>
        <p:nvSpPr>
          <p:cNvPr id="3" name="内容占位符 2"/>
          <p:cNvSpPr>
            <a:spLocks noGrp="1"/>
          </p:cNvSpPr>
          <p:nvPr>
            <p:ph sz="quarter" idx="1"/>
          </p:nvPr>
        </p:nvSpPr>
        <p:spPr/>
        <p:txBody>
          <a:bodyPr/>
          <a:lstStyle/>
          <a:p>
            <a:r>
              <a:rPr lang="en-US" altLang="zh-CN" dirty="0"/>
              <a:t>2015 ILSVRC winner </a:t>
            </a:r>
            <a:r>
              <a:rPr lang="zh-CN" altLang="en-US" dirty="0"/>
              <a:t>（</a:t>
            </a:r>
            <a:r>
              <a:rPr lang="en-US" altLang="zh-CN" dirty="0"/>
              <a:t>152</a:t>
            </a:r>
            <a:r>
              <a:rPr lang="zh-CN" altLang="en-US" dirty="0"/>
              <a:t>层）</a:t>
            </a:r>
            <a:endParaRPr lang="en-US" altLang="zh-CN" dirty="0"/>
          </a:p>
          <a:p>
            <a:pPr lvl="1"/>
            <a:r>
              <a:rPr lang="zh-CN" altLang="en-US" dirty="0"/>
              <a:t>错误率：</a:t>
            </a:r>
            <a:r>
              <a:rPr lang="en-US" altLang="zh-CN" dirty="0"/>
              <a:t>3.57%</a:t>
            </a:r>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2667000"/>
            <a:ext cx="8548396" cy="3191320"/>
          </a:xfrm>
          <a:prstGeom prst="rect">
            <a:avLst/>
          </a:prstGeom>
        </p:spPr>
      </p:pic>
    </p:spTree>
    <p:extLst>
      <p:ext uri="{BB962C8B-B14F-4D97-AF65-F5344CB8AC3E}">
        <p14:creationId xmlns:p14="http://schemas.microsoft.com/office/powerpoint/2010/main" val="27020414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一个简单的残差单元结构</a:t>
            </a:r>
          </a:p>
        </p:txBody>
      </p:sp>
      <p:pic>
        <p:nvPicPr>
          <p:cNvPr id="7" name="图片 6"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352956"/>
            <a:ext cx="4697309" cy="1491382"/>
          </a:xfrm>
          <a:prstGeom prst="rect">
            <a:avLst/>
          </a:prstGeom>
        </p:spPr>
      </p:pic>
      <p:pic>
        <p:nvPicPr>
          <p:cNvPr id="9" name="图片 8"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3429000"/>
            <a:ext cx="2823610" cy="2922911"/>
          </a:xfrm>
          <a:prstGeom prst="rect">
            <a:avLst/>
          </a:prstGeom>
        </p:spPr>
      </p:pic>
      <p:pic>
        <p:nvPicPr>
          <p:cNvPr id="3" name="图片 2"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2970467"/>
            <a:ext cx="1006790" cy="425282"/>
          </a:xfrm>
          <a:prstGeom prst="rect">
            <a:avLst/>
          </a:prstGeom>
        </p:spPr>
      </p:pic>
      <p:cxnSp>
        <p:nvCxnSpPr>
          <p:cNvPr id="5" name="直接箭头连接符 4"/>
          <p:cNvCxnSpPr>
            <a:endCxn id="3" idx="1"/>
          </p:cNvCxnSpPr>
          <p:nvPr/>
        </p:nvCxnSpPr>
        <p:spPr>
          <a:xfrm>
            <a:off x="6096000" y="2590800"/>
            <a:ext cx="685800" cy="592308"/>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974079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文本序列的卷积模型</a:t>
            </a:r>
          </a:p>
        </p:txBody>
      </p:sp>
      <p:pic>
        <p:nvPicPr>
          <p:cNvPr id="16388" name="Picture 4" descr="C:\Users\zero\Desktop\讲习班\tensorflow\image\sentiment\11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87780" y="2102205"/>
            <a:ext cx="4424737" cy="3380141"/>
          </a:xfrm>
          <a:prstGeom prst="rect">
            <a:avLst/>
          </a:prstGeom>
          <a:noFill/>
          <a:extLst>
            <a:ext uri="{909E8E84-426E-40DD-AFC4-6F175D3DCCD1}">
              <a14:hiddenFill xmlns:a14="http://schemas.microsoft.com/office/drawing/2010/main">
                <a:solidFill>
                  <a:srgbClr val="FFFFFF"/>
                </a:solidFill>
              </a14:hiddenFill>
            </a:ext>
          </a:extLst>
        </p:spPr>
      </p:pic>
      <p:sp>
        <p:nvSpPr>
          <p:cNvPr id="7" name="圆角矩形 6"/>
          <p:cNvSpPr/>
          <p:nvPr/>
        </p:nvSpPr>
        <p:spPr>
          <a:xfrm>
            <a:off x="3877637" y="1712381"/>
            <a:ext cx="501485" cy="270030"/>
          </a:xfrm>
          <a:prstGeom prst="roundRect">
            <a:avLst/>
          </a:prstGeom>
          <a:ln w="25400">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a:r>
              <a:rPr lang="en-US" altLang="zh-CN" sz="1072" dirty="0">
                <a:solidFill>
                  <a:schemeClr val="accent6"/>
                </a:solidFill>
              </a:rPr>
              <a:t>Filter</a:t>
            </a:r>
            <a:endParaRPr lang="zh-CN" altLang="en-US" sz="1072" dirty="0">
              <a:solidFill>
                <a:schemeClr val="accent6"/>
              </a:solidFill>
            </a:endParaRPr>
          </a:p>
        </p:txBody>
      </p:sp>
      <p:sp>
        <p:nvSpPr>
          <p:cNvPr id="11" name="圆角矩形 10"/>
          <p:cNvSpPr/>
          <p:nvPr/>
        </p:nvSpPr>
        <p:spPr>
          <a:xfrm>
            <a:off x="2487600" y="1715405"/>
            <a:ext cx="529345" cy="270030"/>
          </a:xfrm>
          <a:prstGeom prst="roundRect">
            <a:avLst/>
          </a:prstGeom>
          <a:ln w="25400">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a:r>
              <a:rPr lang="zh-CN" altLang="en-US" sz="1072" dirty="0">
                <a:solidFill>
                  <a:schemeClr val="accent6"/>
                </a:solidFill>
              </a:rPr>
              <a:t>输入</a:t>
            </a:r>
          </a:p>
        </p:txBody>
      </p:sp>
      <p:sp>
        <p:nvSpPr>
          <p:cNvPr id="12" name="圆角矩形 11"/>
          <p:cNvSpPr/>
          <p:nvPr/>
        </p:nvSpPr>
        <p:spPr>
          <a:xfrm>
            <a:off x="4697544" y="1715405"/>
            <a:ext cx="645971" cy="270030"/>
          </a:xfrm>
          <a:prstGeom prst="roundRect">
            <a:avLst/>
          </a:prstGeom>
          <a:ln w="25400">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a:r>
              <a:rPr lang="zh-CN" altLang="en-US" sz="1072" dirty="0">
                <a:solidFill>
                  <a:schemeClr val="accent6"/>
                </a:solidFill>
              </a:rPr>
              <a:t>卷积层</a:t>
            </a:r>
          </a:p>
        </p:txBody>
      </p:sp>
      <p:sp>
        <p:nvSpPr>
          <p:cNvPr id="13" name="圆角矩形 12"/>
          <p:cNvSpPr/>
          <p:nvPr/>
        </p:nvSpPr>
        <p:spPr>
          <a:xfrm>
            <a:off x="5459241" y="1712381"/>
            <a:ext cx="756072" cy="270030"/>
          </a:xfrm>
          <a:prstGeom prst="roundRect">
            <a:avLst/>
          </a:prstGeom>
          <a:ln w="25400">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a:r>
              <a:rPr lang="en-US" altLang="zh-CN" sz="1072" dirty="0">
                <a:solidFill>
                  <a:schemeClr val="accent6"/>
                </a:solidFill>
              </a:rPr>
              <a:t>Pooling</a:t>
            </a:r>
            <a:r>
              <a:rPr lang="zh-CN" altLang="en-US" sz="1072" dirty="0">
                <a:solidFill>
                  <a:schemeClr val="accent6"/>
                </a:solidFill>
              </a:rPr>
              <a:t>层</a:t>
            </a:r>
          </a:p>
        </p:txBody>
      </p:sp>
      <p:sp>
        <p:nvSpPr>
          <p:cNvPr id="14" name="圆角矩形 13"/>
          <p:cNvSpPr/>
          <p:nvPr/>
        </p:nvSpPr>
        <p:spPr>
          <a:xfrm>
            <a:off x="6307907" y="1715405"/>
            <a:ext cx="578636" cy="270030"/>
          </a:xfrm>
          <a:prstGeom prst="roundRect">
            <a:avLst/>
          </a:prstGeom>
          <a:ln w="25400">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a:r>
              <a:rPr lang="zh-CN" altLang="en-US" sz="1072" dirty="0">
                <a:solidFill>
                  <a:schemeClr val="accent6"/>
                </a:solidFill>
              </a:rPr>
              <a:t>输出</a:t>
            </a:r>
          </a:p>
        </p:txBody>
      </p:sp>
      <p:sp>
        <p:nvSpPr>
          <p:cNvPr id="16" name="圆角矩形 15"/>
          <p:cNvSpPr/>
          <p:nvPr/>
        </p:nvSpPr>
        <p:spPr>
          <a:xfrm>
            <a:off x="5787136" y="2040274"/>
            <a:ext cx="327893" cy="3489638"/>
          </a:xfrm>
          <a:prstGeom prst="roundRect">
            <a:avLst/>
          </a:prstGeom>
          <a:ln w="25400">
            <a:solidFill>
              <a:srgbClr val="00B0F0">
                <a:alpha val="61000"/>
              </a:srgbClr>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a:endParaRPr lang="zh-CN" altLang="en-US" sz="965"/>
          </a:p>
        </p:txBody>
      </p:sp>
      <p:sp>
        <p:nvSpPr>
          <p:cNvPr id="17" name="圆角矩形 16"/>
          <p:cNvSpPr/>
          <p:nvPr/>
        </p:nvSpPr>
        <p:spPr>
          <a:xfrm>
            <a:off x="6346483" y="2040275"/>
            <a:ext cx="327893" cy="3489638"/>
          </a:xfrm>
          <a:prstGeom prst="roundRect">
            <a:avLst/>
          </a:prstGeom>
          <a:ln w="25400">
            <a:solidFill>
              <a:srgbClr val="00B0F0">
                <a:alpha val="61000"/>
              </a:srgbClr>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a:endParaRPr lang="zh-CN" altLang="en-US" sz="965"/>
          </a:p>
        </p:txBody>
      </p:sp>
      <p:pic>
        <p:nvPicPr>
          <p:cNvPr id="18" name="Picture 2" descr="C:\Users\zero\Desktop\讲习班\tensorflow\image\mr.gif"/>
          <p:cNvPicPr>
            <a:picLocks noChangeAspect="1" noChangeArrowheads="1" noCrop="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70367" y="2115372"/>
            <a:ext cx="2996229" cy="3366974"/>
          </a:xfrm>
          <a:prstGeom prst="rect">
            <a:avLst/>
          </a:prstGeom>
          <a:noFill/>
          <a:extLst>
            <a:ext uri="{909E8E84-426E-40DD-AFC4-6F175D3DCCD1}">
              <a14:hiddenFill xmlns:a14="http://schemas.microsoft.com/office/drawing/2010/main">
                <a:solidFill>
                  <a:srgbClr val="FFFFFF"/>
                </a:solidFill>
              </a14:hiddenFill>
            </a:ext>
          </a:extLst>
        </p:spPr>
      </p:pic>
      <p:sp>
        <p:nvSpPr>
          <p:cNvPr id="20" name="圆角矩形 5"/>
          <p:cNvSpPr/>
          <p:nvPr/>
        </p:nvSpPr>
        <p:spPr>
          <a:xfrm>
            <a:off x="3626896" y="2056368"/>
            <a:ext cx="1002968" cy="3471815"/>
          </a:xfrm>
          <a:prstGeom prst="roundRect">
            <a:avLst/>
          </a:prstGeom>
          <a:ln w="25400">
            <a:solidFill>
              <a:srgbClr val="00B0F0">
                <a:alpha val="50000"/>
              </a:srgbClr>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a:endParaRPr lang="zh-CN" altLang="en-US" sz="965"/>
          </a:p>
        </p:txBody>
      </p:sp>
      <p:sp>
        <p:nvSpPr>
          <p:cNvPr id="21" name="圆角矩形 18"/>
          <p:cNvSpPr/>
          <p:nvPr/>
        </p:nvSpPr>
        <p:spPr>
          <a:xfrm>
            <a:off x="2122443" y="2056369"/>
            <a:ext cx="1272998" cy="3489638"/>
          </a:xfrm>
          <a:prstGeom prst="roundRect">
            <a:avLst/>
          </a:prstGeom>
          <a:ln w="25400">
            <a:solidFill>
              <a:srgbClr val="00B0F0">
                <a:alpha val="61000"/>
              </a:srgbClr>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a:endParaRPr lang="zh-CN" altLang="en-US" sz="965"/>
          </a:p>
        </p:txBody>
      </p:sp>
      <p:sp>
        <p:nvSpPr>
          <p:cNvPr id="22" name="圆角矩形 14"/>
          <p:cNvSpPr/>
          <p:nvPr/>
        </p:nvSpPr>
        <p:spPr>
          <a:xfrm>
            <a:off x="4938470" y="2040274"/>
            <a:ext cx="327893" cy="3489638"/>
          </a:xfrm>
          <a:prstGeom prst="roundRect">
            <a:avLst/>
          </a:prstGeom>
          <a:ln w="25400">
            <a:solidFill>
              <a:srgbClr val="00B0F0"/>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a:endParaRPr lang="zh-CN" altLang="en-US" sz="965"/>
          </a:p>
        </p:txBody>
      </p:sp>
    </p:spTree>
    <p:extLst>
      <p:ext uri="{BB962C8B-B14F-4D97-AF65-F5344CB8AC3E}">
        <p14:creationId xmlns:p14="http://schemas.microsoft.com/office/powerpoint/2010/main" val="38734471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卷积的应用</a:t>
            </a:r>
          </a:p>
        </p:txBody>
      </p:sp>
    </p:spTree>
    <p:extLst>
      <p:ext uri="{BB962C8B-B14F-4D97-AF65-F5344CB8AC3E}">
        <p14:creationId xmlns:p14="http://schemas.microsoft.com/office/powerpoint/2010/main" val="18063005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AlphaGo</a:t>
            </a:r>
            <a:endParaRPr lang="zh-CN" altLang="en-US" dirty="0"/>
          </a:p>
        </p:txBody>
      </p:sp>
      <p:sp>
        <p:nvSpPr>
          <p:cNvPr id="3" name="内容占位符 2"/>
          <p:cNvSpPr>
            <a:spLocks noGrp="1"/>
          </p:cNvSpPr>
          <p:nvPr>
            <p:ph sz="quarter" idx="1"/>
          </p:nvPr>
        </p:nvSpPr>
        <p:spPr/>
        <p:txBody>
          <a:bodyPr/>
          <a:lstStyle/>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r>
              <a:rPr lang="zh-CN" altLang="en-US" sz="2000" dirty="0"/>
              <a:t>分布式系统：</a:t>
            </a:r>
            <a:r>
              <a:rPr lang="en-US" altLang="zh-CN" sz="2000" dirty="0"/>
              <a:t>1202 </a:t>
            </a:r>
            <a:r>
              <a:rPr lang="zh-CN" altLang="en-US" sz="2000" dirty="0"/>
              <a:t>个</a:t>
            </a:r>
            <a:r>
              <a:rPr lang="en-US" altLang="zh-CN" sz="2000" dirty="0"/>
              <a:t>CPU </a:t>
            </a:r>
            <a:r>
              <a:rPr lang="zh-CN" altLang="en-US" sz="2000" dirty="0"/>
              <a:t>和</a:t>
            </a:r>
            <a:r>
              <a:rPr lang="en-US" altLang="zh-CN" sz="2000" dirty="0"/>
              <a:t>176 </a:t>
            </a:r>
            <a:r>
              <a:rPr lang="zh-CN" altLang="en-US" sz="2000" dirty="0"/>
              <a:t>块</a:t>
            </a:r>
            <a:r>
              <a:rPr lang="en-US" altLang="zh-CN" sz="2000" dirty="0"/>
              <a:t>GPU</a:t>
            </a:r>
          </a:p>
          <a:p>
            <a:r>
              <a:rPr lang="zh-CN" altLang="en-US" sz="2000" dirty="0"/>
              <a:t>单机版：</a:t>
            </a:r>
            <a:r>
              <a:rPr lang="en-US" altLang="zh-CN" sz="2000" dirty="0"/>
              <a:t>48 </a:t>
            </a:r>
            <a:r>
              <a:rPr lang="zh-CN" altLang="en-US" sz="2000" dirty="0"/>
              <a:t>个</a:t>
            </a:r>
            <a:r>
              <a:rPr lang="en-US" altLang="zh-CN" sz="2000" dirty="0"/>
              <a:t>CPU </a:t>
            </a:r>
            <a:r>
              <a:rPr lang="zh-CN" altLang="en-US" sz="2000" dirty="0"/>
              <a:t>和</a:t>
            </a:r>
            <a:r>
              <a:rPr lang="en-US" altLang="zh-CN" sz="2000" dirty="0"/>
              <a:t>8 </a:t>
            </a:r>
            <a:r>
              <a:rPr lang="zh-CN" altLang="en-US" sz="2000" dirty="0"/>
              <a:t>块</a:t>
            </a:r>
            <a:r>
              <a:rPr lang="en-US" altLang="zh-CN" sz="2000" dirty="0"/>
              <a:t>GPU</a:t>
            </a:r>
          </a:p>
          <a:p>
            <a:r>
              <a:rPr lang="zh-CN" altLang="en-US" sz="2000" dirty="0"/>
              <a:t>走子速度：</a:t>
            </a:r>
            <a:r>
              <a:rPr lang="en-US" altLang="zh-CN" sz="2000" dirty="0"/>
              <a:t>3 </a:t>
            </a:r>
            <a:r>
              <a:rPr lang="zh-CN" altLang="en-US" sz="2000" dirty="0"/>
              <a:t>毫秒</a:t>
            </a:r>
            <a:r>
              <a:rPr lang="en-US" altLang="zh-CN" sz="2000" dirty="0"/>
              <a:t>-2 </a:t>
            </a:r>
            <a:r>
              <a:rPr lang="zh-CN" altLang="en-US" sz="2000" dirty="0"/>
              <a:t>微秒</a:t>
            </a:r>
          </a:p>
        </p:txBody>
      </p:sp>
      <p:pic>
        <p:nvPicPr>
          <p:cNvPr id="4"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62" y="1827111"/>
            <a:ext cx="9144000" cy="3429625"/>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400" y="33418"/>
            <a:ext cx="5747877" cy="1793693"/>
          </a:xfrm>
          <a:prstGeom prst="rect">
            <a:avLst/>
          </a:prstGeom>
        </p:spPr>
      </p:pic>
    </p:spTree>
    <p:extLst>
      <p:ext uri="{BB962C8B-B14F-4D97-AF65-F5344CB8AC3E}">
        <p14:creationId xmlns:p14="http://schemas.microsoft.com/office/powerpoint/2010/main" val="349699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a:t>机器学习 </a:t>
            </a:r>
            <a:r>
              <a:rPr lang="en-US" altLang="zh-TW" dirty="0"/>
              <a:t>≈ </a:t>
            </a:r>
            <a:r>
              <a:rPr lang="zh-CN" altLang="en-US" dirty="0"/>
              <a:t>构建一个映射函数</a:t>
            </a:r>
            <a:endParaRPr lang="zh-TW" altLang="en-US" dirty="0"/>
          </a:p>
        </p:txBody>
      </p:sp>
      <p:sp>
        <p:nvSpPr>
          <p:cNvPr id="3" name="內容版面配置區 2"/>
          <p:cNvSpPr>
            <a:spLocks noGrp="1"/>
          </p:cNvSpPr>
          <p:nvPr>
            <p:ph sz="quarter" idx="1"/>
          </p:nvPr>
        </p:nvSpPr>
        <p:spPr/>
        <p:txBody>
          <a:bodyPr>
            <a:normAutofit/>
          </a:bodyPr>
          <a:lstStyle/>
          <a:p>
            <a:r>
              <a:rPr lang="zh-CN" altLang="en-US" sz="3600" dirty="0"/>
              <a:t>语音识别</a:t>
            </a:r>
            <a:endParaRPr lang="en-US" altLang="zh-TW" sz="3600" dirty="0"/>
          </a:p>
          <a:p>
            <a:endParaRPr lang="en-US" altLang="zh-TW" sz="3600" dirty="0"/>
          </a:p>
          <a:p>
            <a:r>
              <a:rPr lang="zh-CN" altLang="en-US" sz="3600" dirty="0"/>
              <a:t>图像识别</a:t>
            </a:r>
            <a:endParaRPr lang="en-US" altLang="zh-TW" sz="3600" dirty="0"/>
          </a:p>
          <a:p>
            <a:endParaRPr lang="en-US" altLang="zh-TW" sz="3600" dirty="0"/>
          </a:p>
          <a:p>
            <a:r>
              <a:rPr lang="zh-CN" altLang="en-US" sz="3600" dirty="0"/>
              <a:t>围棋</a:t>
            </a:r>
            <a:endParaRPr lang="en-US" altLang="zh-CN" sz="3600" dirty="0"/>
          </a:p>
          <a:p>
            <a:endParaRPr lang="en-US" altLang="zh-TW" sz="3600" dirty="0"/>
          </a:p>
          <a:p>
            <a:r>
              <a:rPr lang="zh-CN" altLang="en-US" sz="3600" dirty="0"/>
              <a:t>机器翻译</a:t>
            </a:r>
            <a:endParaRPr lang="zh-TW" altLang="en-US" sz="3600" dirty="0"/>
          </a:p>
        </p:txBody>
      </p:sp>
      <p:graphicFrame>
        <p:nvGraphicFramePr>
          <p:cNvPr id="4" name="Object 12"/>
          <p:cNvGraphicFramePr>
            <a:graphicFrameLocks noChangeAspect="1"/>
          </p:cNvGraphicFramePr>
          <p:nvPr>
            <p:extLst>
              <p:ext uri="{D42A27DB-BD31-4B8C-83A1-F6EECF244321}">
                <p14:modId xmlns:p14="http://schemas.microsoft.com/office/powerpoint/2010/main" val="654759591"/>
              </p:ext>
            </p:extLst>
          </p:nvPr>
        </p:nvGraphicFramePr>
        <p:xfrm>
          <a:off x="2029665" y="1823150"/>
          <a:ext cx="3822700" cy="460375"/>
        </p:xfrm>
        <a:graphic>
          <a:graphicData uri="http://schemas.openxmlformats.org/presentationml/2006/ole">
            <mc:AlternateContent xmlns:mc="http://schemas.openxmlformats.org/markup-compatibility/2006">
              <mc:Choice xmlns:v="urn:schemas-microsoft-com:vml" Requires="v">
                <p:oleObj spid="_x0000_s5390" name="方程式" r:id="rId3" imgW="1790640" imgH="215640" progId="Equation.3">
                  <p:embed/>
                </p:oleObj>
              </mc:Choice>
              <mc:Fallback>
                <p:oleObj name="方程式" r:id="rId3" imgW="1790640" imgH="215640" progId="Equation.3">
                  <p:embed/>
                  <p:pic>
                    <p:nvPicPr>
                      <p:cNvPr id="4" name="Object 12"/>
                      <p:cNvPicPr>
                        <a:picLocks noChangeAspect="1" noChangeArrowheads="1"/>
                      </p:cNvPicPr>
                      <p:nvPr/>
                    </p:nvPicPr>
                    <p:blipFill>
                      <a:blip r:embed="rId4"/>
                      <a:srcRect/>
                      <a:stretch>
                        <a:fillRect/>
                      </a:stretch>
                    </p:blipFill>
                    <p:spPr bwMode="auto">
                      <a:xfrm>
                        <a:off x="2029665" y="1823150"/>
                        <a:ext cx="3822700"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12"/>
          <p:cNvGraphicFramePr>
            <a:graphicFrameLocks noChangeAspect="1"/>
          </p:cNvGraphicFramePr>
          <p:nvPr>
            <p:extLst>
              <p:ext uri="{D42A27DB-BD31-4B8C-83A1-F6EECF244321}">
                <p14:modId xmlns:p14="http://schemas.microsoft.com/office/powerpoint/2010/main" val="3442359791"/>
              </p:ext>
            </p:extLst>
          </p:nvPr>
        </p:nvGraphicFramePr>
        <p:xfrm>
          <a:off x="1981200" y="3191520"/>
          <a:ext cx="3822700" cy="460375"/>
        </p:xfrm>
        <a:graphic>
          <a:graphicData uri="http://schemas.openxmlformats.org/presentationml/2006/ole">
            <mc:AlternateContent xmlns:mc="http://schemas.openxmlformats.org/markup-compatibility/2006">
              <mc:Choice xmlns:v="urn:schemas-microsoft-com:vml" Requires="v">
                <p:oleObj spid="_x0000_s5391" name="方程式" r:id="rId5" imgW="1790640" imgH="215640" progId="Equation.3">
                  <p:embed/>
                </p:oleObj>
              </mc:Choice>
              <mc:Fallback>
                <p:oleObj name="方程式" r:id="rId5" imgW="1790640" imgH="215640" progId="Equation.3">
                  <p:embed/>
                  <p:pic>
                    <p:nvPicPr>
                      <p:cNvPr id="5" name="Object 12"/>
                      <p:cNvPicPr>
                        <a:picLocks noChangeAspect="1" noChangeArrowheads="1"/>
                      </p:cNvPicPr>
                      <p:nvPr/>
                    </p:nvPicPr>
                    <p:blipFill>
                      <a:blip r:embed="rId4"/>
                      <a:srcRect/>
                      <a:stretch>
                        <a:fillRect/>
                      </a:stretch>
                    </p:blipFill>
                    <p:spPr bwMode="auto">
                      <a:xfrm>
                        <a:off x="1981200" y="3191520"/>
                        <a:ext cx="3822700"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12"/>
          <p:cNvGraphicFramePr>
            <a:graphicFrameLocks noChangeAspect="1"/>
          </p:cNvGraphicFramePr>
          <p:nvPr>
            <p:extLst>
              <p:ext uri="{D42A27DB-BD31-4B8C-83A1-F6EECF244321}">
                <p14:modId xmlns:p14="http://schemas.microsoft.com/office/powerpoint/2010/main" val="4247811740"/>
              </p:ext>
            </p:extLst>
          </p:nvPr>
        </p:nvGraphicFramePr>
        <p:xfrm>
          <a:off x="1981200" y="4269454"/>
          <a:ext cx="3822700" cy="460375"/>
        </p:xfrm>
        <a:graphic>
          <a:graphicData uri="http://schemas.openxmlformats.org/presentationml/2006/ole">
            <mc:AlternateContent xmlns:mc="http://schemas.openxmlformats.org/markup-compatibility/2006">
              <mc:Choice xmlns:v="urn:schemas-microsoft-com:vml" Requires="v">
                <p:oleObj spid="_x0000_s5392" name="方程式" r:id="rId6" imgW="1790640" imgH="215640" progId="Equation.3">
                  <p:embed/>
                </p:oleObj>
              </mc:Choice>
              <mc:Fallback>
                <p:oleObj name="方程式" r:id="rId6" imgW="1790640" imgH="215640" progId="Equation.3">
                  <p:embed/>
                  <p:pic>
                    <p:nvPicPr>
                      <p:cNvPr id="6" name="Object 12"/>
                      <p:cNvPicPr>
                        <a:picLocks noChangeAspect="1" noChangeArrowheads="1"/>
                      </p:cNvPicPr>
                      <p:nvPr/>
                    </p:nvPicPr>
                    <p:blipFill>
                      <a:blip r:embed="rId4"/>
                      <a:srcRect/>
                      <a:stretch>
                        <a:fillRect/>
                      </a:stretch>
                    </p:blipFill>
                    <p:spPr bwMode="auto">
                      <a:xfrm>
                        <a:off x="1981200" y="4269454"/>
                        <a:ext cx="3822700"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12"/>
          <p:cNvGraphicFramePr>
            <a:graphicFrameLocks noChangeAspect="1"/>
          </p:cNvGraphicFramePr>
          <p:nvPr>
            <p:extLst>
              <p:ext uri="{D42A27DB-BD31-4B8C-83A1-F6EECF244321}">
                <p14:modId xmlns:p14="http://schemas.microsoft.com/office/powerpoint/2010/main" val="3803977075"/>
              </p:ext>
            </p:extLst>
          </p:nvPr>
        </p:nvGraphicFramePr>
        <p:xfrm>
          <a:off x="2012029" y="5504931"/>
          <a:ext cx="3578225" cy="460375"/>
        </p:xfrm>
        <a:graphic>
          <a:graphicData uri="http://schemas.openxmlformats.org/presentationml/2006/ole">
            <mc:AlternateContent xmlns:mc="http://schemas.openxmlformats.org/markup-compatibility/2006">
              <mc:Choice xmlns:v="urn:schemas-microsoft-com:vml" Requires="v">
                <p:oleObj spid="_x0000_s5393" name="方程式" r:id="rId7" imgW="1676160" imgH="215640" progId="Equation.3">
                  <p:embed/>
                </p:oleObj>
              </mc:Choice>
              <mc:Fallback>
                <p:oleObj name="方程式" r:id="rId7" imgW="1676160" imgH="215640" progId="Equation.3">
                  <p:embed/>
                  <p:pic>
                    <p:nvPicPr>
                      <p:cNvPr id="7" name="Object 12"/>
                      <p:cNvPicPr>
                        <a:picLocks noChangeAspect="1" noChangeArrowheads="1"/>
                      </p:cNvPicPr>
                      <p:nvPr/>
                    </p:nvPicPr>
                    <p:blipFill>
                      <a:blip r:embed="rId8"/>
                      <a:srcRect/>
                      <a:stretch>
                        <a:fillRect/>
                      </a:stretch>
                    </p:blipFill>
                    <p:spPr bwMode="auto">
                      <a:xfrm>
                        <a:off x="2012029" y="5504931"/>
                        <a:ext cx="3578225"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文字方塊 7"/>
          <p:cNvSpPr txBox="1"/>
          <p:nvPr/>
        </p:nvSpPr>
        <p:spPr>
          <a:xfrm>
            <a:off x="5803900" y="3160097"/>
            <a:ext cx="947054" cy="523220"/>
          </a:xfrm>
          <a:prstGeom prst="rect">
            <a:avLst/>
          </a:prstGeom>
          <a:noFill/>
        </p:spPr>
        <p:txBody>
          <a:bodyPr wrap="square" rtlCol="0">
            <a:spAutoFit/>
          </a:bodyPr>
          <a:lstStyle/>
          <a:p>
            <a:r>
              <a:rPr lang="en-US" altLang="zh-TW" sz="2800" dirty="0"/>
              <a:t>“</a:t>
            </a:r>
            <a:r>
              <a:rPr lang="en-US" altLang="zh-CN" sz="2800" dirty="0"/>
              <a:t>9</a:t>
            </a:r>
            <a:r>
              <a:rPr lang="en-US" altLang="zh-TW" sz="2800" dirty="0"/>
              <a:t>”</a:t>
            </a:r>
            <a:endParaRPr lang="zh-TW" altLang="en-US" sz="2800" dirty="0"/>
          </a:p>
        </p:txBody>
      </p:sp>
      <p:sp>
        <p:nvSpPr>
          <p:cNvPr id="9" name="文字方塊 8"/>
          <p:cNvSpPr txBox="1"/>
          <p:nvPr/>
        </p:nvSpPr>
        <p:spPr>
          <a:xfrm>
            <a:off x="5852364" y="1791967"/>
            <a:ext cx="2898395" cy="523220"/>
          </a:xfrm>
          <a:prstGeom prst="rect">
            <a:avLst/>
          </a:prstGeom>
          <a:noFill/>
        </p:spPr>
        <p:txBody>
          <a:bodyPr wrap="square" rtlCol="0">
            <a:spAutoFit/>
          </a:bodyPr>
          <a:lstStyle/>
          <a:p>
            <a:r>
              <a:rPr lang="en-US" altLang="zh-TW" sz="2800" dirty="0"/>
              <a:t>“</a:t>
            </a:r>
            <a:r>
              <a:rPr lang="zh-CN" altLang="en-US" sz="2800" dirty="0"/>
              <a:t>你好</a:t>
            </a:r>
            <a:r>
              <a:rPr lang="en-US" altLang="zh-TW" sz="2800" dirty="0"/>
              <a:t>”</a:t>
            </a:r>
            <a:endParaRPr lang="zh-TW" altLang="en-US" sz="2800" dirty="0"/>
          </a:p>
        </p:txBody>
      </p:sp>
      <p:sp>
        <p:nvSpPr>
          <p:cNvPr id="10" name="文字方塊 9"/>
          <p:cNvSpPr txBox="1"/>
          <p:nvPr/>
        </p:nvSpPr>
        <p:spPr>
          <a:xfrm>
            <a:off x="5803901" y="4211765"/>
            <a:ext cx="1239914" cy="523220"/>
          </a:xfrm>
          <a:prstGeom prst="rect">
            <a:avLst/>
          </a:prstGeom>
          <a:noFill/>
        </p:spPr>
        <p:txBody>
          <a:bodyPr wrap="square" rtlCol="0">
            <a:spAutoFit/>
          </a:bodyPr>
          <a:lstStyle/>
          <a:p>
            <a:r>
              <a:rPr lang="en-US" altLang="zh-TW" sz="2800" dirty="0"/>
              <a:t>“6-5”</a:t>
            </a:r>
            <a:endParaRPr lang="zh-TW" altLang="en-US" sz="2800" dirty="0"/>
          </a:p>
        </p:txBody>
      </p:sp>
      <p:sp>
        <p:nvSpPr>
          <p:cNvPr id="11" name="文字方塊 10"/>
          <p:cNvSpPr txBox="1"/>
          <p:nvPr/>
        </p:nvSpPr>
        <p:spPr>
          <a:xfrm>
            <a:off x="5959707" y="5523781"/>
            <a:ext cx="3031893" cy="523220"/>
          </a:xfrm>
          <a:prstGeom prst="rect">
            <a:avLst/>
          </a:prstGeom>
          <a:noFill/>
        </p:spPr>
        <p:txBody>
          <a:bodyPr wrap="square" rtlCol="0">
            <a:spAutoFit/>
          </a:bodyPr>
          <a:lstStyle/>
          <a:p>
            <a:r>
              <a:rPr lang="en-US" altLang="zh-TW" sz="2800" dirty="0"/>
              <a:t>“</a:t>
            </a:r>
            <a:r>
              <a:rPr lang="en-US" altLang="zh-CN" sz="2800" dirty="0"/>
              <a:t>Hello!</a:t>
            </a:r>
            <a:r>
              <a:rPr lang="en-US" altLang="zh-TW" sz="2800" dirty="0"/>
              <a:t>”</a:t>
            </a:r>
            <a:endParaRPr lang="zh-TW" altLang="en-US" sz="2800" dirty="0"/>
          </a:p>
        </p:txBody>
      </p:sp>
      <p:sp>
        <p:nvSpPr>
          <p:cNvPr id="15" name="矩形 14"/>
          <p:cNvSpPr/>
          <p:nvPr/>
        </p:nvSpPr>
        <p:spPr>
          <a:xfrm>
            <a:off x="2451141" y="5458130"/>
            <a:ext cx="2659840" cy="523220"/>
          </a:xfrm>
          <a:prstGeom prst="rect">
            <a:avLst/>
          </a:prstGeom>
        </p:spPr>
        <p:txBody>
          <a:bodyPr wrap="square">
            <a:spAutoFit/>
          </a:bodyPr>
          <a:lstStyle/>
          <a:p>
            <a:pPr algn="ctr"/>
            <a:r>
              <a:rPr lang="en-US" altLang="zh-TW" sz="2800" dirty="0"/>
              <a:t>“</a:t>
            </a:r>
            <a:r>
              <a:rPr lang="zh-CN" altLang="en-US" sz="2800" dirty="0"/>
              <a:t>你好！</a:t>
            </a:r>
            <a:r>
              <a:rPr lang="en-US" altLang="zh-TW" sz="2800" dirty="0"/>
              <a:t>”</a:t>
            </a:r>
            <a:endParaRPr lang="zh-TW" altLang="en-US" sz="2800" dirty="0"/>
          </a:p>
        </p:txBody>
      </p:sp>
      <p:sp>
        <p:nvSpPr>
          <p:cNvPr id="18" name="文字方塊 17"/>
          <p:cNvSpPr txBox="1"/>
          <p:nvPr/>
        </p:nvSpPr>
        <p:spPr>
          <a:xfrm>
            <a:off x="6600847" y="4242542"/>
            <a:ext cx="2543153" cy="461665"/>
          </a:xfrm>
          <a:prstGeom prst="rect">
            <a:avLst/>
          </a:prstGeom>
          <a:noFill/>
        </p:spPr>
        <p:txBody>
          <a:bodyPr wrap="square" rtlCol="0">
            <a:spAutoFit/>
          </a:bodyPr>
          <a:lstStyle/>
          <a:p>
            <a:pPr algn="ctr"/>
            <a:r>
              <a:rPr lang="en-US" altLang="zh-TW" sz="2400" dirty="0"/>
              <a:t>(</a:t>
            </a:r>
            <a:r>
              <a:rPr lang="zh-CN" altLang="en-US" sz="2400" dirty="0"/>
              <a:t>落子位置</a:t>
            </a:r>
            <a:r>
              <a:rPr lang="en-US" altLang="zh-TW" sz="2400" dirty="0"/>
              <a:t>)</a:t>
            </a:r>
            <a:endParaRPr lang="zh-TW" altLang="en-US" sz="2400" dirty="0"/>
          </a:p>
        </p:txBody>
      </p:sp>
      <p:pic>
        <p:nvPicPr>
          <p:cNvPr id="14" name="图片 13" descr="屏幕剪辑"/>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20400" y="3140206"/>
            <a:ext cx="544300" cy="702147"/>
          </a:xfrm>
          <a:prstGeom prst="rect">
            <a:avLst/>
          </a:prstGeom>
        </p:spPr>
      </p:pic>
      <p:pic>
        <p:nvPicPr>
          <p:cNvPr id="17" name="图片 16" descr="屏幕剪辑"/>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00400" y="3951965"/>
            <a:ext cx="1219200" cy="1215850"/>
          </a:xfrm>
          <a:prstGeom prst="rect">
            <a:avLst/>
          </a:prstGeom>
        </p:spPr>
      </p:pic>
      <p:pic>
        <p:nvPicPr>
          <p:cNvPr id="21" name="图片 20" descr="屏幕剪辑"/>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072821" y="1701530"/>
            <a:ext cx="1639458" cy="731646"/>
          </a:xfrm>
          <a:prstGeom prst="rect">
            <a:avLst/>
          </a:prstGeom>
        </p:spPr>
      </p:pic>
    </p:spTree>
    <p:extLst>
      <p:ext uri="{BB962C8B-B14F-4D97-AF65-F5344CB8AC3E}">
        <p14:creationId xmlns:p14="http://schemas.microsoft.com/office/powerpoint/2010/main" val="14124598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t>Mask RCNN</a:t>
            </a:r>
            <a:endParaRPr lang="zh-CN" altLang="en-US" dirty="0"/>
          </a:p>
        </p:txBody>
      </p:sp>
      <p:pic>
        <p:nvPicPr>
          <p:cNvPr id="6146" name="Picture 2" descr="https://pic1.zhimg.com/80/v2-a98a48e39a854e74c84b52c59cb8d5b4_hd.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029325" cy="27622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revie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1693" y="1311729"/>
            <a:ext cx="8248650" cy="459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63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图像生成</a:t>
            </a:r>
          </a:p>
        </p:txBody>
      </p:sp>
      <p:pic>
        <p:nvPicPr>
          <p:cNvPr id="4098" name="Picture 2" descr="https://78.media.tumblr.com/7db78e74b338d718d0fc505b494de469/tumblr_o03o2hiSRm1qav3uso1_540.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752600" y="1905000"/>
            <a:ext cx="56388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9624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1143000"/>
            <a:ext cx="7620000" cy="5067300"/>
          </a:xfrm>
          <a:prstGeom prst="rect">
            <a:avLst/>
          </a:prstGeom>
        </p:spPr>
      </p:pic>
      <p:sp>
        <p:nvSpPr>
          <p:cNvPr id="2" name="标题 1"/>
          <p:cNvSpPr>
            <a:spLocks noGrp="1"/>
          </p:cNvSpPr>
          <p:nvPr>
            <p:ph type="title"/>
          </p:nvPr>
        </p:nvSpPr>
        <p:spPr/>
        <p:txBody>
          <a:bodyPr/>
          <a:lstStyle/>
          <a:p>
            <a:r>
              <a:rPr lang="en-US" altLang="zh-CN" dirty="0"/>
              <a:t>Deep Dream</a:t>
            </a:r>
            <a:endParaRPr lang="zh-CN" altLang="en-US" dirty="0"/>
          </a:p>
        </p:txBody>
      </p:sp>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9178" y="1143000"/>
            <a:ext cx="7630757" cy="5067300"/>
          </a:xfrm>
          <a:prstGeom prst="rect">
            <a:avLst/>
          </a:prstGeom>
        </p:spPr>
      </p:pic>
    </p:spTree>
    <p:extLst>
      <p:ext uri="{BB962C8B-B14F-4D97-AF65-F5344CB8AC3E}">
        <p14:creationId xmlns:p14="http://schemas.microsoft.com/office/powerpoint/2010/main" val="419278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画风迁移</a:t>
            </a:r>
          </a:p>
        </p:txBody>
      </p:sp>
      <p:pic>
        <p:nvPicPr>
          <p:cNvPr id="3" name="图片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1371600"/>
            <a:ext cx="6533626" cy="4876800"/>
          </a:xfrm>
          <a:prstGeom prst="rect">
            <a:avLst/>
          </a:prstGeom>
        </p:spPr>
      </p:pic>
    </p:spTree>
    <p:extLst>
      <p:ext uri="{BB962C8B-B14F-4D97-AF65-F5344CB8AC3E}">
        <p14:creationId xmlns:p14="http://schemas.microsoft.com/office/powerpoint/2010/main" val="33544257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对抗样本</a:t>
            </a:r>
          </a:p>
        </p:txBody>
      </p:sp>
      <p:pic>
        <p:nvPicPr>
          <p:cNvPr id="3" name="图片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47800"/>
            <a:ext cx="9144000" cy="4540344"/>
          </a:xfrm>
          <a:prstGeom prst="rect">
            <a:avLst/>
          </a:prstGeom>
        </p:spPr>
      </p:pic>
    </p:spTree>
    <p:extLst>
      <p:ext uri="{BB962C8B-B14F-4D97-AF65-F5344CB8AC3E}">
        <p14:creationId xmlns:p14="http://schemas.microsoft.com/office/powerpoint/2010/main" val="6025944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循环神经网络</a:t>
            </a:r>
          </a:p>
        </p:txBody>
      </p:sp>
    </p:spTree>
    <p:extLst>
      <p:ext uri="{BB962C8B-B14F-4D97-AF65-F5344CB8AC3E}">
        <p14:creationId xmlns:p14="http://schemas.microsoft.com/office/powerpoint/2010/main" val="24768797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前馈网络的一些不足</a:t>
            </a:r>
            <a:endParaRPr lang="en-US" altLang="zh-CN" dirty="0"/>
          </a:p>
        </p:txBody>
      </p:sp>
      <p:sp>
        <p:nvSpPr>
          <p:cNvPr id="3" name="内容占位符 2"/>
          <p:cNvSpPr>
            <a:spLocks noGrp="1"/>
          </p:cNvSpPr>
          <p:nvPr>
            <p:ph sz="quarter" idx="1"/>
          </p:nvPr>
        </p:nvSpPr>
        <p:spPr/>
        <p:txBody>
          <a:bodyPr/>
          <a:lstStyle/>
          <a:p>
            <a:r>
              <a:rPr lang="zh-CN" altLang="en-US" dirty="0"/>
              <a:t>连接存在层与层之间，每层的节点之间是无连接的。（</a:t>
            </a:r>
            <a:r>
              <a:rPr lang="zh-CN" altLang="en-US" dirty="0">
                <a:solidFill>
                  <a:srgbClr val="FF0000"/>
                </a:solidFill>
              </a:rPr>
              <a:t>无循环</a:t>
            </a:r>
            <a:r>
              <a:rPr lang="zh-CN" altLang="en-US" dirty="0"/>
              <a:t>）</a:t>
            </a:r>
            <a:endParaRPr lang="en-US" altLang="zh-CN" dirty="0"/>
          </a:p>
          <a:p>
            <a:r>
              <a:rPr lang="zh-CN" altLang="en-US" dirty="0"/>
              <a:t>输入和输出的维数都是固定的，不能任意改变。无法处理变长的序列数据。</a:t>
            </a:r>
            <a:endParaRPr lang="en-US" altLang="zh-CN" dirty="0"/>
          </a:p>
          <a:p>
            <a:r>
              <a:rPr lang="zh-CN" altLang="en-US" dirty="0"/>
              <a:t>假设每次输入都是独立的，也就是说每次网络的输出只依赖于当前的输入。</a:t>
            </a:r>
            <a:endParaRPr lang="en-US" altLang="zh-CN" dirty="0"/>
          </a:p>
          <a:p>
            <a:pPr lvl="1"/>
            <a:endParaRPr lang="en-US" altLang="zh-CN" dirty="0"/>
          </a:p>
          <a:p>
            <a:r>
              <a:rPr lang="zh-CN" altLang="en-US" dirty="0">
                <a:solidFill>
                  <a:srgbClr val="FF0000"/>
                </a:solidFill>
              </a:rPr>
              <a:t>如何用</a:t>
            </a:r>
            <a:r>
              <a:rPr lang="en-US" altLang="zh-CN" dirty="0">
                <a:solidFill>
                  <a:srgbClr val="FF0000"/>
                </a:solidFill>
              </a:rPr>
              <a:t>FNN</a:t>
            </a:r>
            <a:r>
              <a:rPr lang="zh-CN" altLang="en-US" dirty="0">
                <a:solidFill>
                  <a:srgbClr val="FF0000"/>
                </a:solidFill>
              </a:rPr>
              <a:t>去模拟一个有限状态自动机？</a:t>
            </a:r>
            <a:endParaRPr lang="en-US" altLang="zh-CN" dirty="0">
              <a:solidFill>
                <a:srgbClr val="FF0000"/>
              </a:solidFill>
            </a:endParaRPr>
          </a:p>
        </p:txBody>
      </p:sp>
    </p:spTree>
    <p:extLst>
      <p:ext uri="{BB962C8B-B14F-4D97-AF65-F5344CB8AC3E}">
        <p14:creationId xmlns:p14="http://schemas.microsoft.com/office/powerpoint/2010/main" val="38360854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循环神经网络</a:t>
            </a:r>
          </a:p>
        </p:txBody>
      </p:sp>
      <p:sp>
        <p:nvSpPr>
          <p:cNvPr id="3" name="内容占位符 2"/>
          <p:cNvSpPr>
            <a:spLocks noGrp="1"/>
          </p:cNvSpPr>
          <p:nvPr>
            <p:ph sz="quarter" idx="1"/>
          </p:nvPr>
        </p:nvSpPr>
        <p:spPr/>
        <p:txBody>
          <a:bodyPr/>
          <a:lstStyle/>
          <a:p>
            <a:r>
              <a:rPr lang="zh-CN" altLang="en-US" dirty="0"/>
              <a:t>循环神经网络</a:t>
            </a:r>
            <a:endParaRPr lang="en-US" altLang="zh-CN" dirty="0"/>
          </a:p>
          <a:p>
            <a:pPr lvl="1"/>
            <a:r>
              <a:rPr lang="zh-CN" altLang="en-US" dirty="0"/>
              <a:t>循环神经网络通过使用带自反馈的神经元，能够处理任意长度的序列。</a:t>
            </a:r>
            <a:endParaRPr lang="en-US" altLang="zh-CN" dirty="0"/>
          </a:p>
          <a:p>
            <a:pPr lvl="1"/>
            <a:r>
              <a:rPr lang="zh-CN" altLang="en-US" dirty="0"/>
              <a:t>循环神经网络比前馈神经网络更加符合生物神经网络的结构。</a:t>
            </a:r>
            <a:endParaRPr lang="en-US" altLang="zh-CN" dirty="0"/>
          </a:p>
          <a:p>
            <a:pPr lvl="1"/>
            <a:r>
              <a:rPr lang="zh-CN" altLang="en-US" dirty="0"/>
              <a:t>循环神经网络已经被广泛应用在语音识别、语言模型以及自然语言生成等任务上。</a:t>
            </a:r>
          </a:p>
        </p:txBody>
      </p:sp>
    </p:spTree>
    <p:extLst>
      <p:ext uri="{BB962C8B-B14F-4D97-AF65-F5344CB8AC3E}">
        <p14:creationId xmlns:p14="http://schemas.microsoft.com/office/powerpoint/2010/main" val="14958261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循环神经网络</a:t>
            </a:r>
          </a:p>
        </p:txBody>
      </p:sp>
      <p:pic>
        <p:nvPicPr>
          <p:cNvPr id="4" name="内容占位符 3" descr="屏幕剪辑"/>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432318" y="1676400"/>
            <a:ext cx="8443639" cy="838200"/>
          </a:xfrm>
        </p:spPr>
      </p:pic>
      <p:pic>
        <p:nvPicPr>
          <p:cNvPr id="5" name="图片 4" descr="屏幕剪辑"/>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2318" y="3657600"/>
            <a:ext cx="3751755" cy="1172424"/>
          </a:xfrm>
          <a:prstGeom prst="rect">
            <a:avLst/>
          </a:prstGeom>
        </p:spPr>
      </p:pic>
      <p:pic>
        <p:nvPicPr>
          <p:cNvPr id="7" name="图片 6" descr="屏幕剪辑"/>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70481" y="2743200"/>
            <a:ext cx="4105476" cy="2705265"/>
          </a:xfrm>
          <a:prstGeom prst="rect">
            <a:avLst/>
          </a:prstGeom>
        </p:spPr>
      </p:pic>
    </p:spTree>
    <p:extLst>
      <p:ext uri="{BB962C8B-B14F-4D97-AF65-F5344CB8AC3E}">
        <p14:creationId xmlns:p14="http://schemas.microsoft.com/office/powerpoint/2010/main" val="20597141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简单循环网络</a:t>
            </a:r>
          </a:p>
        </p:txBody>
      </p:sp>
      <p:sp>
        <p:nvSpPr>
          <p:cNvPr id="3" name="内容占位符 2"/>
          <p:cNvSpPr>
            <a:spLocks noGrp="1"/>
          </p:cNvSpPr>
          <p:nvPr>
            <p:ph sz="quarter" idx="1"/>
          </p:nvPr>
        </p:nvSpPr>
        <p:spPr/>
        <p:txBody>
          <a:bodyPr/>
          <a:lstStyle/>
          <a:p>
            <a:r>
              <a:rPr lang="zh-CN" altLang="en-US" dirty="0"/>
              <a:t>状态更新：</a:t>
            </a:r>
            <a:endParaRPr lang="en-US" altLang="zh-CN" dirty="0"/>
          </a:p>
          <a:p>
            <a:endParaRPr lang="zh-CN" altLang="en-US" dirty="0"/>
          </a:p>
        </p:txBody>
      </p:sp>
      <p:pic>
        <p:nvPicPr>
          <p:cNvPr id="4" name="图片 3"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62200" y="1905000"/>
            <a:ext cx="3229426" cy="562053"/>
          </a:xfrm>
          <a:prstGeom prst="rect">
            <a:avLst/>
          </a:prstGeom>
        </p:spPr>
      </p:pic>
      <p:pic>
        <p:nvPicPr>
          <p:cNvPr id="5" name="图片 4" descr="屏幕剪辑"/>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2504267"/>
            <a:ext cx="8219878" cy="2205667"/>
          </a:xfrm>
          <a:prstGeom prst="rect">
            <a:avLst/>
          </a:prstGeom>
        </p:spPr>
      </p:pic>
      <p:sp>
        <p:nvSpPr>
          <p:cNvPr id="6" name="矩形 5"/>
          <p:cNvSpPr/>
          <p:nvPr/>
        </p:nvSpPr>
        <p:spPr>
          <a:xfrm>
            <a:off x="2362200" y="4747148"/>
            <a:ext cx="4572000" cy="1477328"/>
          </a:xfrm>
          <a:prstGeom prst="rect">
            <a:avLst/>
          </a:prstGeom>
        </p:spPr>
        <p:txBody>
          <a:bodyPr>
            <a:spAutoFit/>
          </a:bodyPr>
          <a:lstStyle/>
          <a:p>
            <a:r>
              <a:rPr lang="en-US" altLang="zh-CN" dirty="0"/>
              <a:t>RNN</a:t>
            </a:r>
            <a:r>
              <a:rPr lang="zh-CN" altLang="en-US" dirty="0"/>
              <a:t>是图灵完全等价的 </a:t>
            </a:r>
            <a:r>
              <a:rPr lang="en-US" altLang="zh-CN" dirty="0"/>
              <a:t>(</a:t>
            </a:r>
            <a:r>
              <a:rPr lang="en-US" altLang="zh-CN" dirty="0" err="1"/>
              <a:t>Siegelmann</a:t>
            </a:r>
            <a:r>
              <a:rPr lang="en-US" altLang="zh-CN" dirty="0"/>
              <a:t> and Sontag, 1995)</a:t>
            </a:r>
          </a:p>
          <a:p>
            <a:endParaRPr lang="en-US" altLang="zh-CN" dirty="0"/>
          </a:p>
          <a:p>
            <a:r>
              <a:rPr lang="en-US" altLang="zh-CN" dirty="0"/>
              <a:t>FNN</a:t>
            </a:r>
            <a:r>
              <a:rPr lang="zh-CN" altLang="en-US" dirty="0"/>
              <a:t>：模拟任何函数</a:t>
            </a:r>
            <a:endParaRPr lang="en-US" altLang="zh-CN" dirty="0"/>
          </a:p>
          <a:p>
            <a:r>
              <a:rPr lang="en-US" altLang="zh-CN" dirty="0"/>
              <a:t>RNN</a:t>
            </a:r>
            <a:r>
              <a:rPr lang="zh-CN" altLang="en-US" dirty="0"/>
              <a:t>：模拟任何程序（计算过程）。</a:t>
            </a:r>
          </a:p>
        </p:txBody>
      </p:sp>
    </p:spTree>
    <p:extLst>
      <p:ext uri="{BB962C8B-B14F-4D97-AF65-F5344CB8AC3E}">
        <p14:creationId xmlns:p14="http://schemas.microsoft.com/office/powerpoint/2010/main" val="42331975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qxp">
      <a:dk1>
        <a:srgbClr val="2A4A75"/>
      </a:dk1>
      <a:lt1>
        <a:sysClr val="window" lastClr="FFFFFF"/>
      </a:lt1>
      <a:dk2>
        <a:srgbClr val="2A4A75"/>
      </a:dk2>
      <a:lt2>
        <a:srgbClr val="DEF5FA"/>
      </a:lt2>
      <a:accent1>
        <a:srgbClr val="1C314E"/>
      </a:accent1>
      <a:accent2>
        <a:srgbClr val="EB641B"/>
      </a:accent2>
      <a:accent3>
        <a:srgbClr val="DA1F28"/>
      </a:accent3>
      <a:accent4>
        <a:srgbClr val="39639D"/>
      </a:accent4>
      <a:accent5>
        <a:srgbClr val="474B78"/>
      </a:accent5>
      <a:accent6>
        <a:srgbClr val="7D3C4A"/>
      </a:accent6>
      <a:hlink>
        <a:srgbClr val="FF8119"/>
      </a:hlink>
      <a:folHlink>
        <a:srgbClr val="44B9E8"/>
      </a:folHlink>
    </a:clrScheme>
    <a:fontScheme name="qxp">
      <a:majorFont>
        <a:latin typeface="Helvetica"/>
        <a:ea typeface="微软雅黑"/>
        <a:cs typeface=""/>
      </a:majorFont>
      <a:minorFont>
        <a:latin typeface="Helvetica"/>
        <a:ea typeface="华文楷体"/>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wrap="none">
        <a:spAutoFit/>
      </a:bodyPr>
      <a:lstStyle>
        <a:defPPr>
          <a:defRPr sz="2400" dirty="0"/>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19265</TotalTime>
  <Words>6818</Words>
  <Application>Microsoft Office PowerPoint</Application>
  <PresentationFormat>全屏显示(4:3)</PresentationFormat>
  <Paragraphs>1112</Paragraphs>
  <Slides>211</Slides>
  <Notes>33</Notes>
  <HiddenSlides>1</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1</vt:i4>
      </vt:variant>
      <vt:variant>
        <vt:lpstr>幻灯片标题</vt:lpstr>
      </vt:variant>
      <vt:variant>
        <vt:i4>211</vt:i4>
      </vt:variant>
    </vt:vector>
  </HeadingPairs>
  <TitlesOfParts>
    <vt:vector size="230" baseType="lpstr">
      <vt:lpstr>-apple-system</vt:lpstr>
      <vt:lpstr>新細明體</vt:lpstr>
      <vt:lpstr>Yu Gothic UI</vt:lpstr>
      <vt:lpstr>等线</vt:lpstr>
      <vt:lpstr>黑体</vt:lpstr>
      <vt:lpstr>华文楷体</vt:lpstr>
      <vt:lpstr>华文细黑</vt:lpstr>
      <vt:lpstr>宋体</vt:lpstr>
      <vt:lpstr>微软雅黑</vt:lpstr>
      <vt:lpstr>Arial</vt:lpstr>
      <vt:lpstr>Calibri</vt:lpstr>
      <vt:lpstr>Cambria</vt:lpstr>
      <vt:lpstr>Cambria Math</vt:lpstr>
      <vt:lpstr>Helvetica</vt:lpstr>
      <vt:lpstr>Tahoma</vt:lpstr>
      <vt:lpstr>Wingdings</vt:lpstr>
      <vt:lpstr>Wingdings 3</vt:lpstr>
      <vt:lpstr>Origin</vt:lpstr>
      <vt:lpstr>方程式</vt:lpstr>
      <vt:lpstr>神经网络与深度学习</vt:lpstr>
      <vt:lpstr>大纲</vt:lpstr>
      <vt:lpstr>从人工智能开始</vt:lpstr>
      <vt:lpstr>如何开发一个人工智能系统？</vt:lpstr>
      <vt:lpstr>What’s the Rule?</vt:lpstr>
      <vt:lpstr>如何开发一个人工智能系统？</vt:lpstr>
      <vt:lpstr>A Big Picture</vt:lpstr>
      <vt:lpstr>机器学习概述</vt:lpstr>
      <vt:lpstr>机器学习 ≈ 构建一个映射函数</vt:lpstr>
      <vt:lpstr>芒果机器学习</vt:lpstr>
      <vt:lpstr>芒果机器学习</vt:lpstr>
      <vt:lpstr>机器学习概览</vt:lpstr>
      <vt:lpstr>机器学习的三要素</vt:lpstr>
      <vt:lpstr>常见的机器学习类型</vt:lpstr>
      <vt:lpstr>参数学习</vt:lpstr>
      <vt:lpstr>优化：梯度下降法</vt:lpstr>
      <vt:lpstr> 随机梯度下降法</vt:lpstr>
      <vt:lpstr>机器学习 = 优化？</vt:lpstr>
      <vt:lpstr>泛化错误</vt:lpstr>
      <vt:lpstr>PAC学习 Probably Approximately Correct</vt:lpstr>
      <vt:lpstr>样本复杂度</vt:lpstr>
      <vt:lpstr>如何减少泛化错误？</vt:lpstr>
      <vt:lpstr>正则化（regularization）</vt:lpstr>
      <vt:lpstr>如何选择一个合适的模型？</vt:lpstr>
      <vt:lpstr>模型选择：偏差与方差</vt:lpstr>
      <vt:lpstr>集成模型：有效的降低方差的方法</vt:lpstr>
      <vt:lpstr>线性模型</vt:lpstr>
      <vt:lpstr>线性模型</vt:lpstr>
      <vt:lpstr>应用：图像分类</vt:lpstr>
      <vt:lpstr>应用：文本分类</vt:lpstr>
      <vt:lpstr>感知器</vt:lpstr>
      <vt:lpstr>两类感知器算法</vt:lpstr>
      <vt:lpstr>感知器参数学习的更新过程</vt:lpstr>
      <vt:lpstr>直接建模条件概率p_θ (y|x)</vt:lpstr>
      <vt:lpstr>交叉熵损失</vt:lpstr>
      <vt:lpstr>Logistic回归</vt:lpstr>
      <vt:lpstr>扩展到多类</vt:lpstr>
      <vt:lpstr>Softmax回归</vt:lpstr>
      <vt:lpstr>几种不同的线性模型对比</vt:lpstr>
      <vt:lpstr> 不同损失函数的对比</vt:lpstr>
      <vt:lpstr>如何处理非线性可分问题？</vt:lpstr>
      <vt:lpstr>特征工程问题</vt:lpstr>
      <vt:lpstr>深度学习</vt:lpstr>
      <vt:lpstr>深度学习的数学描述</vt:lpstr>
      <vt:lpstr>如果解决贡献度分配问题？</vt:lpstr>
      <vt:lpstr>深度学习</vt:lpstr>
      <vt:lpstr>为什么现在才显式威力？</vt:lpstr>
      <vt:lpstr>神经网络</vt:lpstr>
      <vt:lpstr>生物神经元</vt:lpstr>
      <vt:lpstr>人工神经元</vt:lpstr>
      <vt:lpstr>人工神经网络</vt:lpstr>
      <vt:lpstr>人工神经网络</vt:lpstr>
      <vt:lpstr>前馈神经网络</vt:lpstr>
      <vt:lpstr>网络结构</vt:lpstr>
      <vt:lpstr>通用近似定理</vt:lpstr>
      <vt:lpstr>应用到机器学习</vt:lpstr>
      <vt:lpstr>计算图与自动微分</vt:lpstr>
      <vt:lpstr>TensorFlow中的计算图示例</vt:lpstr>
      <vt:lpstr>常用的深度学习框架</vt:lpstr>
      <vt:lpstr>深度学习的三个步骤</vt:lpstr>
      <vt:lpstr>Getting started: 30 seconds to Keras</vt:lpstr>
      <vt:lpstr>实现非常简单！</vt:lpstr>
      <vt:lpstr>优化问题</vt:lpstr>
      <vt:lpstr>激活函数</vt:lpstr>
      <vt:lpstr>卷积神经网络</vt:lpstr>
      <vt:lpstr>卷积神经网络</vt:lpstr>
      <vt:lpstr>卷积</vt:lpstr>
      <vt:lpstr>一维卷积</vt:lpstr>
      <vt:lpstr>两维卷积</vt:lpstr>
      <vt:lpstr>二维卷积</vt:lpstr>
      <vt:lpstr>卷积作为特征提取器</vt:lpstr>
      <vt:lpstr>用卷积来代替全连接</vt:lpstr>
      <vt:lpstr>引入多组滤波器</vt:lpstr>
      <vt:lpstr>卷积层</vt:lpstr>
      <vt:lpstr>汇聚层</vt:lpstr>
      <vt:lpstr>表示学习</vt:lpstr>
      <vt:lpstr>卷积网络结构</vt:lpstr>
      <vt:lpstr>转置卷积/微步卷积</vt:lpstr>
      <vt:lpstr>空洞卷积</vt:lpstr>
      <vt:lpstr>典型的卷积网络</vt:lpstr>
      <vt:lpstr>Large Scale Visual Recognition Challenge</vt:lpstr>
      <vt:lpstr>AlexNet</vt:lpstr>
      <vt:lpstr>Inception网络</vt:lpstr>
      <vt:lpstr>Inception v1的模块结构</vt:lpstr>
      <vt:lpstr>ResNet</vt:lpstr>
      <vt:lpstr>一个简单的残差单元结构</vt:lpstr>
      <vt:lpstr>文本序列的卷积模型</vt:lpstr>
      <vt:lpstr>卷积的应用</vt:lpstr>
      <vt:lpstr>AlphaGo</vt:lpstr>
      <vt:lpstr>Mask RCNN</vt:lpstr>
      <vt:lpstr>图像生成</vt:lpstr>
      <vt:lpstr>Deep Dream</vt:lpstr>
      <vt:lpstr>画风迁移</vt:lpstr>
      <vt:lpstr>对抗样本</vt:lpstr>
      <vt:lpstr>循环神经网络</vt:lpstr>
      <vt:lpstr>前馈网络的一些不足</vt:lpstr>
      <vt:lpstr>循环神经网络</vt:lpstr>
      <vt:lpstr>循环神经网络</vt:lpstr>
      <vt:lpstr>简单循环网络</vt:lpstr>
      <vt:lpstr>长期依赖问题</vt:lpstr>
      <vt:lpstr>长期依赖问题</vt:lpstr>
      <vt:lpstr>长短时记忆神经网络：LSTM</vt:lpstr>
      <vt:lpstr>堆叠循环神经网络</vt:lpstr>
      <vt:lpstr>双向循环神经网络</vt:lpstr>
      <vt:lpstr>循环神经网络的扩展</vt:lpstr>
      <vt:lpstr>递归神经网络 Recursive Neural Network</vt:lpstr>
      <vt:lpstr>递归神经网络</vt:lpstr>
      <vt:lpstr>图网络</vt:lpstr>
      <vt:lpstr>图网络</vt:lpstr>
      <vt:lpstr>循环网络应用</vt:lpstr>
      <vt:lpstr>序列到类别</vt:lpstr>
      <vt:lpstr>同步的序列到序列模式</vt:lpstr>
      <vt:lpstr>异步的序列到序列模式</vt:lpstr>
      <vt:lpstr>看图说话</vt:lpstr>
      <vt:lpstr>看图说话</vt:lpstr>
      <vt:lpstr>生成LINUX内核代码</vt:lpstr>
      <vt:lpstr>作诗</vt:lpstr>
      <vt:lpstr>写字</vt:lpstr>
      <vt:lpstr>优化与正则化</vt:lpstr>
      <vt:lpstr>神经网络的参数学习</vt:lpstr>
      <vt:lpstr>随机梯度下降</vt:lpstr>
      <vt:lpstr>如何改进？</vt:lpstr>
      <vt:lpstr>优化</vt:lpstr>
      <vt:lpstr>超参数优化</vt:lpstr>
      <vt:lpstr>重新思考泛化性</vt:lpstr>
      <vt:lpstr>正则化（regularization）</vt:lpstr>
      <vt:lpstr>正则化</vt:lpstr>
      <vt:lpstr>Dropout</vt:lpstr>
      <vt:lpstr>经验</vt:lpstr>
      <vt:lpstr>注意力与记忆机制</vt:lpstr>
      <vt:lpstr>通用近似定理</vt:lpstr>
      <vt:lpstr>大脑中的注意力</vt:lpstr>
      <vt:lpstr>注意力示例</vt:lpstr>
      <vt:lpstr>如何实现？</vt:lpstr>
      <vt:lpstr>注意力分布</vt:lpstr>
      <vt:lpstr>注意力的变种</vt:lpstr>
      <vt:lpstr>如何增加网络容量？</vt:lpstr>
      <vt:lpstr>外部记忆</vt:lpstr>
      <vt:lpstr>记忆网络的结构</vt:lpstr>
      <vt:lpstr>端到端记忆网络</vt:lpstr>
      <vt:lpstr>神经图灵机</vt:lpstr>
      <vt:lpstr>不严格的类比</vt:lpstr>
      <vt:lpstr>无监督学习</vt:lpstr>
      <vt:lpstr>无监督学习</vt:lpstr>
      <vt:lpstr>自编码器</vt:lpstr>
      <vt:lpstr>概率图模型</vt:lpstr>
      <vt:lpstr>概率图模型</vt:lpstr>
      <vt:lpstr>概率图模型</vt:lpstr>
      <vt:lpstr>贝叶斯网络</vt:lpstr>
      <vt:lpstr>局部马尔可夫性质</vt:lpstr>
      <vt:lpstr>常见的有向图模型</vt:lpstr>
      <vt:lpstr>马尔可夫随机场</vt:lpstr>
      <vt:lpstr>马尔可夫网络</vt:lpstr>
      <vt:lpstr>常见的无向图模型</vt:lpstr>
      <vt:lpstr>模型对比</vt:lpstr>
      <vt:lpstr>推断（inference）</vt:lpstr>
      <vt:lpstr>推断方法</vt:lpstr>
      <vt:lpstr>参数学习</vt:lpstr>
      <vt:lpstr>EM算法</vt:lpstr>
      <vt:lpstr>EM算法</vt:lpstr>
      <vt:lpstr>高斯混合模型</vt:lpstr>
      <vt:lpstr>高斯混合模型的参数学习</vt:lpstr>
      <vt:lpstr>概率图模型</vt:lpstr>
      <vt:lpstr>玻尔兹曼机</vt:lpstr>
      <vt:lpstr>玻尔兹曼机（Boltzmann machine）</vt:lpstr>
      <vt:lpstr>玻尔兹曼机的推断</vt:lpstr>
      <vt:lpstr>玻尔兹曼机的参数学习</vt:lpstr>
      <vt:lpstr>玻尔兹曼机的参数学习</vt:lpstr>
      <vt:lpstr>受限玻尔兹曼机（Restricted Boltzmann Machines，RBM）</vt:lpstr>
      <vt:lpstr>深度信念网络</vt:lpstr>
      <vt:lpstr>深度信念网络（Deep Belief Network，DBN）</vt:lpstr>
      <vt:lpstr>训练深度信念网络-逐层训练</vt:lpstr>
      <vt:lpstr>深度生成模型</vt:lpstr>
      <vt:lpstr>深度生成模型</vt:lpstr>
      <vt:lpstr>生成模型</vt:lpstr>
      <vt:lpstr>变分自编码器</vt:lpstr>
      <vt:lpstr>EM算法回顾</vt:lpstr>
      <vt:lpstr>变分自编码器(VAE)</vt:lpstr>
      <vt:lpstr>变分自编码器</vt:lpstr>
      <vt:lpstr>模型汇总</vt:lpstr>
      <vt:lpstr>再参数化</vt:lpstr>
      <vt:lpstr>变分自编码器的训练过程</vt:lpstr>
      <vt:lpstr>变分自编码器学习到的隐变量流形</vt:lpstr>
      <vt:lpstr>生成对抗网络</vt:lpstr>
      <vt:lpstr>显式密度模型和隐式密度模型</vt:lpstr>
      <vt:lpstr>生成对抗网络</vt:lpstr>
      <vt:lpstr>MinMax Game</vt:lpstr>
      <vt:lpstr>MinMax Game</vt:lpstr>
      <vt:lpstr>一个具体的模型：DCGANs</vt:lpstr>
      <vt:lpstr>训练过程</vt:lpstr>
      <vt:lpstr>例子</vt:lpstr>
      <vt:lpstr>不稳定性</vt:lpstr>
      <vt:lpstr>模型坍塌</vt:lpstr>
      <vt:lpstr>Earth Mover’s Distance</vt:lpstr>
      <vt:lpstr>Kantorovich-Rubinstein duality</vt:lpstr>
      <vt:lpstr>Wasserstein GAN</vt:lpstr>
      <vt:lpstr>梯度问题</vt:lpstr>
      <vt:lpstr>PowerPoint 演示文稿</vt:lpstr>
      <vt:lpstr>深度强化学习</vt:lpstr>
      <vt:lpstr>强化学习</vt:lpstr>
      <vt:lpstr>马尔可夫决策过程</vt:lpstr>
      <vt:lpstr>策略π(a|s)</vt:lpstr>
      <vt:lpstr>总回报</vt:lpstr>
      <vt:lpstr>强化学习目标函数</vt:lpstr>
      <vt:lpstr>深度强化学习</vt:lpstr>
      <vt:lpstr>不同强化学习算法之间的关系</vt:lpstr>
      <vt:lpstr>汇总</vt:lpstr>
      <vt:lpstr>汇总</vt:lpstr>
      <vt:lpstr>推荐课程</vt:lpstr>
      <vt:lpstr>推荐材料</vt:lpstr>
      <vt:lpstr>PowerPoint 演示文稿</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Branding Roadmap Template</dc:title>
  <dc:creator>Xipeng Qiu</dc:creator>
  <cp:lastModifiedBy>Qiu Xipeng</cp:lastModifiedBy>
  <cp:revision>2111</cp:revision>
  <dcterms:created xsi:type="dcterms:W3CDTF">2009-03-19T21:17:53Z</dcterms:created>
  <dcterms:modified xsi:type="dcterms:W3CDTF">2019-05-15T14:44:43Z</dcterms:modified>
</cp:coreProperties>
</file>